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88"/>
  </p:notesMasterIdLst>
  <p:sldIdLst>
    <p:sldId id="256" r:id="rId2"/>
    <p:sldId id="257" r:id="rId3"/>
    <p:sldId id="259" r:id="rId4"/>
    <p:sldId id="258"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2" r:id="rId18"/>
    <p:sldId id="273" r:id="rId19"/>
    <p:sldId id="274" r:id="rId20"/>
    <p:sldId id="275" r:id="rId21"/>
    <p:sldId id="281" r:id="rId22"/>
    <p:sldId id="282" r:id="rId23"/>
    <p:sldId id="283" r:id="rId24"/>
    <p:sldId id="276" r:id="rId25"/>
    <p:sldId id="277" r:id="rId26"/>
    <p:sldId id="279" r:id="rId27"/>
    <p:sldId id="278" r:id="rId28"/>
    <p:sldId id="280" r:id="rId29"/>
    <p:sldId id="284" r:id="rId30"/>
    <p:sldId id="285" r:id="rId31"/>
    <p:sldId id="286" r:id="rId32"/>
    <p:sldId id="287" r:id="rId33"/>
    <p:sldId id="288" r:id="rId34"/>
    <p:sldId id="289" r:id="rId35"/>
    <p:sldId id="290" r:id="rId36"/>
    <p:sldId id="291" r:id="rId37"/>
    <p:sldId id="292" r:id="rId38"/>
    <p:sldId id="294" r:id="rId39"/>
    <p:sldId id="293" r:id="rId40"/>
    <p:sldId id="295" r:id="rId41"/>
    <p:sldId id="296" r:id="rId42"/>
    <p:sldId id="301" r:id="rId43"/>
    <p:sldId id="302" r:id="rId44"/>
    <p:sldId id="303" r:id="rId45"/>
    <p:sldId id="307" r:id="rId46"/>
    <p:sldId id="308" r:id="rId47"/>
    <p:sldId id="309" r:id="rId48"/>
    <p:sldId id="304" r:id="rId49"/>
    <p:sldId id="305" r:id="rId50"/>
    <p:sldId id="297" r:id="rId51"/>
    <p:sldId id="298" r:id="rId52"/>
    <p:sldId id="299" r:id="rId53"/>
    <p:sldId id="300" r:id="rId54"/>
    <p:sldId id="310" r:id="rId55"/>
    <p:sldId id="306"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7" r:id="rId70"/>
    <p:sldId id="328" r:id="rId71"/>
    <p:sldId id="329" r:id="rId72"/>
    <p:sldId id="325" r:id="rId73"/>
    <p:sldId id="326"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10"/>
    <p:restoredTop sz="94632"/>
  </p:normalViewPr>
  <p:slideViewPr>
    <p:cSldViewPr snapToGrid="0" snapToObjects="1" showGuides="1">
      <p:cViewPr varScale="1">
        <p:scale>
          <a:sx n="117" d="100"/>
          <a:sy n="117" d="100"/>
        </p:scale>
        <p:origin x="200" y="22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Documents\Work\Books\Textbook\Chapter%203\Data\ERCOT_2018_Hourly_Wind_Outpu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Documents\Work\Books\Textbook\Chapter%203\Data\ERCOT_2018_Hourly_Wind_Outpu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'My Charts'!$A$26:$A$49</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xVal>
          <c:yVal>
            <c:numRef>
              <c:f>'My Charts'!$C$26:$C$49</c:f>
              <c:numCache>
                <c:formatCode>0.0</c:formatCode>
                <c:ptCount val="24"/>
                <c:pt idx="0">
                  <c:v>30.143021888787725</c:v>
                </c:pt>
                <c:pt idx="1">
                  <c:v>28.536274968044562</c:v>
                </c:pt>
                <c:pt idx="2">
                  <c:v>27.443515018633558</c:v>
                </c:pt>
                <c:pt idx="3">
                  <c:v>25.192299796400906</c:v>
                </c:pt>
                <c:pt idx="4">
                  <c:v>22.125404995946859</c:v>
                </c:pt>
                <c:pt idx="5">
                  <c:v>18.522746284401371</c:v>
                </c:pt>
                <c:pt idx="6">
                  <c:v>13.801338371884025</c:v>
                </c:pt>
                <c:pt idx="7">
                  <c:v>10.455929171182923</c:v>
                </c:pt>
                <c:pt idx="8">
                  <c:v>8.4747863738933393</c:v>
                </c:pt>
                <c:pt idx="9">
                  <c:v>5.3591843699540807</c:v>
                </c:pt>
                <c:pt idx="10">
                  <c:v>3.4691813238376161</c:v>
                </c:pt>
                <c:pt idx="11">
                  <c:v>3.4860216191740387</c:v>
                </c:pt>
                <c:pt idx="12">
                  <c:v>4.6903579356725809</c:v>
                </c:pt>
                <c:pt idx="13">
                  <c:v>8.1408560839400117</c:v>
                </c:pt>
                <c:pt idx="14">
                  <c:v>12.465230542195815</c:v>
                </c:pt>
                <c:pt idx="15">
                  <c:v>15.428662960124937</c:v>
                </c:pt>
                <c:pt idx="16">
                  <c:v>17.331606362021251</c:v>
                </c:pt>
                <c:pt idx="17">
                  <c:v>15.203930997725465</c:v>
                </c:pt>
                <c:pt idx="18">
                  <c:v>20.278514021242341</c:v>
                </c:pt>
                <c:pt idx="19">
                  <c:v>30.389212186700671</c:v>
                </c:pt>
                <c:pt idx="20">
                  <c:v>36.554248396472573</c:v>
                </c:pt>
                <c:pt idx="21">
                  <c:v>41.732247789076112</c:v>
                </c:pt>
                <c:pt idx="22">
                  <c:v>43.84841586036805</c:v>
                </c:pt>
                <c:pt idx="23">
                  <c:v>43.813339250302306</c:v>
                </c:pt>
              </c:numCache>
            </c:numRef>
          </c:yVal>
          <c:smooth val="0"/>
          <c:extLst>
            <c:ext xmlns:c16="http://schemas.microsoft.com/office/drawing/2014/chart" uri="{C3380CC4-5D6E-409C-BE32-E72D297353CC}">
              <c16:uniqueId val="{00000000-7176-1D46-B5E5-A4DFAB2FE7C1}"/>
            </c:ext>
          </c:extLst>
        </c:ser>
        <c:dLbls>
          <c:showLegendKey val="0"/>
          <c:showVal val="0"/>
          <c:showCatName val="0"/>
          <c:showSerName val="0"/>
          <c:showPercent val="0"/>
          <c:showBubbleSize val="0"/>
        </c:dLbls>
        <c:axId val="275793919"/>
        <c:axId val="276110303"/>
      </c:scatterChart>
      <c:valAx>
        <c:axId val="275793919"/>
        <c:scaling>
          <c:orientation val="minMax"/>
          <c:max val="24"/>
          <c:min val="1"/>
        </c:scaling>
        <c:delete val="0"/>
        <c:axPos val="b"/>
        <c:majorGridlines>
          <c:spPr>
            <a:ln w="9525" cap="flat" cmpd="sng" algn="ctr">
              <a:solidFill>
                <a:schemeClr val="bg1">
                  <a:lumMod val="50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a:solidFill>
                      <a:schemeClr val="tx1"/>
                    </a:solidFill>
                  </a:rPr>
                  <a:t>Time of Day</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276110303"/>
        <c:crosses val="autoZero"/>
        <c:crossBetween val="midCat"/>
        <c:majorUnit val="1"/>
      </c:valAx>
      <c:valAx>
        <c:axId val="276110303"/>
        <c:scaling>
          <c:orientation val="minMax"/>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a:solidFill>
                      <a:schemeClr val="tx1"/>
                    </a:solidFill>
                  </a:rPr>
                  <a:t>% of Load</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27579391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lumMod val="60000"/>
                <a:lumOff val="40000"/>
              </a:schemeClr>
            </a:solidFill>
            <a:ln>
              <a:noFill/>
            </a:ln>
            <a:effectLst/>
          </c:spPr>
          <c:invertIfNegative val="0"/>
          <c:cat>
            <c:strRef>
              <c:f>'My Charts'!$A$2:$A$6</c:f>
              <c:strCache>
                <c:ptCount val="5"/>
                <c:pt idx="0">
                  <c:v>0-20%</c:v>
                </c:pt>
                <c:pt idx="1">
                  <c:v>20-40%</c:v>
                </c:pt>
                <c:pt idx="2">
                  <c:v>40-60%</c:v>
                </c:pt>
                <c:pt idx="3">
                  <c:v>60-80%</c:v>
                </c:pt>
                <c:pt idx="4">
                  <c:v>80-100%</c:v>
                </c:pt>
              </c:strCache>
            </c:strRef>
          </c:cat>
          <c:val>
            <c:numRef>
              <c:f>'My Charts'!$B$2:$B$6</c:f>
              <c:numCache>
                <c:formatCode>0%</c:formatCode>
                <c:ptCount val="5"/>
                <c:pt idx="0">
                  <c:v>0.24965753424657533</c:v>
                </c:pt>
                <c:pt idx="1">
                  <c:v>0.32157534246575342</c:v>
                </c:pt>
                <c:pt idx="2">
                  <c:v>0.26940639269406391</c:v>
                </c:pt>
                <c:pt idx="3">
                  <c:v>0.15662100456621006</c:v>
                </c:pt>
                <c:pt idx="4">
                  <c:v>2.7397260273972603E-3</c:v>
                </c:pt>
              </c:numCache>
            </c:numRef>
          </c:val>
          <c:extLst>
            <c:ext xmlns:c16="http://schemas.microsoft.com/office/drawing/2014/chart" uri="{C3380CC4-5D6E-409C-BE32-E72D297353CC}">
              <c16:uniqueId val="{00000000-8845-9E41-8FAD-082F0A966E8E}"/>
            </c:ext>
          </c:extLst>
        </c:ser>
        <c:dLbls>
          <c:showLegendKey val="0"/>
          <c:showVal val="0"/>
          <c:showCatName val="0"/>
          <c:showSerName val="0"/>
          <c:showPercent val="0"/>
          <c:showBubbleSize val="0"/>
        </c:dLbls>
        <c:gapWidth val="219"/>
        <c:overlap val="-27"/>
        <c:axId val="618437583"/>
        <c:axId val="618610847"/>
      </c:barChart>
      <c:catAx>
        <c:axId val="618437583"/>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18610847"/>
        <c:crosses val="autoZero"/>
        <c:auto val="1"/>
        <c:lblAlgn val="ctr"/>
        <c:lblOffset val="100"/>
        <c:noMultiLvlLbl val="0"/>
      </c:catAx>
      <c:valAx>
        <c:axId val="618610847"/>
        <c:scaling>
          <c:orientation val="minMax"/>
        </c:scaling>
        <c:delete val="0"/>
        <c:axPos val="l"/>
        <c:majorGridlines>
          <c:spPr>
            <a:ln w="9525" cap="flat" cmpd="sng" algn="ctr">
              <a:solidFill>
                <a:schemeClr val="bg1">
                  <a:lumMod val="50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1843758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6934-8BC9-4A4A-AFB2-3279E2016B89}"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8F811-AB8E-934C-967F-6CB30A935078}" type="slidenum">
              <a:rPr lang="en-US" smtClean="0"/>
              <a:t>‹#›</a:t>
            </a:fld>
            <a:endParaRPr lang="en-US"/>
          </a:p>
        </p:txBody>
      </p:sp>
    </p:spTree>
    <p:extLst>
      <p:ext uri="{BB962C8B-B14F-4D97-AF65-F5344CB8AC3E}">
        <p14:creationId xmlns:p14="http://schemas.microsoft.com/office/powerpoint/2010/main" val="33687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38</a:t>
            </a:fld>
            <a:endParaRPr lang="en-US"/>
          </a:p>
        </p:txBody>
      </p:sp>
    </p:spTree>
    <p:extLst>
      <p:ext uri="{BB962C8B-B14F-4D97-AF65-F5344CB8AC3E}">
        <p14:creationId xmlns:p14="http://schemas.microsoft.com/office/powerpoint/2010/main" val="3094202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DF79-2543-F747-ABDA-54A19A51F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8D541-E990-9D4B-995A-455D63F2BE3D}"/>
              </a:ext>
            </a:extLst>
          </p:cNvPr>
          <p:cNvSpPr>
            <a:spLocks noGrp="1"/>
          </p:cNvSpPr>
          <p:nvPr>
            <p:ph type="subTitle" idx="1"/>
          </p:nvPr>
        </p:nvSpPr>
        <p:spPr>
          <a:xfrm>
            <a:off x="1524000" y="3602038"/>
            <a:ext cx="9144000" cy="1655762"/>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E4C8D33-1B12-0744-B1B1-06B26A6B0CB8}"/>
              </a:ext>
            </a:extLst>
          </p:cNvPr>
          <p:cNvSpPr>
            <a:spLocks noGrp="1"/>
          </p:cNvSpPr>
          <p:nvPr>
            <p:ph type="dt" sz="half" idx="10"/>
          </p:nvPr>
        </p:nvSpPr>
        <p:spPr/>
        <p:txBody>
          <a:bodyPr/>
          <a:lstStyle/>
          <a:p>
            <a:r>
              <a:rPr lang="en-US"/>
              <a:t>© 2023 Daniel Kirschen</a:t>
            </a:r>
            <a:endParaRPr lang="en-US" dirty="0"/>
          </a:p>
        </p:txBody>
      </p:sp>
      <p:sp>
        <p:nvSpPr>
          <p:cNvPr id="5" name="Footer Placeholder 4">
            <a:extLst>
              <a:ext uri="{FF2B5EF4-FFF2-40B4-BE49-F238E27FC236}">
                <a16:creationId xmlns:a16="http://schemas.microsoft.com/office/drawing/2014/main" id="{3804C2C1-668E-4C47-8CCD-58697C4D3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46DDB-E3F7-BB4B-8881-071958631E02}"/>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B1BE98D1-14E5-7F4F-AA03-361120151EB1}"/>
              </a:ext>
            </a:extLst>
          </p:cNvPr>
          <p:cNvPicPr>
            <a:picLocks noChangeAspect="1"/>
          </p:cNvPicPr>
          <p:nvPr userDrawn="1"/>
        </p:nvPicPr>
        <p:blipFill>
          <a:blip r:embed="rId2"/>
          <a:stretch>
            <a:fillRect/>
          </a:stretch>
        </p:blipFill>
        <p:spPr>
          <a:xfrm>
            <a:off x="1616843" y="4608513"/>
            <a:ext cx="2133600" cy="139700"/>
          </a:xfrm>
          <a:prstGeom prst="rect">
            <a:avLst/>
          </a:prstGeom>
        </p:spPr>
      </p:pic>
    </p:spTree>
    <p:extLst>
      <p:ext uri="{BB962C8B-B14F-4D97-AF65-F5344CB8AC3E}">
        <p14:creationId xmlns:p14="http://schemas.microsoft.com/office/powerpoint/2010/main" val="127260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42F5-DAC2-4549-9839-113BC9F55450}"/>
              </a:ext>
            </a:extLst>
          </p:cNvPr>
          <p:cNvSpPr>
            <a:spLocks noGrp="1"/>
          </p:cNvSpPr>
          <p:nvPr>
            <p:ph type="title"/>
          </p:nvPr>
        </p:nvSpPr>
        <p:spPr>
          <a:xfrm>
            <a:off x="838200" y="365125"/>
            <a:ext cx="10515600" cy="10093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DE15B63-97B1-264A-9288-86D74A81E239}"/>
              </a:ext>
            </a:extLst>
          </p:cNvPr>
          <p:cNvSpPr>
            <a:spLocks noGrp="1"/>
          </p:cNvSpPr>
          <p:nvPr>
            <p:ph idx="1"/>
          </p:nvPr>
        </p:nvSpPr>
        <p:spPr>
          <a:xfrm>
            <a:off x="838200" y="1555668"/>
            <a:ext cx="10515600" cy="4621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DE16-C485-A74C-9F53-E9FAF5767CDB}"/>
              </a:ext>
            </a:extLst>
          </p:cNvPr>
          <p:cNvSpPr>
            <a:spLocks noGrp="1"/>
          </p:cNvSpPr>
          <p:nvPr>
            <p:ph type="dt" sz="half" idx="10"/>
          </p:nvPr>
        </p:nvSpPr>
        <p:spPr>
          <a:xfrm>
            <a:off x="-1" y="6589464"/>
            <a:ext cx="3146961" cy="304161"/>
          </a:xfrm>
        </p:spPr>
        <p:txBody>
          <a:bodyPr/>
          <a:lstStyle>
            <a:lvl1pPr>
              <a:defRPr sz="1000"/>
            </a:lvl1pPr>
          </a:lstStyle>
          <a:p>
            <a:r>
              <a:rPr lang="en-US"/>
              <a:t>© 2023 Daniel Kirschen</a:t>
            </a:r>
            <a:endParaRPr lang="en-US" dirty="0"/>
          </a:p>
        </p:txBody>
      </p:sp>
      <p:sp>
        <p:nvSpPr>
          <p:cNvPr id="5" name="Footer Placeholder 4">
            <a:extLst>
              <a:ext uri="{FF2B5EF4-FFF2-40B4-BE49-F238E27FC236}">
                <a16:creationId xmlns:a16="http://schemas.microsoft.com/office/drawing/2014/main" id="{F406FB72-E9E7-3E4A-AEC1-BF28022DA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1D92A-4114-BD42-B522-5648A2E2388F}"/>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7" name="Picture 6">
            <a:extLst>
              <a:ext uri="{FF2B5EF4-FFF2-40B4-BE49-F238E27FC236}">
                <a16:creationId xmlns:a16="http://schemas.microsoft.com/office/drawing/2014/main" id="{8C77885B-17BE-0C48-BE7F-716732B0DDE0}"/>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397312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9D5-C8B2-E344-8151-DDC5CF529AF6}"/>
              </a:ext>
            </a:extLst>
          </p:cNvPr>
          <p:cNvSpPr>
            <a:spLocks noGrp="1"/>
          </p:cNvSpPr>
          <p:nvPr>
            <p:ph type="title"/>
          </p:nvPr>
        </p:nvSpPr>
        <p:spPr>
          <a:xfrm>
            <a:off x="839788" y="365125"/>
            <a:ext cx="10515600" cy="10093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F677C70-AF34-824B-B2D1-566370A76EC5}"/>
              </a:ext>
            </a:extLst>
          </p:cNvPr>
          <p:cNvSpPr>
            <a:spLocks noGrp="1"/>
          </p:cNvSpPr>
          <p:nvPr>
            <p:ph sz="half" idx="2"/>
          </p:nvPr>
        </p:nvSpPr>
        <p:spPr>
          <a:xfrm>
            <a:off x="839788" y="1555668"/>
            <a:ext cx="5157787"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894D628-7CDE-0A4E-9E30-44AACD7758E4}"/>
              </a:ext>
            </a:extLst>
          </p:cNvPr>
          <p:cNvSpPr>
            <a:spLocks noGrp="1"/>
          </p:cNvSpPr>
          <p:nvPr>
            <p:ph sz="quarter" idx="4"/>
          </p:nvPr>
        </p:nvSpPr>
        <p:spPr>
          <a:xfrm>
            <a:off x="6172200" y="1555668"/>
            <a:ext cx="5183188"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C6CD-45C8-2849-B800-032CB718156F}"/>
              </a:ext>
            </a:extLst>
          </p:cNvPr>
          <p:cNvSpPr>
            <a:spLocks noGrp="1"/>
          </p:cNvSpPr>
          <p:nvPr>
            <p:ph type="dt" sz="half" idx="10"/>
          </p:nvPr>
        </p:nvSpPr>
        <p:spPr>
          <a:xfrm>
            <a:off x="0" y="6580641"/>
            <a:ext cx="2950029" cy="277359"/>
          </a:xfrm>
        </p:spPr>
        <p:txBody>
          <a:bodyPr/>
          <a:lstStyle>
            <a:lvl1pPr>
              <a:defRPr sz="1000"/>
            </a:lvl1pPr>
          </a:lstStyle>
          <a:p>
            <a:r>
              <a:rPr lang="en-US"/>
              <a:t>© 2023 Daniel Kirschen</a:t>
            </a:r>
            <a:endParaRPr lang="en-US" dirty="0"/>
          </a:p>
        </p:txBody>
      </p:sp>
      <p:sp>
        <p:nvSpPr>
          <p:cNvPr id="8" name="Footer Placeholder 7">
            <a:extLst>
              <a:ext uri="{FF2B5EF4-FFF2-40B4-BE49-F238E27FC236}">
                <a16:creationId xmlns:a16="http://schemas.microsoft.com/office/drawing/2014/main" id="{B29F0BA4-765A-AF47-B8C0-BCED08151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3E0BBE-9EC7-E745-BAD2-0865D6727E91}"/>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10" name="Picture 9">
            <a:extLst>
              <a:ext uri="{FF2B5EF4-FFF2-40B4-BE49-F238E27FC236}">
                <a16:creationId xmlns:a16="http://schemas.microsoft.com/office/drawing/2014/main" id="{83B7DE1A-1A65-DC45-8F12-53C0E02A7F27}"/>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08517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E14F-AAEE-214F-AB62-ECE0718AEC19}"/>
              </a:ext>
            </a:extLst>
          </p:cNvPr>
          <p:cNvSpPr>
            <a:spLocks noGrp="1"/>
          </p:cNvSpPr>
          <p:nvPr>
            <p:ph type="title"/>
          </p:nvPr>
        </p:nvSpPr>
        <p:spPr>
          <a:xfrm>
            <a:off x="838200" y="365125"/>
            <a:ext cx="10515600" cy="10093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41A4CD6-33C7-E243-9F8C-7B15CDCE1EC8}"/>
              </a:ext>
            </a:extLst>
          </p:cNvPr>
          <p:cNvSpPr>
            <a:spLocks noGrp="1"/>
          </p:cNvSpPr>
          <p:nvPr>
            <p:ph type="dt" sz="half" idx="10"/>
          </p:nvPr>
        </p:nvSpPr>
        <p:spPr>
          <a:xfrm>
            <a:off x="-1" y="6673975"/>
            <a:ext cx="3325091" cy="184025"/>
          </a:xfrm>
        </p:spPr>
        <p:txBody>
          <a:bodyPr/>
          <a:lstStyle>
            <a:lvl1pPr>
              <a:defRPr sz="1000"/>
            </a:lvl1pPr>
          </a:lstStyle>
          <a:p>
            <a:r>
              <a:rPr lang="en-US"/>
              <a:t>© 2023 Daniel Kirschen</a:t>
            </a:r>
            <a:endParaRPr lang="en-US" dirty="0"/>
          </a:p>
        </p:txBody>
      </p:sp>
      <p:sp>
        <p:nvSpPr>
          <p:cNvPr id="4" name="Footer Placeholder 3">
            <a:extLst>
              <a:ext uri="{FF2B5EF4-FFF2-40B4-BE49-F238E27FC236}">
                <a16:creationId xmlns:a16="http://schemas.microsoft.com/office/drawing/2014/main" id="{EECC8344-013E-4D44-9886-86BA741B1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6095E3-BE6F-B64D-BECF-52F5300F9704}"/>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6" name="Picture 5">
            <a:extLst>
              <a:ext uri="{FF2B5EF4-FFF2-40B4-BE49-F238E27FC236}">
                <a16:creationId xmlns:a16="http://schemas.microsoft.com/office/drawing/2014/main" id="{4448D950-9C13-F84A-9AE3-B316762D0CA1}"/>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98042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99C9B-7B1B-7248-9CDE-2EDEBDC65508}"/>
              </a:ext>
            </a:extLst>
          </p:cNvPr>
          <p:cNvSpPr>
            <a:spLocks noGrp="1"/>
          </p:cNvSpPr>
          <p:nvPr>
            <p:ph type="dt" sz="half" idx="10"/>
          </p:nvPr>
        </p:nvSpPr>
        <p:spPr>
          <a:xfrm>
            <a:off x="0" y="6577589"/>
            <a:ext cx="3200400" cy="280411"/>
          </a:xfrm>
        </p:spPr>
        <p:txBody>
          <a:bodyPr/>
          <a:lstStyle/>
          <a:p>
            <a:r>
              <a:rPr lang="en-US"/>
              <a:t>© 2023 Daniel Kirschen</a:t>
            </a:r>
            <a:endParaRPr lang="en-US" dirty="0"/>
          </a:p>
        </p:txBody>
      </p:sp>
      <p:sp>
        <p:nvSpPr>
          <p:cNvPr id="3" name="Footer Placeholder 2">
            <a:extLst>
              <a:ext uri="{FF2B5EF4-FFF2-40B4-BE49-F238E27FC236}">
                <a16:creationId xmlns:a16="http://schemas.microsoft.com/office/drawing/2014/main" id="{43B8FD19-1ACF-4E4F-BB43-187D16A88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432745-6812-2A42-BA59-F42B568F9201}"/>
              </a:ext>
            </a:extLst>
          </p:cNvPr>
          <p:cNvSpPr>
            <a:spLocks noGrp="1"/>
          </p:cNvSpPr>
          <p:nvPr>
            <p:ph type="sldNum" sz="quarter" idx="12"/>
          </p:nvPr>
        </p:nvSpPr>
        <p:spPr/>
        <p:txBody>
          <a:bodyPr/>
          <a:lstStyle/>
          <a:p>
            <a:fld id="{697646A6-6B76-9347-9EA0-ECEE7D8FD72D}" type="slidenum">
              <a:rPr lang="en-US" smtClean="0"/>
              <a:t>‹#›</a:t>
            </a:fld>
            <a:endParaRPr lang="en-US"/>
          </a:p>
        </p:txBody>
      </p:sp>
    </p:spTree>
    <p:extLst>
      <p:ext uri="{BB962C8B-B14F-4D97-AF65-F5344CB8AC3E}">
        <p14:creationId xmlns:p14="http://schemas.microsoft.com/office/powerpoint/2010/main" val="283505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00E0-D930-7543-B51C-3474BD7FAB91}"/>
              </a:ext>
            </a:extLst>
          </p:cNvPr>
          <p:cNvSpPr>
            <a:spLocks noGrp="1"/>
          </p:cNvSpPr>
          <p:nvPr>
            <p:ph type="title"/>
          </p:nvPr>
        </p:nvSpPr>
        <p:spPr>
          <a:xfrm>
            <a:off x="839788" y="457200"/>
            <a:ext cx="3932237" cy="1112838"/>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EE14391-17DE-6644-8A76-03F49F92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07C68C3-3BAC-AC45-B99B-D7D9BD5DC5B7}"/>
              </a:ext>
            </a:extLst>
          </p:cNvPr>
          <p:cNvSpPr>
            <a:spLocks noGrp="1"/>
          </p:cNvSpPr>
          <p:nvPr>
            <p:ph type="body" sz="half" idx="2"/>
          </p:nvPr>
        </p:nvSpPr>
        <p:spPr>
          <a:xfrm>
            <a:off x="839788"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E6AD3-7307-9C42-8868-F3C9DD666300}"/>
              </a:ext>
            </a:extLst>
          </p:cNvPr>
          <p:cNvSpPr>
            <a:spLocks noGrp="1"/>
          </p:cNvSpPr>
          <p:nvPr>
            <p:ph type="dt" sz="half" idx="10"/>
          </p:nvPr>
        </p:nvSpPr>
        <p:spPr>
          <a:xfrm>
            <a:off x="0" y="6580641"/>
            <a:ext cx="3194462" cy="277359"/>
          </a:xfrm>
        </p:spPr>
        <p:txBody>
          <a:bodyPr/>
          <a:lstStyle/>
          <a:p>
            <a:r>
              <a:rPr lang="en-US"/>
              <a:t>© 2023 Daniel Kirschen</a:t>
            </a:r>
            <a:endParaRPr lang="en-US" dirty="0"/>
          </a:p>
        </p:txBody>
      </p:sp>
      <p:sp>
        <p:nvSpPr>
          <p:cNvPr id="6" name="Footer Placeholder 5">
            <a:extLst>
              <a:ext uri="{FF2B5EF4-FFF2-40B4-BE49-F238E27FC236}">
                <a16:creationId xmlns:a16="http://schemas.microsoft.com/office/drawing/2014/main" id="{BF9A3F75-CBFC-4246-AB58-3D4C9A800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FFA53-8014-8A43-83EA-FD9485CC5160}"/>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C67F45C0-4A11-4D43-B84D-21F132FE0069}"/>
              </a:ext>
            </a:extLst>
          </p:cNvPr>
          <p:cNvPicPr>
            <a:picLocks noChangeAspect="1"/>
          </p:cNvPicPr>
          <p:nvPr userDrawn="1"/>
        </p:nvPicPr>
        <p:blipFill>
          <a:blip r:embed="rId2"/>
          <a:stretch>
            <a:fillRect/>
          </a:stretch>
        </p:blipFill>
        <p:spPr>
          <a:xfrm>
            <a:off x="836612" y="1580173"/>
            <a:ext cx="2133600" cy="139700"/>
          </a:xfrm>
          <a:prstGeom prst="rect">
            <a:avLst/>
          </a:prstGeom>
        </p:spPr>
      </p:pic>
    </p:spTree>
    <p:extLst>
      <p:ext uri="{BB962C8B-B14F-4D97-AF65-F5344CB8AC3E}">
        <p14:creationId xmlns:p14="http://schemas.microsoft.com/office/powerpoint/2010/main" val="3392304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0D7FB-4C39-CF4E-982F-39557B2DD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24897E-0374-8949-801E-B5D8BF273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FEC0B-2F5F-3B44-95AA-42559CFE70B6}"/>
              </a:ext>
            </a:extLst>
          </p:cNvPr>
          <p:cNvSpPr>
            <a:spLocks noGrp="1"/>
          </p:cNvSpPr>
          <p:nvPr>
            <p:ph type="dt" sz="half" idx="2"/>
          </p:nvPr>
        </p:nvSpPr>
        <p:spPr>
          <a:xfrm>
            <a:off x="0" y="6638305"/>
            <a:ext cx="2743200" cy="21969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2023 Daniel Kirschen</a:t>
            </a:r>
            <a:endParaRPr lang="en-US" dirty="0"/>
          </a:p>
        </p:txBody>
      </p:sp>
      <p:sp>
        <p:nvSpPr>
          <p:cNvPr id="5" name="Footer Placeholder 4">
            <a:extLst>
              <a:ext uri="{FF2B5EF4-FFF2-40B4-BE49-F238E27FC236}">
                <a16:creationId xmlns:a16="http://schemas.microsoft.com/office/drawing/2014/main" id="{D0C1EA96-9F93-D148-8D23-57009EA4E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B2084F-3968-BC40-92FB-BBC2706031BF}"/>
              </a:ext>
            </a:extLst>
          </p:cNvPr>
          <p:cNvSpPr>
            <a:spLocks noGrp="1"/>
          </p:cNvSpPr>
          <p:nvPr>
            <p:ph type="sldNum" sz="quarter" idx="4"/>
          </p:nvPr>
        </p:nvSpPr>
        <p:spPr>
          <a:xfrm>
            <a:off x="9448800" y="6638306"/>
            <a:ext cx="2743200" cy="280658"/>
          </a:xfrm>
          <a:prstGeom prst="rect">
            <a:avLst/>
          </a:prstGeom>
        </p:spPr>
        <p:txBody>
          <a:bodyPr vert="horz" lIns="91440" tIns="45720" rIns="91440" bIns="45720" rtlCol="0" anchor="ctr"/>
          <a:lstStyle>
            <a:lvl1pPr algn="r">
              <a:defRPr sz="1000">
                <a:solidFill>
                  <a:schemeClr val="tx1">
                    <a:tint val="75000"/>
                  </a:schemeClr>
                </a:solidFill>
              </a:defRPr>
            </a:lvl1pPr>
          </a:lstStyle>
          <a:p>
            <a:fld id="{697646A6-6B76-9347-9EA0-ECEE7D8FD72D}" type="slidenum">
              <a:rPr lang="en-US" smtClean="0"/>
              <a:pPr/>
              <a:t>‹#›</a:t>
            </a:fld>
            <a:endParaRPr lang="en-US" dirty="0"/>
          </a:p>
        </p:txBody>
      </p:sp>
    </p:spTree>
    <p:extLst>
      <p:ext uri="{BB962C8B-B14F-4D97-AF65-F5344CB8AC3E}">
        <p14:creationId xmlns:p14="http://schemas.microsoft.com/office/powerpoint/2010/main" val="32311503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9" r:id="rId3"/>
    <p:sldLayoutId id="2147483680" r:id="rId4"/>
    <p:sldLayoutId id="2147483681" r:id="rId5"/>
    <p:sldLayoutId id="2147483683" r:id="rId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upload.wikimedia.org/wikipedia/commons/5/5b/Suntrix_tilt_single_axis_tracker-_Siziwangqi.JP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upload.wikimedia.org/wikipedia/commons/f/f3/4MW_single_axis_horizontal_tracker_in_Vellakoil%2C_Tamil_Nadu%2C_India.jp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canarysystems.com/wp-content/uploads/2015/10/Picture1-1030x610.jpg"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DE72-BE6E-3843-9FAE-85EBE178F759}"/>
              </a:ext>
            </a:extLst>
          </p:cNvPr>
          <p:cNvSpPr>
            <a:spLocks noGrp="1"/>
          </p:cNvSpPr>
          <p:nvPr>
            <p:ph type="ctrTitle"/>
          </p:nvPr>
        </p:nvSpPr>
        <p:spPr>
          <a:xfrm>
            <a:off x="1524000" y="1122363"/>
            <a:ext cx="9144000" cy="2630240"/>
          </a:xfrm>
        </p:spPr>
        <p:txBody>
          <a:bodyPr/>
          <a:lstStyle/>
          <a:p>
            <a:r>
              <a:rPr lang="en-US" dirty="0"/>
              <a:t>Chapter 3: </a:t>
            </a:r>
            <a:br>
              <a:rPr lang="en-US" dirty="0"/>
            </a:br>
            <a:r>
              <a:rPr lang="en-US" dirty="0"/>
              <a:t>Primary Energy Conversion</a:t>
            </a:r>
          </a:p>
        </p:txBody>
      </p:sp>
      <p:sp>
        <p:nvSpPr>
          <p:cNvPr id="4" name="Date Placeholder 3">
            <a:extLst>
              <a:ext uri="{FF2B5EF4-FFF2-40B4-BE49-F238E27FC236}">
                <a16:creationId xmlns:a16="http://schemas.microsoft.com/office/drawing/2014/main" id="{9EB151BE-7D0E-4C77-17B7-55F566F88759}"/>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021DB2A-ADC5-C2B3-D324-D9446D2FC9DA}"/>
              </a:ext>
            </a:extLst>
          </p:cNvPr>
          <p:cNvSpPr>
            <a:spLocks noGrp="1"/>
          </p:cNvSpPr>
          <p:nvPr>
            <p:ph type="sldNum" sz="quarter" idx="12"/>
          </p:nvPr>
        </p:nvSpPr>
        <p:spPr/>
        <p:txBody>
          <a:bodyPr/>
          <a:lstStyle/>
          <a:p>
            <a:fld id="{697646A6-6B76-9347-9EA0-ECEE7D8FD72D}" type="slidenum">
              <a:rPr lang="en-US" smtClean="0"/>
              <a:t>1</a:t>
            </a:fld>
            <a:endParaRPr lang="en-US"/>
          </a:p>
        </p:txBody>
      </p:sp>
    </p:spTree>
    <p:extLst>
      <p:ext uri="{BB962C8B-B14F-4D97-AF65-F5344CB8AC3E}">
        <p14:creationId xmlns:p14="http://schemas.microsoft.com/office/powerpoint/2010/main" val="278006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64073B-7C37-655D-22EE-D22ABE89039F}"/>
                  </a:ext>
                </a:extLst>
              </p:cNvPr>
              <p:cNvSpPr>
                <a:spLocks noGrp="1"/>
              </p:cNvSpPr>
              <p:nvPr>
                <p:ph type="title"/>
              </p:nvPr>
            </p:nvSpPr>
            <p:spPr>
              <a:xfrm>
                <a:off x="838200" y="365125"/>
                <a:ext cx="10515600" cy="1009363"/>
              </a:xfrm>
            </p:spPr>
            <p:txBody>
              <a:bodyPr anchor="ctr">
                <a:normAutofit/>
              </a:bodyPr>
              <a:lstStyle/>
              <a:p>
                <a:r>
                  <a:rPr lang="en-US" dirty="0"/>
                  <a:t>Angle of attack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 name="Title 1">
                <a:extLst>
                  <a:ext uri="{FF2B5EF4-FFF2-40B4-BE49-F238E27FC236}">
                    <a16:creationId xmlns:a16="http://schemas.microsoft.com/office/drawing/2014/main" id="{8E64073B-7C37-655D-22EE-D22ABE89039F}"/>
                  </a:ext>
                </a:extLst>
              </p:cNvPr>
              <p:cNvSpPr>
                <a:spLocks noGrp="1" noRot="1" noChangeAspect="1" noMove="1" noResize="1" noEditPoints="1" noAdjustHandles="1" noChangeArrowheads="1" noChangeShapeType="1" noTextEdit="1"/>
              </p:cNvSpPr>
              <p:nvPr>
                <p:ph type="title"/>
              </p:nvPr>
            </p:nvSpPr>
            <p:spPr>
              <a:xfrm>
                <a:off x="838200" y="365125"/>
                <a:ext cx="10515600" cy="1009363"/>
              </a:xfrm>
              <a:blipFill>
                <a:blip r:embed="rId2"/>
                <a:stretch>
                  <a:fillRect l="-2413" t="-2469" b="-13580"/>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8650C02-F1DA-4261-8F7B-C8B9A980675B}"/>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FE00D0AE-664A-326D-41C0-9E990C89F7DF}"/>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10</a:t>
            </a:fld>
            <a:endParaRPr lang="en-US"/>
          </a:p>
        </p:txBody>
      </p:sp>
      <p:grpSp>
        <p:nvGrpSpPr>
          <p:cNvPr id="7" name="Group 6">
            <a:extLst>
              <a:ext uri="{FF2B5EF4-FFF2-40B4-BE49-F238E27FC236}">
                <a16:creationId xmlns:a16="http://schemas.microsoft.com/office/drawing/2014/main" id="{D22BE39E-53E5-4357-2421-8B75C4F89EF7}"/>
              </a:ext>
            </a:extLst>
          </p:cNvPr>
          <p:cNvGrpSpPr/>
          <p:nvPr/>
        </p:nvGrpSpPr>
        <p:grpSpPr>
          <a:xfrm>
            <a:off x="838199" y="1998799"/>
            <a:ext cx="10515600" cy="3735035"/>
            <a:chOff x="642871" y="1254257"/>
            <a:chExt cx="8091847" cy="2874141"/>
          </a:xfrm>
        </p:grpSpPr>
        <p:sp>
          <p:nvSpPr>
            <p:cNvPr id="8" name="Freeform 7">
              <a:extLst>
                <a:ext uri="{FF2B5EF4-FFF2-40B4-BE49-F238E27FC236}">
                  <a16:creationId xmlns:a16="http://schemas.microsoft.com/office/drawing/2014/main" id="{7F69C374-6D24-BD31-BAE8-F72ABE1F4A52}"/>
                </a:ext>
              </a:extLst>
            </p:cNvPr>
            <p:cNvSpPr/>
            <p:nvPr/>
          </p:nvSpPr>
          <p:spPr>
            <a:xfrm rot="1329911">
              <a:off x="3467516" y="2576124"/>
              <a:ext cx="5267202" cy="634586"/>
            </a:xfrm>
            <a:custGeom>
              <a:avLst/>
              <a:gdLst>
                <a:gd name="connsiteX0" fmla="*/ 4631529 w 5357922"/>
                <a:gd name="connsiteY0" fmla="*/ 487689 h 914475"/>
                <a:gd name="connsiteX1" fmla="*/ 2392531 w 5357922"/>
                <a:gd name="connsiteY1" fmla="*/ 579 h 914475"/>
                <a:gd name="connsiteX2" fmla="*/ 298811 w 5357922"/>
                <a:gd name="connsiteY2" fmla="*/ 573147 h 914475"/>
                <a:gd name="connsiteX3" fmla="*/ 162079 w 5357922"/>
                <a:gd name="connsiteY3" fmla="*/ 880796 h 914475"/>
                <a:gd name="connsiteX4" fmla="*/ 1708868 w 5357922"/>
                <a:gd name="connsiteY4" fmla="*/ 906433 h 914475"/>
                <a:gd name="connsiteX5" fmla="*/ 5357922 w 5357922"/>
                <a:gd name="connsiteY5" fmla="*/ 880796 h 914475"/>
                <a:gd name="connsiteX0" fmla="*/ 5349376 w 5357922"/>
                <a:gd name="connsiteY0" fmla="*/ 866579 h 917350"/>
                <a:gd name="connsiteX1" fmla="*/ 2392531 w 5357922"/>
                <a:gd name="connsiteY1" fmla="*/ 3454 h 917350"/>
                <a:gd name="connsiteX2" fmla="*/ 298811 w 5357922"/>
                <a:gd name="connsiteY2" fmla="*/ 576022 h 917350"/>
                <a:gd name="connsiteX3" fmla="*/ 162079 w 5357922"/>
                <a:gd name="connsiteY3" fmla="*/ 883671 h 917350"/>
                <a:gd name="connsiteX4" fmla="*/ 1708868 w 5357922"/>
                <a:gd name="connsiteY4" fmla="*/ 909308 h 917350"/>
                <a:gd name="connsiteX5" fmla="*/ 5357922 w 5357922"/>
                <a:gd name="connsiteY5" fmla="*/ 883671 h 917350"/>
                <a:gd name="connsiteX0" fmla="*/ 5353141 w 5361687"/>
                <a:gd name="connsiteY0" fmla="*/ 688549 h 739320"/>
                <a:gd name="connsiteX1" fmla="*/ 2464663 w 5361687"/>
                <a:gd name="connsiteY1" fmla="*/ 4886 h 739320"/>
                <a:gd name="connsiteX2" fmla="*/ 302576 w 5361687"/>
                <a:gd name="connsiteY2" fmla="*/ 397992 h 739320"/>
                <a:gd name="connsiteX3" fmla="*/ 165844 w 5361687"/>
                <a:gd name="connsiteY3" fmla="*/ 705641 h 739320"/>
                <a:gd name="connsiteX4" fmla="*/ 1712633 w 5361687"/>
                <a:gd name="connsiteY4" fmla="*/ 731278 h 739320"/>
                <a:gd name="connsiteX5" fmla="*/ 5361687 w 5361687"/>
                <a:gd name="connsiteY5" fmla="*/ 705641 h 739320"/>
                <a:gd name="connsiteX0" fmla="*/ 5356961 w 5365507"/>
                <a:gd name="connsiteY0" fmla="*/ 579132 h 629903"/>
                <a:gd name="connsiteX1" fmla="*/ 2536849 w 5365507"/>
                <a:gd name="connsiteY1" fmla="*/ 6564 h 629903"/>
                <a:gd name="connsiteX2" fmla="*/ 306396 w 5365507"/>
                <a:gd name="connsiteY2" fmla="*/ 288575 h 629903"/>
                <a:gd name="connsiteX3" fmla="*/ 169664 w 5365507"/>
                <a:gd name="connsiteY3" fmla="*/ 596224 h 629903"/>
                <a:gd name="connsiteX4" fmla="*/ 1716453 w 5365507"/>
                <a:gd name="connsiteY4" fmla="*/ 621861 h 629903"/>
                <a:gd name="connsiteX5" fmla="*/ 5365507 w 5365507"/>
                <a:gd name="connsiteY5" fmla="*/ 596224 h 629903"/>
                <a:gd name="connsiteX0" fmla="*/ 5258656 w 5267202"/>
                <a:gd name="connsiteY0" fmla="*/ 581565 h 634586"/>
                <a:gd name="connsiteX1" fmla="*/ 2438544 w 5267202"/>
                <a:gd name="connsiteY1" fmla="*/ 8997 h 634586"/>
                <a:gd name="connsiteX2" fmla="*/ 481556 w 5267202"/>
                <a:gd name="connsiteY2" fmla="*/ 256825 h 634586"/>
                <a:gd name="connsiteX3" fmla="*/ 71359 w 5267202"/>
                <a:gd name="connsiteY3" fmla="*/ 598657 h 634586"/>
                <a:gd name="connsiteX4" fmla="*/ 1618148 w 5267202"/>
                <a:gd name="connsiteY4" fmla="*/ 624294 h 634586"/>
                <a:gd name="connsiteX5" fmla="*/ 5267202 w 5267202"/>
                <a:gd name="connsiteY5" fmla="*/ 598657 h 6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7202" h="634586">
                  <a:moveTo>
                    <a:pt x="5258656" y="581565"/>
                  </a:moveTo>
                  <a:cubicBezTo>
                    <a:pt x="4500217" y="330888"/>
                    <a:pt x="3234727" y="63120"/>
                    <a:pt x="2438544" y="8997"/>
                  </a:cubicBezTo>
                  <a:cubicBezTo>
                    <a:pt x="1642361" y="-45126"/>
                    <a:pt x="876087" y="158548"/>
                    <a:pt x="481556" y="256825"/>
                  </a:cubicBezTo>
                  <a:cubicBezTo>
                    <a:pt x="87025" y="355102"/>
                    <a:pt x="-118073" y="537412"/>
                    <a:pt x="71359" y="598657"/>
                  </a:cubicBezTo>
                  <a:cubicBezTo>
                    <a:pt x="260791" y="659902"/>
                    <a:pt x="1618148" y="624294"/>
                    <a:pt x="1618148" y="624294"/>
                  </a:cubicBezTo>
                  <a:lnTo>
                    <a:pt x="5267202" y="598657"/>
                  </a:lnTo>
                </a:path>
              </a:pathLst>
            </a:custGeom>
            <a:solidFill>
              <a:schemeClr val="accent1">
                <a:lumMod val="60000"/>
                <a:lumOff val="40000"/>
              </a:schemeClr>
            </a:solid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endParaRPr lang="en-US" sz="1800">
                <a:solidFill>
                  <a:prstClr val="black"/>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D5E5D7-542A-674D-F78E-6A8861B1ADAE}"/>
                    </a:ext>
                  </a:extLst>
                </p:cNvPr>
                <p:cNvSpPr txBox="1"/>
                <p:nvPr/>
              </p:nvSpPr>
              <p:spPr>
                <a:xfrm>
                  <a:off x="2492775" y="2029158"/>
                  <a:ext cx="514182" cy="651301"/>
                </a:xfrm>
                <a:prstGeom prst="rect">
                  <a:avLst/>
                </a:prstGeom>
                <a:noFill/>
              </p:spPr>
              <p:txBody>
                <a:bodyPr wrap="none" rtlCol="0">
                  <a:spAutoFit/>
                </a:bodyPr>
                <a:lstStyle/>
                <a:p>
                  <a:pPr defTabSz="589788">
                    <a:spcAft>
                      <a:spcPts val="600"/>
                    </a:spcAft>
                  </a:pPr>
                  <a14:m>
                    <m:oMathPara xmlns:m="http://schemas.openxmlformats.org/officeDocument/2006/math">
                      <m:oMathParaPr>
                        <m:jc m:val="centerGroup"/>
                      </m:oMathParaPr>
                      <m:oMath xmlns:m="http://schemas.openxmlformats.org/officeDocument/2006/math">
                        <m:r>
                          <a:rPr lang="en-US" sz="4400" i="1" dirty="0" smtClean="0">
                            <a:latin typeface="Cambria Math" panose="02040503050406030204" pitchFamily="18" charset="0"/>
                            <a:ea typeface="Cambria Math" panose="02040503050406030204" pitchFamily="18" charset="0"/>
                          </a:rPr>
                          <m:t>𝛼</m:t>
                        </m:r>
                      </m:oMath>
                    </m:oMathPara>
                  </a14:m>
                  <a:endParaRPr lang="en-US" sz="1800" dirty="0">
                    <a:latin typeface="Calibri"/>
                    <a:sym typeface="Symbol"/>
                  </a:endParaRPr>
                </a:p>
              </p:txBody>
            </p:sp>
          </mc:Choice>
          <mc:Fallback xmlns="">
            <p:sp>
              <p:nvSpPr>
                <p:cNvPr id="9" name="TextBox 8">
                  <a:extLst>
                    <a:ext uri="{FF2B5EF4-FFF2-40B4-BE49-F238E27FC236}">
                      <a16:creationId xmlns:a16="http://schemas.microsoft.com/office/drawing/2014/main" id="{54D5E5D7-542A-674D-F78E-6A8861B1ADAE}"/>
                    </a:ext>
                  </a:extLst>
                </p:cNvPr>
                <p:cNvSpPr txBox="1">
                  <a:spLocks noRot="1" noChangeAspect="1" noMove="1" noResize="1" noEditPoints="1" noAdjustHandles="1" noChangeArrowheads="1" noChangeShapeType="1" noTextEdit="1"/>
                </p:cNvSpPr>
                <p:nvPr/>
              </p:nvSpPr>
              <p:spPr>
                <a:xfrm>
                  <a:off x="2492775" y="2029158"/>
                  <a:ext cx="514182" cy="651301"/>
                </a:xfrm>
                <a:prstGeom prst="rect">
                  <a:avLst/>
                </a:prstGeom>
                <a:blipFill>
                  <a:blip r:embed="rId3"/>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85B907B7-4418-A2EC-7563-05CCAD6D479F}"/>
                </a:ext>
              </a:extLst>
            </p:cNvPr>
            <p:cNvCxnSpPr>
              <a:cxnSpLocks/>
            </p:cNvCxnSpPr>
            <p:nvPr/>
          </p:nvCxnSpPr>
          <p:spPr>
            <a:xfrm>
              <a:off x="2286000" y="1551482"/>
              <a:ext cx="6132435" cy="25769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ABC8DE-ED36-76EC-919E-ABB49BEF64BF}"/>
                </a:ext>
              </a:extLst>
            </p:cNvPr>
            <p:cNvCxnSpPr>
              <a:cxnSpLocks/>
            </p:cNvCxnSpPr>
            <p:nvPr/>
          </p:nvCxnSpPr>
          <p:spPr>
            <a:xfrm>
              <a:off x="2165455" y="2893417"/>
              <a:ext cx="3319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953DBE63-E64C-0026-520D-9C8CE1E1BD8F}"/>
                </a:ext>
              </a:extLst>
            </p:cNvPr>
            <p:cNvSpPr/>
            <p:nvPr/>
          </p:nvSpPr>
          <p:spPr>
            <a:xfrm rot="16775560">
              <a:off x="2867267" y="2206193"/>
              <a:ext cx="950950" cy="587487"/>
            </a:xfrm>
            <a:prstGeom prst="arc">
              <a:avLst>
                <a:gd name="adj1" fmla="val 11963917"/>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BB59BC0-5AE8-5A72-6EC0-47328D65A05E}"/>
                </a:ext>
              </a:extLst>
            </p:cNvPr>
            <p:cNvCxnSpPr>
              <a:cxnSpLocks/>
            </p:cNvCxnSpPr>
            <p:nvPr/>
          </p:nvCxnSpPr>
          <p:spPr>
            <a:xfrm>
              <a:off x="774700" y="2893417"/>
              <a:ext cx="106328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33CB7B-6457-3F0B-7EFC-D1A5A7F0E589}"/>
                </a:ext>
              </a:extLst>
            </p:cNvPr>
            <p:cNvSpPr txBox="1"/>
            <p:nvPr/>
          </p:nvSpPr>
          <p:spPr>
            <a:xfrm>
              <a:off x="642871" y="3017714"/>
              <a:ext cx="1577868" cy="369332"/>
            </a:xfrm>
            <a:prstGeom prst="rect">
              <a:avLst/>
            </a:prstGeom>
            <a:noFill/>
          </p:spPr>
          <p:txBody>
            <a:bodyPr wrap="none" rtlCol="0">
              <a:spAutoFit/>
            </a:bodyPr>
            <a:lstStyle/>
            <a:p>
              <a:pPr defTabSz="589788">
                <a:spcAft>
                  <a:spcPts val="600"/>
                </a:spcAft>
              </a:pPr>
              <a:r>
                <a:rPr lang="en-US" sz="2322" kern="1200">
                  <a:solidFill>
                    <a:schemeClr val="tx1"/>
                  </a:solidFill>
                  <a:latin typeface="Calibri"/>
                  <a:ea typeface="+mn-ea"/>
                  <a:cs typeface="+mn-cs"/>
                  <a:sym typeface="Symbol"/>
                </a:rPr>
                <a:t>Wind direction</a:t>
              </a:r>
              <a:endParaRPr lang="en-US" sz="1800">
                <a:latin typeface="Calibri"/>
                <a:sym typeface="Symbol"/>
              </a:endParaRPr>
            </a:p>
          </p:txBody>
        </p:sp>
        <p:sp>
          <p:nvSpPr>
            <p:cNvPr id="15" name="TextBox 14">
              <a:extLst>
                <a:ext uri="{FF2B5EF4-FFF2-40B4-BE49-F238E27FC236}">
                  <a16:creationId xmlns:a16="http://schemas.microsoft.com/office/drawing/2014/main" id="{650E5B53-2EDB-8010-48CB-C719701F0C62}"/>
                </a:ext>
              </a:extLst>
            </p:cNvPr>
            <p:cNvSpPr txBox="1"/>
            <p:nvPr/>
          </p:nvSpPr>
          <p:spPr>
            <a:xfrm>
              <a:off x="2289013" y="1254257"/>
              <a:ext cx="1952779" cy="369332"/>
            </a:xfrm>
            <a:prstGeom prst="rect">
              <a:avLst/>
            </a:prstGeom>
            <a:noFill/>
          </p:spPr>
          <p:txBody>
            <a:bodyPr wrap="none" rtlCol="0">
              <a:spAutoFit/>
            </a:bodyPr>
            <a:lstStyle/>
            <a:p>
              <a:pPr defTabSz="589788">
                <a:spcAft>
                  <a:spcPts val="600"/>
                </a:spcAft>
              </a:pPr>
              <a:r>
                <a:rPr lang="en-US" sz="2322" kern="1200">
                  <a:solidFill>
                    <a:schemeClr val="tx1"/>
                  </a:solidFill>
                  <a:latin typeface="Calibri"/>
                  <a:ea typeface="+mn-ea"/>
                  <a:cs typeface="+mn-cs"/>
                  <a:sym typeface="Symbol"/>
                </a:rPr>
                <a:t>Chord of the airfoil</a:t>
              </a:r>
              <a:endParaRPr lang="en-US" sz="1800">
                <a:latin typeface="Calibri"/>
                <a:sym typeface="Symbol"/>
              </a:endParaRPr>
            </a:p>
          </p:txBody>
        </p:sp>
      </p:grpSp>
    </p:spTree>
    <p:extLst>
      <p:ext uri="{BB962C8B-B14F-4D97-AF65-F5344CB8AC3E}">
        <p14:creationId xmlns:p14="http://schemas.microsoft.com/office/powerpoint/2010/main" val="160062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0173E7-490B-06C0-9EE2-2E65CA67C6A6}"/>
              </a:ext>
            </a:extLst>
          </p:cNvPr>
          <p:cNvSpPr>
            <a:spLocks noGrp="1"/>
          </p:cNvSpPr>
          <p:nvPr>
            <p:ph type="title"/>
          </p:nvPr>
        </p:nvSpPr>
        <p:spPr>
          <a:xfrm>
            <a:off x="838200" y="365125"/>
            <a:ext cx="10515600" cy="1009363"/>
          </a:xfrm>
        </p:spPr>
        <p:txBody>
          <a:bodyPr anchor="ctr">
            <a:normAutofit/>
          </a:bodyPr>
          <a:lstStyle/>
          <a:p>
            <a:r>
              <a:rPr lang="en-US" dirty="0"/>
              <a:t>Lift force vs. angle of attack </a:t>
            </a:r>
            <a:r>
              <a:rPr lang="en-US" sz="4400" i="1" dirty="0">
                <a:solidFill>
                  <a:prstClr val="black"/>
                </a:solidFill>
                <a:latin typeface="Symbol" panose="05050102010706020507" pitchFamily="18" charset="2"/>
                <a:sym typeface="Symbol"/>
              </a:rPr>
              <a:t>a</a:t>
            </a:r>
            <a:endParaRPr lang="en-US" dirty="0"/>
          </a:p>
        </p:txBody>
      </p:sp>
      <p:sp>
        <p:nvSpPr>
          <p:cNvPr id="5" name="Date Placeholder 4">
            <a:extLst>
              <a:ext uri="{FF2B5EF4-FFF2-40B4-BE49-F238E27FC236}">
                <a16:creationId xmlns:a16="http://schemas.microsoft.com/office/drawing/2014/main" id="{4948574B-2C3B-B64F-74AE-17021C758F82}"/>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F8B55540-879B-D966-DA38-0D042CD47067}"/>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11</a:t>
            </a:fld>
            <a:endParaRPr lang="en-US"/>
          </a:p>
        </p:txBody>
      </p:sp>
      <p:grpSp>
        <p:nvGrpSpPr>
          <p:cNvPr id="33" name="Group 32">
            <a:extLst>
              <a:ext uri="{FF2B5EF4-FFF2-40B4-BE49-F238E27FC236}">
                <a16:creationId xmlns:a16="http://schemas.microsoft.com/office/drawing/2014/main" id="{62A51842-9A90-80EF-E52B-3290CC43F558}"/>
              </a:ext>
            </a:extLst>
          </p:cNvPr>
          <p:cNvGrpSpPr/>
          <p:nvPr/>
        </p:nvGrpSpPr>
        <p:grpSpPr>
          <a:xfrm>
            <a:off x="2274748" y="2032539"/>
            <a:ext cx="7642504" cy="3576692"/>
            <a:chOff x="663296" y="1204413"/>
            <a:chExt cx="7642504" cy="3576692"/>
          </a:xfrm>
        </p:grpSpPr>
        <p:cxnSp>
          <p:nvCxnSpPr>
            <p:cNvPr id="34" name="Straight Arrow Connector 33">
              <a:extLst>
                <a:ext uri="{FF2B5EF4-FFF2-40B4-BE49-F238E27FC236}">
                  <a16:creationId xmlns:a16="http://schemas.microsoft.com/office/drawing/2014/main" id="{6BAF59E9-825C-C64F-AE59-E6CE95BBB311}"/>
                </a:ext>
              </a:extLst>
            </p:cNvPr>
            <p:cNvCxnSpPr/>
            <p:nvPr/>
          </p:nvCxnSpPr>
          <p:spPr>
            <a:xfrm flipV="1">
              <a:off x="3200400" y="1275905"/>
              <a:ext cx="0" cy="3505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E11CF62-6EF9-22F5-E77B-14A08F2A3C2D}"/>
                </a:ext>
              </a:extLst>
            </p:cNvPr>
            <p:cNvCxnSpPr/>
            <p:nvPr/>
          </p:nvCxnSpPr>
          <p:spPr>
            <a:xfrm>
              <a:off x="1066800" y="3942905"/>
              <a:ext cx="72390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Freeform 35">
              <a:extLst>
                <a:ext uri="{FF2B5EF4-FFF2-40B4-BE49-F238E27FC236}">
                  <a16:creationId xmlns:a16="http://schemas.microsoft.com/office/drawing/2014/main" id="{6EF72555-AB1E-D990-4DDC-BAE76063FEEF}"/>
                </a:ext>
              </a:extLst>
            </p:cNvPr>
            <p:cNvSpPr/>
            <p:nvPr/>
          </p:nvSpPr>
          <p:spPr>
            <a:xfrm>
              <a:off x="1956988" y="1706240"/>
              <a:ext cx="5445417" cy="2235953"/>
            </a:xfrm>
            <a:custGeom>
              <a:avLst/>
              <a:gdLst>
                <a:gd name="connsiteX0" fmla="*/ 0 w 3845607"/>
                <a:gd name="connsiteY0" fmla="*/ 2414133 h 2414133"/>
                <a:gd name="connsiteX1" fmla="*/ 2717563 w 3845607"/>
                <a:gd name="connsiteY1" fmla="*/ 183681 h 2414133"/>
                <a:gd name="connsiteX2" fmla="*/ 3845607 w 3845607"/>
                <a:gd name="connsiteY2" fmla="*/ 286230 h 2414133"/>
                <a:gd name="connsiteX0" fmla="*/ 0 w 4017280"/>
                <a:gd name="connsiteY0" fmla="*/ 2289899 h 2289899"/>
                <a:gd name="connsiteX1" fmla="*/ 2717563 w 4017280"/>
                <a:gd name="connsiteY1" fmla="*/ 59447 h 2289899"/>
                <a:gd name="connsiteX2" fmla="*/ 4017280 w 4017280"/>
                <a:gd name="connsiteY2" fmla="*/ 708926 h 2289899"/>
                <a:gd name="connsiteX0" fmla="*/ 0 w 4314408"/>
                <a:gd name="connsiteY0" fmla="*/ 2235835 h 2235835"/>
                <a:gd name="connsiteX1" fmla="*/ 2717563 w 4314408"/>
                <a:gd name="connsiteY1" fmla="*/ 5383 h 2235835"/>
                <a:gd name="connsiteX2" fmla="*/ 4314408 w 4314408"/>
                <a:gd name="connsiteY2" fmla="*/ 1603446 h 2235835"/>
                <a:gd name="connsiteX0" fmla="*/ 0 w 4314408"/>
                <a:gd name="connsiteY0" fmla="*/ 2235953 h 2235953"/>
                <a:gd name="connsiteX1" fmla="*/ 2717563 w 4314408"/>
                <a:gd name="connsiteY1" fmla="*/ 5501 h 2235953"/>
                <a:gd name="connsiteX2" fmla="*/ 4314408 w 4314408"/>
                <a:gd name="connsiteY2" fmla="*/ 1603564 h 2235953"/>
              </a:gdLst>
              <a:ahLst/>
              <a:cxnLst>
                <a:cxn ang="0">
                  <a:pos x="connsiteX0" y="connsiteY0"/>
                </a:cxn>
                <a:cxn ang="0">
                  <a:pos x="connsiteX1" y="connsiteY1"/>
                </a:cxn>
                <a:cxn ang="0">
                  <a:pos x="connsiteX2" y="connsiteY2"/>
                </a:cxn>
              </a:cxnLst>
              <a:rect l="l" t="t" r="r" b="b"/>
              <a:pathLst>
                <a:path w="4314408" h="2235953">
                  <a:moveTo>
                    <a:pt x="0" y="2235953"/>
                  </a:moveTo>
                  <a:cubicBezTo>
                    <a:pt x="1038314" y="1298052"/>
                    <a:pt x="1998495" y="110899"/>
                    <a:pt x="2717563" y="5501"/>
                  </a:cubicBezTo>
                  <a:cubicBezTo>
                    <a:pt x="3436631" y="-99897"/>
                    <a:pt x="4136882" y="1340781"/>
                    <a:pt x="4314408" y="1603564"/>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endParaRPr lang="en-US" sz="1800">
                <a:solidFill>
                  <a:prstClr val="black"/>
                </a:solidFill>
              </a:endParaRPr>
            </a:p>
          </p:txBody>
        </p:sp>
        <p:sp>
          <p:nvSpPr>
            <p:cNvPr id="37" name="TextBox 36">
              <a:extLst>
                <a:ext uri="{FF2B5EF4-FFF2-40B4-BE49-F238E27FC236}">
                  <a16:creationId xmlns:a16="http://schemas.microsoft.com/office/drawing/2014/main" id="{07A42828-7AE9-7546-F01F-C2600F6C1EF7}"/>
                </a:ext>
              </a:extLst>
            </p:cNvPr>
            <p:cNvSpPr txBox="1"/>
            <p:nvPr/>
          </p:nvSpPr>
          <p:spPr>
            <a:xfrm>
              <a:off x="1706353" y="1204413"/>
              <a:ext cx="1287788" cy="461665"/>
            </a:xfrm>
            <a:prstGeom prst="rect">
              <a:avLst/>
            </a:prstGeom>
            <a:noFill/>
          </p:spPr>
          <p:txBody>
            <a:bodyPr wrap="none" rtlCol="0">
              <a:spAutoFit/>
            </a:bodyPr>
            <a:lstStyle/>
            <a:p>
              <a:pPr eaLnBrk="1" fontAlgn="auto" hangingPunct="1">
                <a:spcBef>
                  <a:spcPts val="0"/>
                </a:spcBef>
                <a:spcAft>
                  <a:spcPts val="0"/>
                </a:spcAft>
              </a:pPr>
              <a:r>
                <a:rPr lang="en-US" sz="2400" dirty="0">
                  <a:solidFill>
                    <a:prstClr val="black"/>
                  </a:solidFill>
                  <a:latin typeface="Calibri"/>
                </a:rPr>
                <a:t>Lift force</a:t>
              </a:r>
            </a:p>
          </p:txBody>
        </p:sp>
        <p:sp>
          <p:nvSpPr>
            <p:cNvPr id="38" name="TextBox 37">
              <a:extLst>
                <a:ext uri="{FF2B5EF4-FFF2-40B4-BE49-F238E27FC236}">
                  <a16:creationId xmlns:a16="http://schemas.microsoft.com/office/drawing/2014/main" id="{C18FCDD0-FC7C-679F-C7DC-703887270A0F}"/>
                </a:ext>
              </a:extLst>
            </p:cNvPr>
            <p:cNvSpPr txBox="1"/>
            <p:nvPr/>
          </p:nvSpPr>
          <p:spPr>
            <a:xfrm>
              <a:off x="663296" y="2926511"/>
              <a:ext cx="2218556" cy="461665"/>
            </a:xfrm>
            <a:prstGeom prst="rect">
              <a:avLst/>
            </a:prstGeom>
            <a:noFill/>
          </p:spPr>
          <p:txBody>
            <a:bodyPr wrap="none" rtlCol="0">
              <a:spAutoFit/>
            </a:bodyPr>
            <a:lstStyle/>
            <a:p>
              <a:pPr eaLnBrk="1" fontAlgn="auto" hangingPunct="1">
                <a:spcBef>
                  <a:spcPts val="0"/>
                </a:spcBef>
                <a:spcAft>
                  <a:spcPts val="0"/>
                </a:spcAft>
              </a:pPr>
              <a:r>
                <a:rPr lang="en-US" sz="2400" dirty="0">
                  <a:solidFill>
                    <a:prstClr val="black"/>
                  </a:solidFill>
                  <a:latin typeface="Calibri"/>
                </a:rPr>
                <a:t>Angle at zero lift</a:t>
              </a:r>
            </a:p>
          </p:txBody>
        </p:sp>
        <p:cxnSp>
          <p:nvCxnSpPr>
            <p:cNvPr id="39" name="Straight Arrow Connector 38">
              <a:extLst>
                <a:ext uri="{FF2B5EF4-FFF2-40B4-BE49-F238E27FC236}">
                  <a16:creationId xmlns:a16="http://schemas.microsoft.com/office/drawing/2014/main" id="{B0F23293-D845-B578-BDF3-C5930F2727F1}"/>
                </a:ext>
              </a:extLst>
            </p:cNvPr>
            <p:cNvCxnSpPr>
              <a:stCxn id="38" idx="2"/>
              <a:endCxn id="36" idx="0"/>
            </p:cNvCxnSpPr>
            <p:nvPr/>
          </p:nvCxnSpPr>
          <p:spPr>
            <a:xfrm>
              <a:off x="1772574" y="3388176"/>
              <a:ext cx="184414" cy="5540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8E2E436-6822-6868-47E5-E89953A0961F}"/>
                </a:ext>
              </a:extLst>
            </p:cNvPr>
            <p:cNvSpPr txBox="1"/>
            <p:nvPr/>
          </p:nvSpPr>
          <p:spPr>
            <a:xfrm>
              <a:off x="7769101" y="4095304"/>
              <a:ext cx="378630" cy="461665"/>
            </a:xfrm>
            <a:prstGeom prst="rect">
              <a:avLst/>
            </a:prstGeom>
            <a:noFill/>
          </p:spPr>
          <p:txBody>
            <a:bodyPr wrap="none" rtlCol="0">
              <a:spAutoFit/>
            </a:bodyPr>
            <a:lstStyle/>
            <a:p>
              <a:pPr eaLnBrk="1" fontAlgn="auto" hangingPunct="1">
                <a:spcBef>
                  <a:spcPts val="0"/>
                </a:spcBef>
                <a:spcAft>
                  <a:spcPts val="0"/>
                </a:spcAft>
              </a:pPr>
              <a:r>
                <a:rPr lang="en-US" sz="2400" i="1" dirty="0">
                  <a:solidFill>
                    <a:prstClr val="black"/>
                  </a:solidFill>
                  <a:latin typeface="Symbol" panose="05050102010706020507" pitchFamily="18" charset="2"/>
                  <a:sym typeface="Symbol"/>
                </a:rPr>
                <a:t>a</a:t>
              </a:r>
              <a:endParaRPr lang="en-US" sz="2400" i="1" dirty="0">
                <a:solidFill>
                  <a:prstClr val="black"/>
                </a:solidFill>
                <a:latin typeface="Symbol" panose="05050102010706020507" pitchFamily="18" charset="2"/>
              </a:endParaRPr>
            </a:p>
          </p:txBody>
        </p:sp>
      </p:grpSp>
    </p:spTree>
    <p:extLst>
      <p:ext uri="{BB962C8B-B14F-4D97-AF65-F5344CB8AC3E}">
        <p14:creationId xmlns:p14="http://schemas.microsoft.com/office/powerpoint/2010/main" val="331210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DEE207DA-15E6-4DFE-3716-820441F63B4E}"/>
                  </a:ext>
                </a:extLst>
              </p:cNvPr>
              <p:cNvSpPr>
                <a:spLocks noGrp="1"/>
              </p:cNvSpPr>
              <p:nvPr>
                <p:ph type="title"/>
              </p:nvPr>
            </p:nvSpPr>
            <p:spPr>
              <a:xfrm>
                <a:off x="839788" y="365125"/>
                <a:ext cx="10515600" cy="1009363"/>
              </a:xfrm>
            </p:spPr>
            <p:txBody>
              <a:bodyPr anchor="ctr">
                <a:normAutofit/>
              </a:bodyPr>
              <a:lstStyle/>
              <a:p>
                <a:r>
                  <a:rPr lang="en-US" dirty="0"/>
                  <a:t>Pitch angle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7" name="Title 6">
                <a:extLst>
                  <a:ext uri="{FF2B5EF4-FFF2-40B4-BE49-F238E27FC236}">
                    <a16:creationId xmlns:a16="http://schemas.microsoft.com/office/drawing/2014/main" id="{DEE207DA-15E6-4DFE-3716-820441F63B4E}"/>
                  </a:ext>
                </a:extLst>
              </p:cNvPr>
              <p:cNvSpPr>
                <a:spLocks noGrp="1" noRot="1" noChangeAspect="1" noMove="1" noResize="1" noEditPoints="1" noAdjustHandles="1" noChangeArrowheads="1" noChangeShapeType="1" noTextEdit="1"/>
              </p:cNvSpPr>
              <p:nvPr>
                <p:ph type="title"/>
              </p:nvPr>
            </p:nvSpPr>
            <p:spPr>
              <a:xfrm>
                <a:off x="839788" y="365125"/>
                <a:ext cx="10515600" cy="1009363"/>
              </a:xfrm>
              <a:blipFill>
                <a:blip r:embed="rId2"/>
                <a:stretch>
                  <a:fillRect l="-2413" t="-2469"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F3B80845-DCFE-5C35-9E4B-3714646D224D}"/>
                  </a:ext>
                </a:extLst>
              </p:cNvPr>
              <p:cNvSpPr>
                <a:spLocks noGrp="1"/>
              </p:cNvSpPr>
              <p:nvPr>
                <p:ph sz="half" idx="2"/>
              </p:nvPr>
            </p:nvSpPr>
            <p:spPr>
              <a:xfrm>
                <a:off x="839788" y="1555668"/>
                <a:ext cx="5157787" cy="4633995"/>
              </a:xfrm>
            </p:spPr>
            <p:txBody>
              <a:bodyPr>
                <a:normAutofit lnSpcReduction="10000"/>
              </a:bodyPr>
              <a:lstStyle/>
              <a:p>
                <a:r>
                  <a:rPr lang="en-US" dirty="0"/>
                  <a:t>Angle of attack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depends on the wind direction</a:t>
                </a:r>
              </a:p>
              <a:p>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thus hard to measure</a:t>
                </a:r>
              </a:p>
              <a:p>
                <a:endParaRPr lang="en-US" dirty="0"/>
              </a:p>
              <a:p>
                <a:r>
                  <a:rPr lang="en-US" dirty="0"/>
                  <a:t>Pitch angle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is the angle between the vertical and the chord</a:t>
                </a:r>
              </a:p>
              <a:p>
                <a:endParaRPr lang="en-US" dirty="0"/>
              </a:p>
              <a:p>
                <a:r>
                  <a:rPr lang="en-US" dirty="0"/>
                  <a:t>We can control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by adjusting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p>
            </p:txBody>
          </p:sp>
        </mc:Choice>
        <mc:Fallback xmlns="">
          <p:sp>
            <p:nvSpPr>
              <p:cNvPr id="27" name="Content Placeholder 2">
                <a:extLst>
                  <a:ext uri="{FF2B5EF4-FFF2-40B4-BE49-F238E27FC236}">
                    <a16:creationId xmlns:a16="http://schemas.microsoft.com/office/drawing/2014/main" id="{F3B80845-DCFE-5C35-9E4B-3714646D224D}"/>
                  </a:ext>
                </a:extLst>
              </p:cNvPr>
              <p:cNvSpPr>
                <a:spLocks noGrp="1" noRot="1" noChangeAspect="1" noMove="1" noResize="1" noEditPoints="1" noAdjustHandles="1" noChangeArrowheads="1" noChangeShapeType="1" noTextEdit="1"/>
              </p:cNvSpPr>
              <p:nvPr>
                <p:ph sz="half" idx="2"/>
              </p:nvPr>
            </p:nvSpPr>
            <p:spPr>
              <a:xfrm>
                <a:off x="839788" y="1555668"/>
                <a:ext cx="5157787" cy="4633995"/>
              </a:xfrm>
              <a:blipFill>
                <a:blip r:embed="rId3"/>
                <a:stretch>
                  <a:fillRect l="-2211" t="-300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BD5AEA1B-18AC-ACE9-36E1-899EDF535024}"/>
              </a:ext>
            </a:extLst>
          </p:cNvPr>
          <p:cNvSpPr>
            <a:spLocks noGrp="1"/>
          </p:cNvSpPr>
          <p:nvPr>
            <p:ph type="dt" sz="half" idx="10"/>
          </p:nvPr>
        </p:nvSpPr>
        <p:spPr>
          <a:xfrm>
            <a:off x="0" y="6580641"/>
            <a:ext cx="2950029"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72C4B308-CB26-955F-4A42-C6B1E544088E}"/>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12</a:t>
            </a:fld>
            <a:endParaRPr lang="en-US"/>
          </a:p>
        </p:txBody>
      </p:sp>
      <p:grpSp>
        <p:nvGrpSpPr>
          <p:cNvPr id="20" name="Group 19">
            <a:extLst>
              <a:ext uri="{FF2B5EF4-FFF2-40B4-BE49-F238E27FC236}">
                <a16:creationId xmlns:a16="http://schemas.microsoft.com/office/drawing/2014/main" id="{CD36B714-D80B-ADF9-3493-AE7240AAE05A}"/>
              </a:ext>
            </a:extLst>
          </p:cNvPr>
          <p:cNvGrpSpPr/>
          <p:nvPr/>
        </p:nvGrpSpPr>
        <p:grpSpPr>
          <a:xfrm>
            <a:off x="6587837" y="1956126"/>
            <a:ext cx="5183188" cy="3833077"/>
            <a:chOff x="2971481" y="1555668"/>
            <a:chExt cx="6249038" cy="4621295"/>
          </a:xfrm>
        </p:grpSpPr>
        <p:pic>
          <p:nvPicPr>
            <p:cNvPr id="4" name="Picture 3">
              <a:extLst>
                <a:ext uri="{FF2B5EF4-FFF2-40B4-BE49-F238E27FC236}">
                  <a16:creationId xmlns:a16="http://schemas.microsoft.com/office/drawing/2014/main" id="{D79CD9EE-F78B-50AD-9F86-3C8D78AC31EF}"/>
                </a:ext>
              </a:extLst>
            </p:cNvPr>
            <p:cNvPicPr>
              <a:picLocks noChangeAspect="1"/>
            </p:cNvPicPr>
            <p:nvPr/>
          </p:nvPicPr>
          <p:blipFill>
            <a:blip r:embed="rId4"/>
            <a:stretch>
              <a:fillRect/>
            </a:stretch>
          </p:blipFill>
          <p:spPr>
            <a:xfrm>
              <a:off x="2971481" y="1555668"/>
              <a:ext cx="6249038" cy="4621295"/>
            </a:xfrm>
            <a:prstGeom prst="rect">
              <a:avLst/>
            </a:prstGeom>
            <a:noFill/>
          </p:spPr>
        </p:pic>
        <p:sp>
          <p:nvSpPr>
            <p:cNvPr id="9" name="Rectangle 8">
              <a:extLst>
                <a:ext uri="{FF2B5EF4-FFF2-40B4-BE49-F238E27FC236}">
                  <a16:creationId xmlns:a16="http://schemas.microsoft.com/office/drawing/2014/main" id="{99D04173-31BD-489A-29BD-5FA75B08FDA0}"/>
                </a:ext>
              </a:extLst>
            </p:cNvPr>
            <p:cNvSpPr/>
            <p:nvPr/>
          </p:nvSpPr>
          <p:spPr>
            <a:xfrm>
              <a:off x="8158348" y="5640779"/>
              <a:ext cx="961901" cy="273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546E9C-35FD-265F-98D6-853658B8B782}"/>
                </a:ext>
              </a:extLst>
            </p:cNvPr>
            <p:cNvSpPr/>
            <p:nvPr/>
          </p:nvSpPr>
          <p:spPr>
            <a:xfrm>
              <a:off x="3821876" y="4427517"/>
              <a:ext cx="2274124" cy="619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388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C227-2867-8F69-3633-05676EEB92E8}"/>
              </a:ext>
            </a:extLst>
          </p:cNvPr>
          <p:cNvSpPr>
            <a:spLocks noGrp="1"/>
          </p:cNvSpPr>
          <p:nvPr>
            <p:ph type="title"/>
          </p:nvPr>
        </p:nvSpPr>
        <p:spPr>
          <a:xfrm>
            <a:off x="839788" y="365125"/>
            <a:ext cx="10515600" cy="1009363"/>
          </a:xfrm>
        </p:spPr>
        <p:txBody>
          <a:bodyPr anchor="ctr">
            <a:normAutofit/>
          </a:bodyPr>
          <a:lstStyle/>
          <a:p>
            <a:r>
              <a:rPr lang="en-US" dirty="0"/>
              <a:t>Controlling the pitch angle</a:t>
            </a:r>
          </a:p>
        </p:txBody>
      </p:sp>
      <p:pic>
        <p:nvPicPr>
          <p:cNvPr id="7" name="Picture 6" descr="A close-up of a windmill&#10;&#10;Description automatically generated">
            <a:extLst>
              <a:ext uri="{FF2B5EF4-FFF2-40B4-BE49-F238E27FC236}">
                <a16:creationId xmlns:a16="http://schemas.microsoft.com/office/drawing/2014/main" id="{A1E22C43-14E4-F947-A439-928FB3F4305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9788" y="1555668"/>
            <a:ext cx="5157787" cy="4633995"/>
          </a:xfrm>
          <a:prstGeom prst="rect">
            <a:avLst/>
          </a:prstGeom>
          <a:noFill/>
        </p:spPr>
      </p:pic>
      <p:sp>
        <p:nvSpPr>
          <p:cNvPr id="12" name="Content Placeholder 3">
            <a:extLst>
              <a:ext uri="{FF2B5EF4-FFF2-40B4-BE49-F238E27FC236}">
                <a16:creationId xmlns:a16="http://schemas.microsoft.com/office/drawing/2014/main" id="{5F3120EA-8C3B-4D6B-0FE3-BD0B9FB96772}"/>
              </a:ext>
            </a:extLst>
          </p:cNvPr>
          <p:cNvSpPr>
            <a:spLocks noGrp="1"/>
          </p:cNvSpPr>
          <p:nvPr>
            <p:ph sz="quarter" idx="4"/>
          </p:nvPr>
        </p:nvSpPr>
        <p:spPr>
          <a:xfrm>
            <a:off x="6172200" y="1555668"/>
            <a:ext cx="5183188" cy="4633995"/>
          </a:xfrm>
        </p:spPr>
        <p:txBody>
          <a:bodyPr/>
          <a:lstStyle/>
          <a:p>
            <a:r>
              <a:rPr lang="en-US" dirty="0"/>
              <a:t>Pitch angle can be adjusted by rotating the blade where it connects to the shaft</a:t>
            </a:r>
          </a:p>
        </p:txBody>
      </p:sp>
      <p:sp>
        <p:nvSpPr>
          <p:cNvPr id="5" name="Date Placeholder 4">
            <a:extLst>
              <a:ext uri="{FF2B5EF4-FFF2-40B4-BE49-F238E27FC236}">
                <a16:creationId xmlns:a16="http://schemas.microsoft.com/office/drawing/2014/main" id="{FF30E7B4-56E3-ABD5-8865-5C237B9778CD}"/>
              </a:ext>
            </a:extLst>
          </p:cNvPr>
          <p:cNvSpPr>
            <a:spLocks noGrp="1"/>
          </p:cNvSpPr>
          <p:nvPr>
            <p:ph type="dt" sz="half" idx="10"/>
          </p:nvPr>
        </p:nvSpPr>
        <p:spPr>
          <a:xfrm>
            <a:off x="0" y="6580641"/>
            <a:ext cx="2950029"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304561A4-3346-F0D9-960B-18979D140F4D}"/>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13</a:t>
            </a:fld>
            <a:endParaRPr lang="en-US"/>
          </a:p>
        </p:txBody>
      </p:sp>
    </p:spTree>
    <p:extLst>
      <p:ext uri="{BB962C8B-B14F-4D97-AF65-F5344CB8AC3E}">
        <p14:creationId xmlns:p14="http://schemas.microsoft.com/office/powerpoint/2010/main" val="131090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706A27-F935-9108-204E-E69376846964}"/>
                  </a:ext>
                </a:extLst>
              </p:cNvPr>
              <p:cNvSpPr>
                <a:spLocks noGrp="1"/>
              </p:cNvSpPr>
              <p:nvPr>
                <p:ph type="title"/>
              </p:nvPr>
            </p:nvSpPr>
            <p:spPr/>
            <p:txBody>
              <a:bodyPr/>
              <a:lstStyle/>
              <a:p>
                <a:r>
                  <a:rPr lang="en-US" dirty="0"/>
                  <a:t>Tip speed ratio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oMath>
                </a14:m>
                <a:r>
                  <a:rPr lang="en-US" dirty="0"/>
                  <a:t> </a:t>
                </a:r>
              </a:p>
            </p:txBody>
          </p:sp>
        </mc:Choice>
        <mc:Fallback xmlns="">
          <p:sp>
            <p:nvSpPr>
              <p:cNvPr id="2" name="Title 1">
                <a:extLst>
                  <a:ext uri="{FF2B5EF4-FFF2-40B4-BE49-F238E27FC236}">
                    <a16:creationId xmlns:a16="http://schemas.microsoft.com/office/drawing/2014/main" id="{2A706A27-F935-9108-204E-E69376846964}"/>
                  </a:ext>
                </a:extLst>
              </p:cNvPr>
              <p:cNvSpPr>
                <a:spLocks noGrp="1" noRot="1" noChangeAspect="1" noMove="1" noResize="1" noEditPoints="1" noAdjustHandles="1" noChangeArrowheads="1" noChangeShapeType="1" noTextEdit="1"/>
              </p:cNvSpPr>
              <p:nvPr>
                <p:ph type="title"/>
              </p:nvPr>
            </p:nvSpPr>
            <p:spPr>
              <a:blipFill>
                <a:blip r:embed="rId2"/>
                <a:stretch>
                  <a:fillRect l="-2413" t="-2469"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3E3F242-D509-A77C-DBD5-C59712BD1C88}"/>
                  </a:ext>
                </a:extLst>
              </p:cNvPr>
              <p:cNvSpPr>
                <a:spLocks noGrp="1"/>
              </p:cNvSpPr>
              <p:nvPr>
                <p:ph sz="half" idx="2"/>
              </p:nvPr>
            </p:nvSpPr>
            <p:spPr/>
            <p:txBody>
              <a:bodyPr>
                <a:normAutofit/>
              </a:bodyPr>
              <a:lstStyle/>
              <a:p>
                <a:endParaRPr lang="en-US" i="1" dirty="0">
                  <a:effectLst/>
                  <a:latin typeface="Cambria Math" panose="02040503050406030204" pitchFamily="18" charset="0"/>
                  <a:ea typeface="Times New Roman" panose="02020603050405020304" pitchFamily="18" charset="0"/>
                  <a:cs typeface="Calibri" panose="020F0502020204030204" pitchFamily="34" charset="0"/>
                </a:endParaRP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𝑡𝑖𝑝</m:t>
                            </m:r>
                          </m:sub>
                        </m:sSub>
                      </m:num>
                      <m:den>
                        <m:r>
                          <a:rPr lang="en-US" i="1">
                            <a:effectLst/>
                            <a:latin typeface="Cambria Math" panose="02040503050406030204" pitchFamily="18" charset="0"/>
                            <a:ea typeface="Times New Roman" panose="02020603050405020304" pitchFamily="18" charset="0"/>
                            <a:cs typeface="Calibri" panose="020F0502020204030204" pitchFamily="34" charset="0"/>
                          </a:rPr>
                          <m:t>𝑣</m:t>
                        </m:r>
                      </m:den>
                    </m:f>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𝑚</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𝑟</m:t>
                        </m:r>
                      </m:num>
                      <m:den>
                        <m:r>
                          <a:rPr lang="en-US" i="1">
                            <a:effectLst/>
                            <a:latin typeface="Cambria Math" panose="02040503050406030204" pitchFamily="18" charset="0"/>
                            <a:ea typeface="Times New Roman" panose="02020603050405020304" pitchFamily="18" charset="0"/>
                            <a:cs typeface="Calibri" panose="020F0502020204030204" pitchFamily="34" charset="0"/>
                          </a:rPr>
                          <m:t>𝑣</m:t>
                        </m:r>
                      </m:den>
                    </m:f>
                  </m:oMath>
                </a14:m>
                <a:endParaRPr lang="en-US" dirty="0"/>
              </a:p>
              <a:p>
                <a:pPr lvl="1"/>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𝑡𝑖𝑝</m:t>
                        </m:r>
                      </m:sub>
                    </m:sSub>
                  </m:oMath>
                </a14:m>
                <a:r>
                  <a:rPr lang="en-US" dirty="0"/>
                  <a:t>: speed of the tip of the blade</a:t>
                </a:r>
              </a:p>
              <a:p>
                <a:pPr lvl="1"/>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𝑣</m:t>
                    </m:r>
                  </m:oMath>
                </a14:m>
                <a:r>
                  <a:rPr lang="en-US" dirty="0"/>
                  <a:t>: wind speed</a:t>
                </a:r>
              </a:p>
              <a:p>
                <a:pPr lvl="1"/>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𝑚</m:t>
                        </m:r>
                      </m:sub>
                    </m:sSub>
                  </m:oMath>
                </a14:m>
                <a:r>
                  <a:rPr lang="en-US" dirty="0"/>
                  <a:t>: rotational speed</a:t>
                </a:r>
              </a:p>
              <a:p>
                <a:pPr lvl="1"/>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𝑟</m:t>
                    </m:r>
                  </m:oMath>
                </a14:m>
                <a:r>
                  <a:rPr lang="en-US" dirty="0"/>
                  <a:t>: length of the blades</a:t>
                </a:r>
              </a:p>
            </p:txBody>
          </p:sp>
        </mc:Choice>
        <mc:Fallback xmlns="">
          <p:sp>
            <p:nvSpPr>
              <p:cNvPr id="7" name="Content Placeholder 6">
                <a:extLst>
                  <a:ext uri="{FF2B5EF4-FFF2-40B4-BE49-F238E27FC236}">
                    <a16:creationId xmlns:a16="http://schemas.microsoft.com/office/drawing/2014/main" id="{13E3F242-D509-A77C-DBD5-C59712BD1C88}"/>
                  </a:ext>
                </a:extLst>
              </p:cNvPr>
              <p:cNvSpPr>
                <a:spLocks noGrp="1" noRot="1" noChangeAspect="1" noMove="1" noResize="1" noEditPoints="1" noAdjustHandles="1" noChangeArrowheads="1" noChangeShapeType="1" noTextEdit="1"/>
              </p:cNvSpPr>
              <p:nvPr>
                <p:ph sz="half" idx="2"/>
              </p:nvPr>
            </p:nvSpPr>
            <p:spPr>
              <a:blipFill>
                <a:blip r:embed="rId3"/>
                <a:stretch>
                  <a:fillRect l="-221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C016E54-DCE2-6203-70FD-702BF0EDBD14}"/>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AD46CD47-5688-CB3C-3EA7-3F7A474ED535}"/>
              </a:ext>
            </a:extLst>
          </p:cNvPr>
          <p:cNvSpPr>
            <a:spLocks noGrp="1"/>
          </p:cNvSpPr>
          <p:nvPr>
            <p:ph type="sldNum" sz="quarter" idx="12"/>
          </p:nvPr>
        </p:nvSpPr>
        <p:spPr/>
        <p:txBody>
          <a:bodyPr/>
          <a:lstStyle/>
          <a:p>
            <a:fld id="{697646A6-6B76-9347-9EA0-ECEE7D8FD72D}" type="slidenum">
              <a:rPr lang="en-US" smtClean="0"/>
              <a:t>14</a:t>
            </a:fld>
            <a:endParaRPr lang="en-US"/>
          </a:p>
        </p:txBody>
      </p:sp>
      <p:grpSp>
        <p:nvGrpSpPr>
          <p:cNvPr id="9" name="Group 8">
            <a:extLst>
              <a:ext uri="{FF2B5EF4-FFF2-40B4-BE49-F238E27FC236}">
                <a16:creationId xmlns:a16="http://schemas.microsoft.com/office/drawing/2014/main" id="{B4654269-2476-092C-1D4C-6F10373FCE24}"/>
              </a:ext>
            </a:extLst>
          </p:cNvPr>
          <p:cNvGrpSpPr/>
          <p:nvPr/>
        </p:nvGrpSpPr>
        <p:grpSpPr>
          <a:xfrm>
            <a:off x="7093198" y="1382566"/>
            <a:ext cx="4064000" cy="4520828"/>
            <a:chOff x="2540000" y="642843"/>
            <a:chExt cx="4064000" cy="4520828"/>
          </a:xfrm>
        </p:grpSpPr>
        <p:cxnSp>
          <p:nvCxnSpPr>
            <p:cNvPr id="10" name="Straight Connector 9">
              <a:extLst>
                <a:ext uri="{FF2B5EF4-FFF2-40B4-BE49-F238E27FC236}">
                  <a16:creationId xmlns:a16="http://schemas.microsoft.com/office/drawing/2014/main" id="{EDB31DA1-5428-F42C-6A19-F30F66925FC7}"/>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CF628936-A992-201A-5CF3-26D2E4C52E0B}"/>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D357EE0A-D8F0-60BA-09CE-F8701DF470C0}"/>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EC01B40-4DCF-E77B-C893-D021BF189C5B}"/>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9E97FD5-41A8-A45C-9414-343FB75D7C0E}"/>
                </a:ext>
              </a:extLst>
            </p:cNvPr>
            <p:cNvSpPr/>
            <p:nvPr/>
          </p:nvSpPr>
          <p:spPr>
            <a:xfrm>
              <a:off x="4372798" y="2293998"/>
              <a:ext cx="148725" cy="152184"/>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681BD1-2960-AA95-F97C-FC635CC0717A}"/>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6832691B-A119-CB99-D8DB-28A8E49523EA}"/>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EF35FE-544E-FE68-140D-9521E7477B4F}"/>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F0B595-4898-979E-4F6F-2592027CBA98}"/>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1701D5-0539-91E7-E5A5-E127CC0451EA}"/>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7B3EC9-5305-67A4-0ED9-50C60D123BEE}"/>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FD4406-00C0-F94F-5EF5-5C240CEDDD15}"/>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6A816F-A9C1-A3D0-2B6A-E10E5170DFAD}"/>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78A45B-103A-660F-8CE7-B7741BFC512E}"/>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A2E08A-7C5F-86E7-559F-03743C2125EF}"/>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A409AA-E5AE-F128-8674-D2364B631CD7}"/>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89B187-5702-20C1-ED48-8D69CCEAC2E4}"/>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44D91B-CDE6-0162-5866-6C313BB9E723}"/>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958999-1AAA-7940-2F11-EF0D3A3DFCF7}"/>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E4AB45-D746-3FBE-8516-02A4EE790D39}"/>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3FFE33-9DBE-AA9B-A252-429ACB8DD81F}"/>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0EFE5-3CD8-519E-EC0A-F147873D4E0C}"/>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0BF46-B9A7-965B-A595-E86959781D56}"/>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B262EF-5BBD-C501-2E46-B2169098F436}"/>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9EB6D6-B0FB-797E-BC70-9BCDAA4556FB}"/>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50BBD-F1F4-5ECB-531D-54053CEDC83F}"/>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6EF721-D0E1-31E9-AD90-CFE4C914DEE0}"/>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030646F-19B0-1E12-CCD8-ED1352159126}"/>
                </a:ext>
              </a:extLst>
            </p:cNvPr>
            <p:cNvSpPr/>
            <p:nvPr/>
          </p:nvSpPr>
          <p:spPr>
            <a:xfrm>
              <a:off x="3768118" y="1694329"/>
              <a:ext cx="1345072" cy="1345072"/>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8F7A974-3FC7-36E2-8A0A-C0D2C58FE40D}"/>
                </a:ext>
              </a:extLst>
            </p:cNvPr>
            <p:cNvCxnSpPr>
              <a:cxnSpLocks/>
            </p:cNvCxnSpPr>
            <p:nvPr/>
          </p:nvCxnSpPr>
          <p:spPr>
            <a:xfrm flipH="1" flipV="1">
              <a:off x="4347287" y="963782"/>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FF5F920-9E54-11F2-E130-F704E0A8FD3B}"/>
                </a:ext>
              </a:extLst>
            </p:cNvPr>
            <p:cNvCxnSpPr>
              <a:cxnSpLocks/>
            </p:cNvCxnSpPr>
            <p:nvPr/>
          </p:nvCxnSpPr>
          <p:spPr>
            <a:xfrm rot="7200000" flipH="1" flipV="1">
              <a:off x="5232705" y="3095877"/>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AE72FFB-487F-C473-FCF9-278FDC66D61C}"/>
                </a:ext>
              </a:extLst>
            </p:cNvPr>
            <p:cNvCxnSpPr>
              <a:cxnSpLocks/>
            </p:cNvCxnSpPr>
            <p:nvPr/>
          </p:nvCxnSpPr>
          <p:spPr>
            <a:xfrm rot="14400000" flipH="1" flipV="1">
              <a:off x="2952931" y="2830606"/>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911B71A-4FA5-87D6-D0C4-92D7CD4AA71D}"/>
                    </a:ext>
                  </a:extLst>
                </p:cNvPr>
                <p:cNvSpPr txBox="1"/>
                <p:nvPr/>
              </p:nvSpPr>
              <p:spPr>
                <a:xfrm>
                  <a:off x="2672300" y="2874698"/>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43" name="TextBox 42">
                  <a:extLst>
                    <a:ext uri="{FF2B5EF4-FFF2-40B4-BE49-F238E27FC236}">
                      <a16:creationId xmlns:a16="http://schemas.microsoft.com/office/drawing/2014/main" id="{0911B71A-4FA5-87D6-D0C4-92D7CD4AA71D}"/>
                    </a:ext>
                  </a:extLst>
                </p:cNvPr>
                <p:cNvSpPr txBox="1">
                  <a:spLocks noRot="1" noChangeAspect="1" noMove="1" noResize="1" noEditPoints="1" noAdjustHandles="1" noChangeArrowheads="1" noChangeShapeType="1" noTextEdit="1"/>
                </p:cNvSpPr>
                <p:nvPr/>
              </p:nvSpPr>
              <p:spPr>
                <a:xfrm>
                  <a:off x="2672300" y="2874698"/>
                  <a:ext cx="567143" cy="397866"/>
                </a:xfrm>
                <a:prstGeom prst="rect">
                  <a:avLst/>
                </a:prstGeom>
                <a:blipFill>
                  <a:blip r:embed="rId4"/>
                  <a:stretch>
                    <a:fillRect l="-6522" r="-8696" b="-25000"/>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A2FD80B8-E963-3D6C-9865-2D42C3E7D505}"/>
                </a:ext>
              </a:extLst>
            </p:cNvPr>
            <p:cNvGrpSpPr/>
            <p:nvPr/>
          </p:nvGrpSpPr>
          <p:grpSpPr>
            <a:xfrm rot="15330615">
              <a:off x="4991028" y="2133713"/>
              <a:ext cx="193638" cy="111196"/>
              <a:chOff x="873164" y="2100361"/>
              <a:chExt cx="193638" cy="111196"/>
            </a:xfrm>
          </p:grpSpPr>
          <p:cxnSp>
            <p:nvCxnSpPr>
              <p:cNvPr id="47" name="Straight Connector 46">
                <a:extLst>
                  <a:ext uri="{FF2B5EF4-FFF2-40B4-BE49-F238E27FC236}">
                    <a16:creationId xmlns:a16="http://schemas.microsoft.com/office/drawing/2014/main" id="{76B100EC-91C7-D50B-F50C-3247883D6DEE}"/>
                  </a:ext>
                </a:extLst>
              </p:cNvPr>
              <p:cNvCxnSpPr>
                <a:cxnSpLocks/>
              </p:cNvCxnSpPr>
              <p:nvPr/>
            </p:nvCxnSpPr>
            <p:spPr>
              <a:xfrm>
                <a:off x="873164" y="2100361"/>
                <a:ext cx="191843" cy="543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CE33A1-DFA8-E9B4-B0B4-F01CF87AFCB8}"/>
                  </a:ext>
                </a:extLst>
              </p:cNvPr>
              <p:cNvCxnSpPr>
                <a:cxnSpLocks/>
              </p:cNvCxnSpPr>
              <p:nvPr/>
            </p:nvCxnSpPr>
            <p:spPr>
              <a:xfrm flipV="1">
                <a:off x="873164" y="2157970"/>
                <a:ext cx="193638" cy="535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B90C578-5083-81FC-AEC2-A068BBC91461}"/>
                    </a:ext>
                  </a:extLst>
                </p:cNvPr>
                <p:cNvSpPr/>
                <p:nvPr/>
              </p:nvSpPr>
              <p:spPr>
                <a:xfrm>
                  <a:off x="5060201" y="1903506"/>
                  <a:ext cx="6910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oMath>
                    </m:oMathPara>
                  </a14:m>
                  <a:endParaRPr lang="en-US" sz="2400" dirty="0"/>
                </a:p>
              </p:txBody>
            </p:sp>
          </mc:Choice>
          <mc:Fallback xmlns="">
            <p:sp>
              <p:nvSpPr>
                <p:cNvPr id="45" name="Rectangle 44">
                  <a:extLst>
                    <a:ext uri="{FF2B5EF4-FFF2-40B4-BE49-F238E27FC236}">
                      <a16:creationId xmlns:a16="http://schemas.microsoft.com/office/drawing/2014/main" id="{BB90C578-5083-81FC-AEC2-A068BBC91461}"/>
                    </a:ext>
                  </a:extLst>
                </p:cNvPr>
                <p:cNvSpPr>
                  <a:spLocks noRot="1" noChangeAspect="1" noMove="1" noResize="1" noEditPoints="1" noAdjustHandles="1" noChangeArrowheads="1" noChangeShapeType="1" noTextEdit="1"/>
                </p:cNvSpPr>
                <p:nvPr/>
              </p:nvSpPr>
              <p:spPr>
                <a:xfrm>
                  <a:off x="5060201" y="1903506"/>
                  <a:ext cx="691023" cy="461665"/>
                </a:xfrm>
                <a:prstGeom prst="rect">
                  <a:avLst/>
                </a:prstGeom>
                <a:blipFill>
                  <a:blip r:embed="rId5"/>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818E9C5E-1C69-40E6-3870-C1B3559E11B5}"/>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CD1F2F7-B90E-91E3-3DE5-9929FAC7BD14}"/>
                    </a:ext>
                  </a:extLst>
                </p:cNvPr>
                <p:cNvSpPr txBox="1"/>
                <p:nvPr/>
              </p:nvSpPr>
              <p:spPr>
                <a:xfrm>
                  <a:off x="4422294" y="642843"/>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49" name="TextBox 48">
                  <a:extLst>
                    <a:ext uri="{FF2B5EF4-FFF2-40B4-BE49-F238E27FC236}">
                      <a16:creationId xmlns:a16="http://schemas.microsoft.com/office/drawing/2014/main" id="{CCD1F2F7-B90E-91E3-3DE5-9929FAC7BD14}"/>
                    </a:ext>
                  </a:extLst>
                </p:cNvPr>
                <p:cNvSpPr txBox="1">
                  <a:spLocks noRot="1" noChangeAspect="1" noMove="1" noResize="1" noEditPoints="1" noAdjustHandles="1" noChangeArrowheads="1" noChangeShapeType="1" noTextEdit="1"/>
                </p:cNvSpPr>
                <p:nvPr/>
              </p:nvSpPr>
              <p:spPr>
                <a:xfrm>
                  <a:off x="4422294" y="642843"/>
                  <a:ext cx="567143" cy="397866"/>
                </a:xfrm>
                <a:prstGeom prst="rect">
                  <a:avLst/>
                </a:prstGeom>
                <a:blipFill>
                  <a:blip r:embed="rId6"/>
                  <a:stretch>
                    <a:fillRect l="-6522" r="-869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7A8AF6-6A36-796A-0756-6EE2B6E3704B}"/>
                    </a:ext>
                  </a:extLst>
                </p:cNvPr>
                <p:cNvSpPr txBox="1"/>
                <p:nvPr/>
              </p:nvSpPr>
              <p:spPr>
                <a:xfrm>
                  <a:off x="5451047" y="3204922"/>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50" name="TextBox 49">
                  <a:extLst>
                    <a:ext uri="{FF2B5EF4-FFF2-40B4-BE49-F238E27FC236}">
                      <a16:creationId xmlns:a16="http://schemas.microsoft.com/office/drawing/2014/main" id="{E27A8AF6-6A36-796A-0756-6EE2B6E3704B}"/>
                    </a:ext>
                  </a:extLst>
                </p:cNvPr>
                <p:cNvSpPr txBox="1">
                  <a:spLocks noRot="1" noChangeAspect="1" noMove="1" noResize="1" noEditPoints="1" noAdjustHandles="1" noChangeArrowheads="1" noChangeShapeType="1" noTextEdit="1"/>
                </p:cNvSpPr>
                <p:nvPr/>
              </p:nvSpPr>
              <p:spPr>
                <a:xfrm>
                  <a:off x="5451047" y="3204922"/>
                  <a:ext cx="567143" cy="397866"/>
                </a:xfrm>
                <a:prstGeom prst="rect">
                  <a:avLst/>
                </a:prstGeom>
                <a:blipFill>
                  <a:blip r:embed="rId7"/>
                  <a:stretch>
                    <a:fillRect l="-6522" r="-8696"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130243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706A27-F935-9108-204E-E69376846964}"/>
                  </a:ext>
                </a:extLst>
              </p:cNvPr>
              <p:cNvSpPr>
                <a:spLocks noGrp="1"/>
              </p:cNvSpPr>
              <p:nvPr>
                <p:ph type="title"/>
              </p:nvPr>
            </p:nvSpPr>
            <p:spPr/>
            <p:txBody>
              <a:bodyPr/>
              <a:lstStyle/>
              <a:p>
                <a:r>
                  <a:rPr lang="en-US" dirty="0"/>
                  <a:t>Optimal tip speed ratio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oMath>
                </a14:m>
                <a:r>
                  <a:rPr lang="en-US" dirty="0"/>
                  <a:t> </a:t>
                </a:r>
              </a:p>
            </p:txBody>
          </p:sp>
        </mc:Choice>
        <mc:Fallback xmlns="">
          <p:sp>
            <p:nvSpPr>
              <p:cNvPr id="2" name="Title 1">
                <a:extLst>
                  <a:ext uri="{FF2B5EF4-FFF2-40B4-BE49-F238E27FC236}">
                    <a16:creationId xmlns:a16="http://schemas.microsoft.com/office/drawing/2014/main" id="{2A706A27-F935-9108-204E-E69376846964}"/>
                  </a:ext>
                </a:extLst>
              </p:cNvPr>
              <p:cNvSpPr>
                <a:spLocks noGrp="1" noRot="1" noChangeAspect="1" noMove="1" noResize="1" noEditPoints="1" noAdjustHandles="1" noChangeArrowheads="1" noChangeShapeType="1" noTextEdit="1"/>
              </p:cNvSpPr>
              <p:nvPr>
                <p:ph type="title"/>
              </p:nvPr>
            </p:nvSpPr>
            <p:spPr>
              <a:blipFill>
                <a:blip r:embed="rId2"/>
                <a:stretch>
                  <a:fillRect l="-2413" t="-2469"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3E3F242-D509-A77C-DBD5-C59712BD1C88}"/>
                  </a:ext>
                </a:extLst>
              </p:cNvPr>
              <p:cNvSpPr>
                <a:spLocks noGrp="1"/>
              </p:cNvSpPr>
              <p:nvPr>
                <p:ph sz="half" idx="2"/>
              </p:nvPr>
            </p:nvSpPr>
            <p:spPr/>
            <p:txBody>
              <a:bodyPr>
                <a:normAutofit/>
              </a:bodyPr>
              <a:lstStyle/>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𝑡𝑖𝑝</m:t>
                            </m:r>
                          </m:sub>
                        </m:sSub>
                      </m:num>
                      <m:den>
                        <m:r>
                          <a:rPr lang="en-US" i="1">
                            <a:effectLst/>
                            <a:latin typeface="Cambria Math" panose="02040503050406030204" pitchFamily="18" charset="0"/>
                            <a:ea typeface="Times New Roman" panose="02020603050405020304" pitchFamily="18" charset="0"/>
                            <a:cs typeface="Calibri" panose="020F0502020204030204" pitchFamily="34" charset="0"/>
                          </a:rPr>
                          <m:t>𝑣</m:t>
                        </m:r>
                      </m:den>
                    </m:f>
                  </m:oMath>
                </a14:m>
                <a:endParaRPr lang="en-US" i="1" dirty="0">
                  <a:effectLst/>
                  <a:latin typeface="Cambria Math" panose="02040503050406030204" pitchFamily="18" charset="0"/>
                  <a:ea typeface="Times New Roman" panose="02020603050405020304" pitchFamily="18" charset="0"/>
                  <a:cs typeface="Calibri" panose="020F0502020204030204" pitchFamily="34" charset="0"/>
                </a:endParaRP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oMath>
                </a14:m>
                <a:r>
                  <a:rPr lang="en-US" i="1" dirty="0">
                    <a:effectLst/>
                    <a:latin typeface="Cambria Math" panose="02040503050406030204" pitchFamily="18" charset="0"/>
                    <a:ea typeface="Times New Roman" panose="02020603050405020304" pitchFamily="18" charset="0"/>
                    <a:cs typeface="Calibri" panose="020F0502020204030204" pitchFamily="34" charset="0"/>
                  </a:rPr>
                  <a:t> </a:t>
                </a:r>
                <a:r>
                  <a:rPr lang="en-US" dirty="0">
                    <a:effectLst/>
                    <a:ea typeface="Times New Roman" panose="02020603050405020304" pitchFamily="18" charset="0"/>
                    <a:cs typeface="Calibri" panose="020F0502020204030204" pitchFamily="34" charset="0"/>
                  </a:rPr>
                  <a:t>too small:</a:t>
                </a:r>
              </a:p>
              <a:p>
                <a:pPr marL="857250" lvl="1" indent="-400050">
                  <a:buNone/>
                </a:pPr>
                <a:r>
                  <a:rPr lang="en-US" dirty="0">
                    <a:ea typeface="Times New Roman" panose="02020603050405020304" pitchFamily="18" charset="0"/>
                    <a:cs typeface="Calibri" panose="020F0502020204030204" pitchFamily="34" charset="0"/>
                    <a:sym typeface="Wingdings" pitchFamily="2" charset="2"/>
                  </a:rPr>
                  <a:t> Too much wind passes through the turbine without being affected by the blades</a:t>
                </a:r>
              </a:p>
              <a:p>
                <a:r>
                  <a:rPr lang="en-US" dirty="0">
                    <a:ea typeface="Times New Roman" panose="02020603050405020304" pitchFamily="18" charset="0"/>
                    <a:cs typeface="Calibri" panose="020F0502020204030204" pitchFamily="34" charset="0"/>
                    <a:sym typeface="Wingdings" pitchFamily="2" charset="2"/>
                  </a:rPr>
                  <a:t>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𝜆</m:t>
                    </m:r>
                  </m:oMath>
                </a14:m>
                <a:r>
                  <a:rPr lang="en-US" i="1" dirty="0">
                    <a:effectLst/>
                    <a:latin typeface="Cambria Math" panose="02040503050406030204" pitchFamily="18" charset="0"/>
                    <a:ea typeface="Times New Roman" panose="02020603050405020304" pitchFamily="18" charset="0"/>
                    <a:cs typeface="Calibri" panose="020F0502020204030204" pitchFamily="34" charset="0"/>
                  </a:rPr>
                  <a:t> </a:t>
                </a:r>
                <a:r>
                  <a:rPr lang="en-US" dirty="0">
                    <a:effectLst/>
                    <a:ea typeface="Times New Roman" panose="02020603050405020304" pitchFamily="18" charset="0"/>
                    <a:cs typeface="Calibri" panose="020F0502020204030204" pitchFamily="34" charset="0"/>
                  </a:rPr>
                  <a:t>too </a:t>
                </a:r>
                <a:r>
                  <a:rPr lang="en-US" dirty="0">
                    <a:ea typeface="Times New Roman" panose="02020603050405020304" pitchFamily="18" charset="0"/>
                    <a:cs typeface="Calibri" panose="020F0502020204030204" pitchFamily="34" charset="0"/>
                  </a:rPr>
                  <a:t>large:</a:t>
                </a:r>
                <a:endParaRPr lang="en-US" dirty="0">
                  <a:effectLst/>
                  <a:ea typeface="Times New Roman" panose="02020603050405020304" pitchFamily="18" charset="0"/>
                  <a:cs typeface="Calibri" panose="020F0502020204030204" pitchFamily="34" charset="0"/>
                </a:endParaRPr>
              </a:p>
              <a:p>
                <a:pPr marL="857250" lvl="1" indent="-400050">
                  <a:buFont typeface="Wingdings" pitchFamily="2" charset="2"/>
                  <a:buChar char="à"/>
                </a:pPr>
                <a:r>
                  <a:rPr lang="en-US" dirty="0">
                    <a:cs typeface="Calibri" panose="020F0502020204030204" pitchFamily="34" charset="0"/>
                    <a:sym typeface="Wingdings" pitchFamily="2" charset="2"/>
                  </a:rPr>
                  <a:t>Because blades follow each other too closely, turbulence does not have time to dissipate</a:t>
                </a:r>
              </a:p>
              <a:p>
                <a:pPr marL="857250" lvl="1" indent="-400050">
                  <a:buFont typeface="Wingdings" pitchFamily="2" charset="2"/>
                  <a:buChar char="à"/>
                </a:pPr>
                <a:r>
                  <a:rPr lang="en-US" dirty="0">
                    <a:cs typeface="Calibri" panose="020F0502020204030204" pitchFamily="34" charset="0"/>
                    <a:sym typeface="Wingdings" pitchFamily="2" charset="2"/>
                  </a:rPr>
                  <a:t>Lowers the coefficient of performance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oMath>
                </a14:m>
                <a:endParaRPr lang="en-US" dirty="0">
                  <a:cs typeface="Calibri" panose="020F0502020204030204" pitchFamily="34" charset="0"/>
                </a:endParaRPr>
              </a:p>
              <a:p>
                <a:endParaRPr lang="en-US" dirty="0">
                  <a:effectLst/>
                  <a:ea typeface="Times New Roman" panose="02020603050405020304" pitchFamily="18" charset="0"/>
                  <a:cs typeface="Calibri" panose="020F0502020204030204" pitchFamily="34" charset="0"/>
                </a:endParaRPr>
              </a:p>
            </p:txBody>
          </p:sp>
        </mc:Choice>
        <mc:Fallback xmlns="">
          <p:sp>
            <p:nvSpPr>
              <p:cNvPr id="7" name="Content Placeholder 6">
                <a:extLst>
                  <a:ext uri="{FF2B5EF4-FFF2-40B4-BE49-F238E27FC236}">
                    <a16:creationId xmlns:a16="http://schemas.microsoft.com/office/drawing/2014/main" id="{13E3F242-D509-A77C-DBD5-C59712BD1C88}"/>
                  </a:ext>
                </a:extLst>
              </p:cNvPr>
              <p:cNvSpPr>
                <a:spLocks noGrp="1" noRot="1" noChangeAspect="1" noMove="1" noResize="1" noEditPoints="1" noAdjustHandles="1" noChangeArrowheads="1" noChangeShapeType="1" noTextEdit="1"/>
              </p:cNvSpPr>
              <p:nvPr>
                <p:ph sz="half" idx="2"/>
              </p:nvPr>
            </p:nvSpPr>
            <p:spPr>
              <a:blipFill>
                <a:blip r:embed="rId3"/>
                <a:stretch>
                  <a:fillRect l="-2211" t="-27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C016E54-DCE2-6203-70FD-702BF0EDBD14}"/>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AD46CD47-5688-CB3C-3EA7-3F7A474ED535}"/>
              </a:ext>
            </a:extLst>
          </p:cNvPr>
          <p:cNvSpPr>
            <a:spLocks noGrp="1"/>
          </p:cNvSpPr>
          <p:nvPr>
            <p:ph type="sldNum" sz="quarter" idx="12"/>
          </p:nvPr>
        </p:nvSpPr>
        <p:spPr/>
        <p:txBody>
          <a:bodyPr/>
          <a:lstStyle/>
          <a:p>
            <a:fld id="{697646A6-6B76-9347-9EA0-ECEE7D8FD72D}" type="slidenum">
              <a:rPr lang="en-US" smtClean="0"/>
              <a:t>15</a:t>
            </a:fld>
            <a:endParaRPr lang="en-US"/>
          </a:p>
        </p:txBody>
      </p:sp>
      <p:grpSp>
        <p:nvGrpSpPr>
          <p:cNvPr id="9" name="Group 8">
            <a:extLst>
              <a:ext uri="{FF2B5EF4-FFF2-40B4-BE49-F238E27FC236}">
                <a16:creationId xmlns:a16="http://schemas.microsoft.com/office/drawing/2014/main" id="{B4654269-2476-092C-1D4C-6F10373FCE24}"/>
              </a:ext>
            </a:extLst>
          </p:cNvPr>
          <p:cNvGrpSpPr/>
          <p:nvPr/>
        </p:nvGrpSpPr>
        <p:grpSpPr>
          <a:xfrm>
            <a:off x="7093198" y="1382566"/>
            <a:ext cx="4064000" cy="4520828"/>
            <a:chOff x="2540000" y="642843"/>
            <a:chExt cx="4064000" cy="4520828"/>
          </a:xfrm>
        </p:grpSpPr>
        <p:cxnSp>
          <p:nvCxnSpPr>
            <p:cNvPr id="10" name="Straight Connector 9">
              <a:extLst>
                <a:ext uri="{FF2B5EF4-FFF2-40B4-BE49-F238E27FC236}">
                  <a16:creationId xmlns:a16="http://schemas.microsoft.com/office/drawing/2014/main" id="{EDB31DA1-5428-F42C-6A19-F30F66925FC7}"/>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CF628936-A992-201A-5CF3-26D2E4C52E0B}"/>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D357EE0A-D8F0-60BA-09CE-F8701DF470C0}"/>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EC01B40-4DCF-E77B-C893-D021BF189C5B}"/>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9E97FD5-41A8-A45C-9414-343FB75D7C0E}"/>
                </a:ext>
              </a:extLst>
            </p:cNvPr>
            <p:cNvSpPr/>
            <p:nvPr/>
          </p:nvSpPr>
          <p:spPr>
            <a:xfrm>
              <a:off x="4372798" y="2293998"/>
              <a:ext cx="148725" cy="152184"/>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681BD1-2960-AA95-F97C-FC635CC0717A}"/>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6832691B-A119-CB99-D8DB-28A8E49523EA}"/>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EF35FE-544E-FE68-140D-9521E7477B4F}"/>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F0B595-4898-979E-4F6F-2592027CBA98}"/>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1701D5-0539-91E7-E5A5-E127CC0451EA}"/>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7B3EC9-5305-67A4-0ED9-50C60D123BEE}"/>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FD4406-00C0-F94F-5EF5-5C240CEDDD15}"/>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6A816F-A9C1-A3D0-2B6A-E10E5170DFAD}"/>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78A45B-103A-660F-8CE7-B7741BFC512E}"/>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A2E08A-7C5F-86E7-559F-03743C2125EF}"/>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A409AA-E5AE-F128-8674-D2364B631CD7}"/>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89B187-5702-20C1-ED48-8D69CCEAC2E4}"/>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44D91B-CDE6-0162-5866-6C313BB9E723}"/>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958999-1AAA-7940-2F11-EF0D3A3DFCF7}"/>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E4AB45-D746-3FBE-8516-02A4EE790D39}"/>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3FFE33-9DBE-AA9B-A252-429ACB8DD81F}"/>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0EFE5-3CD8-519E-EC0A-F147873D4E0C}"/>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0BF46-B9A7-965B-A595-E86959781D56}"/>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B262EF-5BBD-C501-2E46-B2169098F436}"/>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9EB6D6-B0FB-797E-BC70-9BCDAA4556FB}"/>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50BBD-F1F4-5ECB-531D-54053CEDC83F}"/>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6EF721-D0E1-31E9-AD90-CFE4C914DEE0}"/>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030646F-19B0-1E12-CCD8-ED1352159126}"/>
                </a:ext>
              </a:extLst>
            </p:cNvPr>
            <p:cNvSpPr/>
            <p:nvPr/>
          </p:nvSpPr>
          <p:spPr>
            <a:xfrm>
              <a:off x="3768118" y="1694329"/>
              <a:ext cx="1345072" cy="1345072"/>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8F7A974-3FC7-36E2-8A0A-C0D2C58FE40D}"/>
                </a:ext>
              </a:extLst>
            </p:cNvPr>
            <p:cNvCxnSpPr>
              <a:cxnSpLocks/>
            </p:cNvCxnSpPr>
            <p:nvPr/>
          </p:nvCxnSpPr>
          <p:spPr>
            <a:xfrm flipH="1" flipV="1">
              <a:off x="4347287" y="963782"/>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FF5F920-9E54-11F2-E130-F704E0A8FD3B}"/>
                </a:ext>
              </a:extLst>
            </p:cNvPr>
            <p:cNvCxnSpPr>
              <a:cxnSpLocks/>
            </p:cNvCxnSpPr>
            <p:nvPr/>
          </p:nvCxnSpPr>
          <p:spPr>
            <a:xfrm rot="7200000" flipH="1" flipV="1">
              <a:off x="5232705" y="3095877"/>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AE72FFB-487F-C473-FCF9-278FDC66D61C}"/>
                </a:ext>
              </a:extLst>
            </p:cNvPr>
            <p:cNvCxnSpPr>
              <a:cxnSpLocks/>
            </p:cNvCxnSpPr>
            <p:nvPr/>
          </p:nvCxnSpPr>
          <p:spPr>
            <a:xfrm rot="14400000" flipH="1" flipV="1">
              <a:off x="2952931" y="2830606"/>
              <a:ext cx="527183" cy="1626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911B71A-4FA5-87D6-D0C4-92D7CD4AA71D}"/>
                    </a:ext>
                  </a:extLst>
                </p:cNvPr>
                <p:cNvSpPr txBox="1"/>
                <p:nvPr/>
              </p:nvSpPr>
              <p:spPr>
                <a:xfrm>
                  <a:off x="2672300" y="2874698"/>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43" name="TextBox 42">
                  <a:extLst>
                    <a:ext uri="{FF2B5EF4-FFF2-40B4-BE49-F238E27FC236}">
                      <a16:creationId xmlns:a16="http://schemas.microsoft.com/office/drawing/2014/main" id="{0911B71A-4FA5-87D6-D0C4-92D7CD4AA71D}"/>
                    </a:ext>
                  </a:extLst>
                </p:cNvPr>
                <p:cNvSpPr txBox="1">
                  <a:spLocks noRot="1" noChangeAspect="1" noMove="1" noResize="1" noEditPoints="1" noAdjustHandles="1" noChangeArrowheads="1" noChangeShapeType="1" noTextEdit="1"/>
                </p:cNvSpPr>
                <p:nvPr/>
              </p:nvSpPr>
              <p:spPr>
                <a:xfrm>
                  <a:off x="2672300" y="2874698"/>
                  <a:ext cx="567143" cy="397866"/>
                </a:xfrm>
                <a:prstGeom prst="rect">
                  <a:avLst/>
                </a:prstGeom>
                <a:blipFill>
                  <a:blip r:embed="rId4"/>
                  <a:stretch>
                    <a:fillRect l="-6522" r="-8696" b="-25000"/>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A2FD80B8-E963-3D6C-9865-2D42C3E7D505}"/>
                </a:ext>
              </a:extLst>
            </p:cNvPr>
            <p:cNvGrpSpPr/>
            <p:nvPr/>
          </p:nvGrpSpPr>
          <p:grpSpPr>
            <a:xfrm rot="15330615">
              <a:off x="4991028" y="2133713"/>
              <a:ext cx="193638" cy="111196"/>
              <a:chOff x="873164" y="2100361"/>
              <a:chExt cx="193638" cy="111196"/>
            </a:xfrm>
          </p:grpSpPr>
          <p:cxnSp>
            <p:nvCxnSpPr>
              <p:cNvPr id="47" name="Straight Connector 46">
                <a:extLst>
                  <a:ext uri="{FF2B5EF4-FFF2-40B4-BE49-F238E27FC236}">
                    <a16:creationId xmlns:a16="http://schemas.microsoft.com/office/drawing/2014/main" id="{76B100EC-91C7-D50B-F50C-3247883D6DEE}"/>
                  </a:ext>
                </a:extLst>
              </p:cNvPr>
              <p:cNvCxnSpPr>
                <a:cxnSpLocks/>
              </p:cNvCxnSpPr>
              <p:nvPr/>
            </p:nvCxnSpPr>
            <p:spPr>
              <a:xfrm>
                <a:off x="873164" y="2100361"/>
                <a:ext cx="191843" cy="543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CE33A1-DFA8-E9B4-B0B4-F01CF87AFCB8}"/>
                  </a:ext>
                </a:extLst>
              </p:cNvPr>
              <p:cNvCxnSpPr>
                <a:cxnSpLocks/>
              </p:cNvCxnSpPr>
              <p:nvPr/>
            </p:nvCxnSpPr>
            <p:spPr>
              <a:xfrm flipV="1">
                <a:off x="873164" y="2157970"/>
                <a:ext cx="193638" cy="535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B90C578-5083-81FC-AEC2-A068BBC91461}"/>
                    </a:ext>
                  </a:extLst>
                </p:cNvPr>
                <p:cNvSpPr/>
                <p:nvPr/>
              </p:nvSpPr>
              <p:spPr>
                <a:xfrm>
                  <a:off x="5060201" y="1903506"/>
                  <a:ext cx="6910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oMath>
                    </m:oMathPara>
                  </a14:m>
                  <a:endParaRPr lang="en-US" sz="2400" dirty="0"/>
                </a:p>
              </p:txBody>
            </p:sp>
          </mc:Choice>
          <mc:Fallback xmlns="">
            <p:sp>
              <p:nvSpPr>
                <p:cNvPr id="45" name="Rectangle 44">
                  <a:extLst>
                    <a:ext uri="{FF2B5EF4-FFF2-40B4-BE49-F238E27FC236}">
                      <a16:creationId xmlns:a16="http://schemas.microsoft.com/office/drawing/2014/main" id="{BB90C578-5083-81FC-AEC2-A068BBC91461}"/>
                    </a:ext>
                  </a:extLst>
                </p:cNvPr>
                <p:cNvSpPr>
                  <a:spLocks noRot="1" noChangeAspect="1" noMove="1" noResize="1" noEditPoints="1" noAdjustHandles="1" noChangeArrowheads="1" noChangeShapeType="1" noTextEdit="1"/>
                </p:cNvSpPr>
                <p:nvPr/>
              </p:nvSpPr>
              <p:spPr>
                <a:xfrm>
                  <a:off x="5060201" y="1903506"/>
                  <a:ext cx="691023" cy="461665"/>
                </a:xfrm>
                <a:prstGeom prst="rect">
                  <a:avLst/>
                </a:prstGeom>
                <a:blipFill>
                  <a:blip r:embed="rId5"/>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818E9C5E-1C69-40E6-3870-C1B3559E11B5}"/>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CD1F2F7-B90E-91E3-3DE5-9929FAC7BD14}"/>
                    </a:ext>
                  </a:extLst>
                </p:cNvPr>
                <p:cNvSpPr txBox="1"/>
                <p:nvPr/>
              </p:nvSpPr>
              <p:spPr>
                <a:xfrm>
                  <a:off x="4422294" y="642843"/>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49" name="TextBox 48">
                  <a:extLst>
                    <a:ext uri="{FF2B5EF4-FFF2-40B4-BE49-F238E27FC236}">
                      <a16:creationId xmlns:a16="http://schemas.microsoft.com/office/drawing/2014/main" id="{CCD1F2F7-B90E-91E3-3DE5-9929FAC7BD14}"/>
                    </a:ext>
                  </a:extLst>
                </p:cNvPr>
                <p:cNvSpPr txBox="1">
                  <a:spLocks noRot="1" noChangeAspect="1" noMove="1" noResize="1" noEditPoints="1" noAdjustHandles="1" noChangeArrowheads="1" noChangeShapeType="1" noTextEdit="1"/>
                </p:cNvSpPr>
                <p:nvPr/>
              </p:nvSpPr>
              <p:spPr>
                <a:xfrm>
                  <a:off x="4422294" y="642843"/>
                  <a:ext cx="567143" cy="397866"/>
                </a:xfrm>
                <a:prstGeom prst="rect">
                  <a:avLst/>
                </a:prstGeom>
                <a:blipFill>
                  <a:blip r:embed="rId6"/>
                  <a:stretch>
                    <a:fillRect l="-6522" r="-869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7A8AF6-6A36-796A-0756-6EE2B6E3704B}"/>
                    </a:ext>
                  </a:extLst>
                </p:cNvPr>
                <p:cNvSpPr txBox="1"/>
                <p:nvPr/>
              </p:nvSpPr>
              <p:spPr>
                <a:xfrm>
                  <a:off x="5451047" y="3204922"/>
                  <a:ext cx="56714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𝑡𝑖𝑝</m:t>
                            </m:r>
                          </m:sub>
                        </m:sSub>
                      </m:oMath>
                    </m:oMathPara>
                  </a14:m>
                  <a:endParaRPr lang="en-US" sz="2400" dirty="0"/>
                </a:p>
              </p:txBody>
            </p:sp>
          </mc:Choice>
          <mc:Fallback xmlns="">
            <p:sp>
              <p:nvSpPr>
                <p:cNvPr id="50" name="TextBox 49">
                  <a:extLst>
                    <a:ext uri="{FF2B5EF4-FFF2-40B4-BE49-F238E27FC236}">
                      <a16:creationId xmlns:a16="http://schemas.microsoft.com/office/drawing/2014/main" id="{E27A8AF6-6A36-796A-0756-6EE2B6E3704B}"/>
                    </a:ext>
                  </a:extLst>
                </p:cNvPr>
                <p:cNvSpPr txBox="1">
                  <a:spLocks noRot="1" noChangeAspect="1" noMove="1" noResize="1" noEditPoints="1" noAdjustHandles="1" noChangeArrowheads="1" noChangeShapeType="1" noTextEdit="1"/>
                </p:cNvSpPr>
                <p:nvPr/>
              </p:nvSpPr>
              <p:spPr>
                <a:xfrm>
                  <a:off x="5451047" y="3204922"/>
                  <a:ext cx="567143" cy="397866"/>
                </a:xfrm>
                <a:prstGeom prst="rect">
                  <a:avLst/>
                </a:prstGeom>
                <a:blipFill>
                  <a:blip r:embed="rId7"/>
                  <a:stretch>
                    <a:fillRect l="-6522" r="-8696" b="-2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92501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4DCB-2938-BC3E-7610-97F4ABBB8989}"/>
              </a:ext>
            </a:extLst>
          </p:cNvPr>
          <p:cNvSpPr>
            <a:spLocks noGrp="1"/>
          </p:cNvSpPr>
          <p:nvPr>
            <p:ph type="title"/>
          </p:nvPr>
        </p:nvSpPr>
        <p:spPr>
          <a:xfrm>
            <a:off x="839788" y="365125"/>
            <a:ext cx="10515600" cy="1009363"/>
          </a:xfrm>
        </p:spPr>
        <p:txBody>
          <a:bodyPr anchor="ctr">
            <a:normAutofit/>
          </a:bodyPr>
          <a:lstStyle/>
          <a:p>
            <a:r>
              <a:rPr lang="en-US"/>
              <a:t>Controlling a wind turbine</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88067009-8F86-527B-C94C-192138C8048E}"/>
                  </a:ext>
                </a:extLst>
              </p:cNvPr>
              <p:cNvSpPr>
                <a:spLocks noGrp="1"/>
              </p:cNvSpPr>
              <p:nvPr>
                <p:ph sz="half" idx="2"/>
              </p:nvPr>
            </p:nvSpPr>
            <p:spPr>
              <a:xfrm>
                <a:off x="839788" y="1555668"/>
                <a:ext cx="5157787" cy="4633995"/>
              </a:xfrm>
            </p:spPr>
            <p:txBody>
              <a:bodyPr/>
              <a:lstStyle/>
              <a:p>
                <a:r>
                  <a:rPr lang="en-US" dirty="0"/>
                  <a:t>Adjust pitch angle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tip speed ratio </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𝜆</m:t>
                    </m:r>
                  </m:oMath>
                </a14:m>
                <a:endParaRPr lang="en-US" dirty="0"/>
              </a:p>
              <a:p>
                <a:r>
                  <a:rPr lang="en-US" dirty="0"/>
                  <a:t>Maximize extraction of wind power</a:t>
                </a:r>
              </a:p>
              <a:p>
                <a:r>
                  <a:rPr lang="en-US" dirty="0"/>
                  <a:t>Avoid mechanical damage</a:t>
                </a:r>
              </a:p>
            </p:txBody>
          </p:sp>
        </mc:Choice>
        <mc:Fallback xmlns="">
          <p:sp>
            <p:nvSpPr>
              <p:cNvPr id="22" name="Content Placeholder 2">
                <a:extLst>
                  <a:ext uri="{FF2B5EF4-FFF2-40B4-BE49-F238E27FC236}">
                    <a16:creationId xmlns:a16="http://schemas.microsoft.com/office/drawing/2014/main" id="{88067009-8F86-527B-C94C-192138C8048E}"/>
                  </a:ext>
                </a:extLst>
              </p:cNvPr>
              <p:cNvSpPr>
                <a:spLocks noGrp="1" noRot="1" noChangeAspect="1" noMove="1" noResize="1" noEditPoints="1" noAdjustHandles="1" noChangeArrowheads="1" noChangeShapeType="1" noTextEdit="1"/>
              </p:cNvSpPr>
              <p:nvPr>
                <p:ph sz="half" idx="2"/>
              </p:nvPr>
            </p:nvSpPr>
            <p:spPr>
              <a:xfrm>
                <a:off x="839788" y="1555668"/>
                <a:ext cx="5157787" cy="4633995"/>
              </a:xfrm>
              <a:blipFill>
                <a:blip r:embed="rId2"/>
                <a:stretch>
                  <a:fillRect l="-2211" t="-2186"/>
                </a:stretch>
              </a:blipFill>
            </p:spPr>
            <p:txBody>
              <a:bodyPr/>
              <a:lstStyle/>
              <a:p>
                <a:r>
                  <a:rPr lang="en-US">
                    <a:noFill/>
                  </a:rPr>
                  <a:t> </a:t>
                </a:r>
              </a:p>
            </p:txBody>
          </p:sp>
        </mc:Fallback>
      </mc:AlternateContent>
      <p:pic>
        <p:nvPicPr>
          <p:cNvPr id="10" name="Picture 9" descr="Wind turbines against blue sky">
            <a:extLst>
              <a:ext uri="{FF2B5EF4-FFF2-40B4-BE49-F238E27FC236}">
                <a16:creationId xmlns:a16="http://schemas.microsoft.com/office/drawing/2014/main" id="{4BA058C2-B76F-C3DA-0A5F-B20166AC561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72200" y="1555668"/>
            <a:ext cx="5183188" cy="4633995"/>
          </a:xfrm>
          <a:prstGeom prst="rect">
            <a:avLst/>
          </a:prstGeom>
          <a:noFill/>
        </p:spPr>
      </p:pic>
      <p:sp>
        <p:nvSpPr>
          <p:cNvPr id="5" name="Date Placeholder 4">
            <a:extLst>
              <a:ext uri="{FF2B5EF4-FFF2-40B4-BE49-F238E27FC236}">
                <a16:creationId xmlns:a16="http://schemas.microsoft.com/office/drawing/2014/main" id="{98C9D938-C387-4677-C418-BA9B66936B66}"/>
              </a:ext>
            </a:extLst>
          </p:cNvPr>
          <p:cNvSpPr>
            <a:spLocks noGrp="1"/>
          </p:cNvSpPr>
          <p:nvPr>
            <p:ph type="dt" sz="half" idx="10"/>
          </p:nvPr>
        </p:nvSpPr>
        <p:spPr>
          <a:xfrm>
            <a:off x="0" y="6580641"/>
            <a:ext cx="2950029"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2FA1740B-78A0-E81E-E7DB-D2C0D79A5DC7}"/>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16</a:t>
            </a:fld>
            <a:endParaRPr lang="en-US"/>
          </a:p>
        </p:txBody>
      </p:sp>
    </p:spTree>
    <p:extLst>
      <p:ext uri="{BB962C8B-B14F-4D97-AF65-F5344CB8AC3E}">
        <p14:creationId xmlns:p14="http://schemas.microsoft.com/office/powerpoint/2010/main" val="2842369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E4CF-F91B-8EAC-FB85-6744206A40D1}"/>
              </a:ext>
            </a:extLst>
          </p:cNvPr>
          <p:cNvSpPr>
            <a:spLocks noGrp="1"/>
          </p:cNvSpPr>
          <p:nvPr>
            <p:ph type="title"/>
          </p:nvPr>
        </p:nvSpPr>
        <p:spPr/>
        <p:txBody>
          <a:bodyPr/>
          <a:lstStyle/>
          <a:p>
            <a:r>
              <a:rPr lang="en-US" dirty="0"/>
              <a:t>Power vs. wind speed characteristic</a:t>
            </a:r>
          </a:p>
        </p:txBody>
      </p:sp>
      <p:sp>
        <p:nvSpPr>
          <p:cNvPr id="5" name="Date Placeholder 4">
            <a:extLst>
              <a:ext uri="{FF2B5EF4-FFF2-40B4-BE49-F238E27FC236}">
                <a16:creationId xmlns:a16="http://schemas.microsoft.com/office/drawing/2014/main" id="{CAE67698-6EBB-F2A7-D71D-7BC20052E0B7}"/>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8AD47D8F-4740-EC48-E3EA-6B1A7C18C7CE}"/>
              </a:ext>
            </a:extLst>
          </p:cNvPr>
          <p:cNvSpPr>
            <a:spLocks noGrp="1"/>
          </p:cNvSpPr>
          <p:nvPr>
            <p:ph type="sldNum" sz="quarter" idx="12"/>
          </p:nvPr>
        </p:nvSpPr>
        <p:spPr/>
        <p:txBody>
          <a:bodyPr/>
          <a:lstStyle/>
          <a:p>
            <a:fld id="{697646A6-6B76-9347-9EA0-ECEE7D8FD72D}" type="slidenum">
              <a:rPr lang="en-US" smtClean="0"/>
              <a:t>17</a:t>
            </a:fld>
            <a:endParaRPr lang="en-US"/>
          </a:p>
        </p:txBody>
      </p:sp>
      <p:grpSp>
        <p:nvGrpSpPr>
          <p:cNvPr id="7" name="Group 6">
            <a:extLst>
              <a:ext uri="{FF2B5EF4-FFF2-40B4-BE49-F238E27FC236}">
                <a16:creationId xmlns:a16="http://schemas.microsoft.com/office/drawing/2014/main" id="{CD9E26F6-A6C9-9820-3D9E-1DC724555977}"/>
              </a:ext>
            </a:extLst>
          </p:cNvPr>
          <p:cNvGrpSpPr/>
          <p:nvPr/>
        </p:nvGrpSpPr>
        <p:grpSpPr>
          <a:xfrm>
            <a:off x="1377622" y="1822635"/>
            <a:ext cx="9436756" cy="4670240"/>
            <a:chOff x="1805030" y="1372395"/>
            <a:chExt cx="9436756" cy="4670240"/>
          </a:xfrm>
        </p:grpSpPr>
        <p:cxnSp>
          <p:nvCxnSpPr>
            <p:cNvPr id="8" name="Straight Connector 7">
              <a:extLst>
                <a:ext uri="{FF2B5EF4-FFF2-40B4-BE49-F238E27FC236}">
                  <a16:creationId xmlns:a16="http://schemas.microsoft.com/office/drawing/2014/main" id="{B060BA66-8A67-4BFD-4F6C-A109AC360855}"/>
                </a:ext>
              </a:extLst>
            </p:cNvPr>
            <p:cNvCxnSpPr/>
            <p:nvPr/>
          </p:nvCxnSpPr>
          <p:spPr>
            <a:xfrm>
              <a:off x="6325674" y="3200400"/>
              <a:ext cx="2133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4A525E-179C-D7A6-AED2-DBF3F0930797}"/>
                </a:ext>
              </a:extLst>
            </p:cNvPr>
            <p:cNvSpPr txBox="1"/>
            <p:nvPr/>
          </p:nvSpPr>
          <p:spPr>
            <a:xfrm>
              <a:off x="8469487" y="4802627"/>
              <a:ext cx="1679049" cy="461665"/>
            </a:xfrm>
            <a:prstGeom prst="rect">
              <a:avLst/>
            </a:prstGeom>
            <a:noFill/>
          </p:spPr>
          <p:txBody>
            <a:bodyPr wrap="none" rtlCol="0">
              <a:spAutoFit/>
            </a:bodyPr>
            <a:lstStyle/>
            <a:p>
              <a:pPr algn="ctr"/>
              <a:r>
                <a:rPr lang="en-US" sz="2400" dirty="0"/>
                <a:t>Ramp down</a:t>
              </a:r>
            </a:p>
          </p:txBody>
        </p:sp>
        <p:sp>
          <p:nvSpPr>
            <p:cNvPr id="10" name="Freeform 9">
              <a:extLst>
                <a:ext uri="{FF2B5EF4-FFF2-40B4-BE49-F238E27FC236}">
                  <a16:creationId xmlns:a16="http://schemas.microsoft.com/office/drawing/2014/main" id="{1553F2D8-00F9-6424-7D2E-9BC787FC58D7}"/>
                </a:ext>
              </a:extLst>
            </p:cNvPr>
            <p:cNvSpPr/>
            <p:nvPr/>
          </p:nvSpPr>
          <p:spPr>
            <a:xfrm>
              <a:off x="8439954" y="3193962"/>
              <a:ext cx="194552" cy="2292439"/>
            </a:xfrm>
            <a:custGeom>
              <a:avLst/>
              <a:gdLst>
                <a:gd name="connsiteX0" fmla="*/ 0 w 528034"/>
                <a:gd name="connsiteY0" fmla="*/ 0 h 2292439"/>
                <a:gd name="connsiteX1" fmla="*/ 115910 w 528034"/>
                <a:gd name="connsiteY1" fmla="*/ 1378039 h 2292439"/>
                <a:gd name="connsiteX2" fmla="*/ 528034 w 528034"/>
                <a:gd name="connsiteY2" fmla="*/ 2292439 h 2292439"/>
              </a:gdLst>
              <a:ahLst/>
              <a:cxnLst>
                <a:cxn ang="0">
                  <a:pos x="connsiteX0" y="connsiteY0"/>
                </a:cxn>
                <a:cxn ang="0">
                  <a:pos x="connsiteX1" y="connsiteY1"/>
                </a:cxn>
                <a:cxn ang="0">
                  <a:pos x="connsiteX2" y="connsiteY2"/>
                </a:cxn>
              </a:cxnLst>
              <a:rect l="l" t="t" r="r" b="b"/>
              <a:pathLst>
                <a:path w="528034" h="2292439">
                  <a:moveTo>
                    <a:pt x="0" y="0"/>
                  </a:moveTo>
                  <a:cubicBezTo>
                    <a:pt x="13952" y="497983"/>
                    <a:pt x="27904" y="995966"/>
                    <a:pt x="115910" y="1378039"/>
                  </a:cubicBezTo>
                  <a:cubicBezTo>
                    <a:pt x="203916" y="1760112"/>
                    <a:pt x="365975" y="2026275"/>
                    <a:pt x="528034" y="2292439"/>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11" name="Straight Connector 10">
              <a:extLst>
                <a:ext uri="{FF2B5EF4-FFF2-40B4-BE49-F238E27FC236}">
                  <a16:creationId xmlns:a16="http://schemas.microsoft.com/office/drawing/2014/main" id="{827CF9C3-D862-33B0-A863-6B70B30F1CF1}"/>
                </a:ext>
              </a:extLst>
            </p:cNvPr>
            <p:cNvCxnSpPr>
              <a:cxnSpLocks/>
              <a:stCxn id="10" idx="0"/>
              <a:endCxn id="12" idx="0"/>
            </p:cNvCxnSpPr>
            <p:nvPr/>
          </p:nvCxnSpPr>
          <p:spPr>
            <a:xfrm>
              <a:off x="8439954" y="3193962"/>
              <a:ext cx="19321" cy="23870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5B4703-90CB-F8B2-AEF0-031BBFB1E27E}"/>
                </a:ext>
              </a:extLst>
            </p:cNvPr>
            <p:cNvSpPr txBox="1"/>
            <p:nvPr/>
          </p:nvSpPr>
          <p:spPr>
            <a:xfrm>
              <a:off x="7486829" y="5580970"/>
              <a:ext cx="1944892" cy="461665"/>
            </a:xfrm>
            <a:prstGeom prst="rect">
              <a:avLst/>
            </a:prstGeom>
            <a:noFill/>
          </p:spPr>
          <p:txBody>
            <a:bodyPr wrap="none" rtlCol="0">
              <a:spAutoFit/>
            </a:bodyPr>
            <a:lstStyle/>
            <a:p>
              <a:pPr algn="ctr"/>
              <a:r>
                <a:rPr lang="en-US" sz="2400" dirty="0"/>
                <a:t>Cut-out speed</a:t>
              </a:r>
            </a:p>
          </p:txBody>
        </p:sp>
        <p:sp>
          <p:nvSpPr>
            <p:cNvPr id="13" name="Freeform 12">
              <a:extLst>
                <a:ext uri="{FF2B5EF4-FFF2-40B4-BE49-F238E27FC236}">
                  <a16:creationId xmlns:a16="http://schemas.microsoft.com/office/drawing/2014/main" id="{92060EB4-45F4-B890-55E9-59AA724E602E}"/>
                </a:ext>
              </a:extLst>
            </p:cNvPr>
            <p:cNvSpPr/>
            <p:nvPr/>
          </p:nvSpPr>
          <p:spPr>
            <a:xfrm>
              <a:off x="2760372" y="1447801"/>
              <a:ext cx="3945228" cy="4025721"/>
            </a:xfrm>
            <a:custGeom>
              <a:avLst/>
              <a:gdLst>
                <a:gd name="connsiteX0" fmla="*/ 0 w 4456090"/>
                <a:gd name="connsiteY0" fmla="*/ 3683358 h 3683358"/>
                <a:gd name="connsiteX1" fmla="*/ 1700011 w 4456090"/>
                <a:gd name="connsiteY1" fmla="*/ 3335629 h 3683358"/>
                <a:gd name="connsiteX2" fmla="*/ 3026535 w 4456090"/>
                <a:gd name="connsiteY2" fmla="*/ 2163651 h 3683358"/>
                <a:gd name="connsiteX3" fmla="*/ 4456090 w 4456090"/>
                <a:gd name="connsiteY3" fmla="*/ 0 h 3683358"/>
              </a:gdLst>
              <a:ahLst/>
              <a:cxnLst>
                <a:cxn ang="0">
                  <a:pos x="connsiteX0" y="connsiteY0"/>
                </a:cxn>
                <a:cxn ang="0">
                  <a:pos x="connsiteX1" y="connsiteY1"/>
                </a:cxn>
                <a:cxn ang="0">
                  <a:pos x="connsiteX2" y="connsiteY2"/>
                </a:cxn>
                <a:cxn ang="0">
                  <a:pos x="connsiteX3" y="connsiteY3"/>
                </a:cxn>
              </a:cxnLst>
              <a:rect l="l" t="t" r="r" b="b"/>
              <a:pathLst>
                <a:path w="4456090" h="3683358">
                  <a:moveTo>
                    <a:pt x="0" y="3683358"/>
                  </a:moveTo>
                  <a:cubicBezTo>
                    <a:pt x="597794" y="3636135"/>
                    <a:pt x="1195589" y="3588913"/>
                    <a:pt x="1700011" y="3335629"/>
                  </a:cubicBezTo>
                  <a:cubicBezTo>
                    <a:pt x="2204433" y="3082345"/>
                    <a:pt x="2567189" y="2719589"/>
                    <a:pt x="3026535" y="2163651"/>
                  </a:cubicBezTo>
                  <a:cubicBezTo>
                    <a:pt x="3485881" y="1607713"/>
                    <a:pt x="3970985" y="803856"/>
                    <a:pt x="4456090" y="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4" name="TextBox 13">
              <a:extLst>
                <a:ext uri="{FF2B5EF4-FFF2-40B4-BE49-F238E27FC236}">
                  <a16:creationId xmlns:a16="http://schemas.microsoft.com/office/drawing/2014/main" id="{844B94EC-360C-839B-52D2-EFC31C1521C0}"/>
                </a:ext>
              </a:extLst>
            </p:cNvPr>
            <p:cNvSpPr txBox="1"/>
            <p:nvPr/>
          </p:nvSpPr>
          <p:spPr>
            <a:xfrm>
              <a:off x="6393497" y="1796535"/>
              <a:ext cx="1722844" cy="461665"/>
            </a:xfrm>
            <a:prstGeom prst="rect">
              <a:avLst/>
            </a:prstGeom>
            <a:noFill/>
          </p:spPr>
          <p:txBody>
            <a:bodyPr wrap="none" rtlCol="0">
              <a:spAutoFit/>
            </a:bodyPr>
            <a:lstStyle/>
            <a:p>
              <a:pPr algn="ctr"/>
              <a:r>
                <a:rPr lang="en-US" sz="2400" dirty="0"/>
                <a:t>Wind power</a:t>
              </a:r>
            </a:p>
          </p:txBody>
        </p:sp>
        <p:sp>
          <p:nvSpPr>
            <p:cNvPr id="15" name="TextBox 14">
              <a:extLst>
                <a:ext uri="{FF2B5EF4-FFF2-40B4-BE49-F238E27FC236}">
                  <a16:creationId xmlns:a16="http://schemas.microsoft.com/office/drawing/2014/main" id="{BF0A793C-DBC3-70EB-2179-67B1FC802D5B}"/>
                </a:ext>
              </a:extLst>
            </p:cNvPr>
            <p:cNvSpPr txBox="1"/>
            <p:nvPr/>
          </p:nvSpPr>
          <p:spPr>
            <a:xfrm>
              <a:off x="6359000" y="2743200"/>
              <a:ext cx="1994136" cy="461665"/>
            </a:xfrm>
            <a:prstGeom prst="rect">
              <a:avLst/>
            </a:prstGeom>
            <a:noFill/>
          </p:spPr>
          <p:txBody>
            <a:bodyPr wrap="none" rtlCol="0">
              <a:spAutoFit/>
            </a:bodyPr>
            <a:lstStyle/>
            <a:p>
              <a:pPr algn="ctr"/>
              <a:r>
                <a:rPr lang="en-US" sz="2400" dirty="0"/>
                <a:t>Turbine Power</a:t>
              </a:r>
            </a:p>
          </p:txBody>
        </p:sp>
        <p:cxnSp>
          <p:nvCxnSpPr>
            <p:cNvPr id="16" name="Straight Connector 15">
              <a:extLst>
                <a:ext uri="{FF2B5EF4-FFF2-40B4-BE49-F238E27FC236}">
                  <a16:creationId xmlns:a16="http://schemas.microsoft.com/office/drawing/2014/main" id="{AF3B6EAB-6292-8683-6FFA-BD6D0F6062A8}"/>
                </a:ext>
              </a:extLst>
            </p:cNvPr>
            <p:cNvCxnSpPr>
              <a:stCxn id="23" idx="2"/>
            </p:cNvCxnSpPr>
            <p:nvPr/>
          </p:nvCxnSpPr>
          <p:spPr>
            <a:xfrm flipH="1">
              <a:off x="6324601" y="3200401"/>
              <a:ext cx="1" cy="228599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77C269-80B9-4E1D-1E97-2F7051B0862B}"/>
                </a:ext>
              </a:extLst>
            </p:cNvPr>
            <p:cNvCxnSpPr>
              <a:stCxn id="23" idx="2"/>
            </p:cNvCxnSpPr>
            <p:nvPr/>
          </p:nvCxnSpPr>
          <p:spPr>
            <a:xfrm flipH="1" flipV="1">
              <a:off x="2743201" y="3200400"/>
              <a:ext cx="3581401" cy="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A35067-EB8B-4453-9C88-934E9CE702A8}"/>
                </a:ext>
              </a:extLst>
            </p:cNvPr>
            <p:cNvSpPr txBox="1"/>
            <p:nvPr/>
          </p:nvSpPr>
          <p:spPr>
            <a:xfrm>
              <a:off x="1805030" y="2894526"/>
              <a:ext cx="976101" cy="830997"/>
            </a:xfrm>
            <a:prstGeom prst="rect">
              <a:avLst/>
            </a:prstGeom>
            <a:noFill/>
          </p:spPr>
          <p:txBody>
            <a:bodyPr wrap="none" rtlCol="0">
              <a:spAutoFit/>
            </a:bodyPr>
            <a:lstStyle/>
            <a:p>
              <a:pPr algn="ctr"/>
              <a:r>
                <a:rPr lang="en-US" sz="2400" dirty="0"/>
                <a:t>Rated</a:t>
              </a:r>
            </a:p>
            <a:p>
              <a:pPr algn="ctr"/>
              <a:r>
                <a:rPr lang="en-US" sz="2400" dirty="0"/>
                <a:t>Power</a:t>
              </a:r>
            </a:p>
          </p:txBody>
        </p:sp>
        <p:sp>
          <p:nvSpPr>
            <p:cNvPr id="19" name="TextBox 18">
              <a:extLst>
                <a:ext uri="{FF2B5EF4-FFF2-40B4-BE49-F238E27FC236}">
                  <a16:creationId xmlns:a16="http://schemas.microsoft.com/office/drawing/2014/main" id="{FC54C1B1-A38C-D14C-20C4-E3C8D6931EDF}"/>
                </a:ext>
              </a:extLst>
            </p:cNvPr>
            <p:cNvSpPr txBox="1"/>
            <p:nvPr/>
          </p:nvSpPr>
          <p:spPr>
            <a:xfrm>
              <a:off x="2565993" y="5580970"/>
              <a:ext cx="1750929" cy="461665"/>
            </a:xfrm>
            <a:prstGeom prst="rect">
              <a:avLst/>
            </a:prstGeom>
            <a:noFill/>
          </p:spPr>
          <p:txBody>
            <a:bodyPr wrap="none" rtlCol="0">
              <a:spAutoFit/>
            </a:bodyPr>
            <a:lstStyle/>
            <a:p>
              <a:pPr algn="ctr"/>
              <a:r>
                <a:rPr lang="en-US" sz="2400" dirty="0"/>
                <a:t>Cut-in speed</a:t>
              </a:r>
            </a:p>
          </p:txBody>
        </p:sp>
        <p:cxnSp>
          <p:nvCxnSpPr>
            <p:cNvPr id="20" name="Straight Connector 19">
              <a:extLst>
                <a:ext uri="{FF2B5EF4-FFF2-40B4-BE49-F238E27FC236}">
                  <a16:creationId xmlns:a16="http://schemas.microsoft.com/office/drawing/2014/main" id="{19DE8620-DFF6-FD96-8D30-2E2CAA3BA563}"/>
                </a:ext>
              </a:extLst>
            </p:cNvPr>
            <p:cNvCxnSpPr>
              <a:cxnSpLocks/>
            </p:cNvCxnSpPr>
            <p:nvPr/>
          </p:nvCxnSpPr>
          <p:spPr>
            <a:xfrm>
              <a:off x="3429001" y="5410199"/>
              <a:ext cx="0" cy="18736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D30704-0D0B-9383-A820-C3CBE6899686}"/>
                </a:ext>
              </a:extLst>
            </p:cNvPr>
            <p:cNvCxnSpPr>
              <a:cxnSpLocks/>
            </p:cNvCxnSpPr>
            <p:nvPr/>
          </p:nvCxnSpPr>
          <p:spPr>
            <a:xfrm flipV="1">
              <a:off x="2743994" y="1372395"/>
              <a:ext cx="0" cy="41140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4D3523-060F-AEDC-4EBC-ED5C9C552DCA}"/>
                </a:ext>
              </a:extLst>
            </p:cNvPr>
            <p:cNvCxnSpPr>
              <a:cxnSpLocks/>
            </p:cNvCxnSpPr>
            <p:nvPr/>
          </p:nvCxnSpPr>
          <p:spPr>
            <a:xfrm flipV="1">
              <a:off x="2738856" y="5487989"/>
              <a:ext cx="7069428" cy="132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112DA391-4F6B-0E42-2FD1-802D8A582800}"/>
                </a:ext>
              </a:extLst>
            </p:cNvPr>
            <p:cNvSpPr/>
            <p:nvPr/>
          </p:nvSpPr>
          <p:spPr>
            <a:xfrm>
              <a:off x="3429001" y="3200401"/>
              <a:ext cx="2895601" cy="2286000"/>
            </a:xfrm>
            <a:custGeom>
              <a:avLst/>
              <a:gdLst>
                <a:gd name="connsiteX0" fmla="*/ 0 w 2343954"/>
                <a:gd name="connsiteY0" fmla="*/ 1403797 h 1403797"/>
                <a:gd name="connsiteX1" fmla="*/ 1339402 w 2343954"/>
                <a:gd name="connsiteY1" fmla="*/ 1146220 h 1403797"/>
                <a:gd name="connsiteX2" fmla="*/ 2343954 w 2343954"/>
                <a:gd name="connsiteY2" fmla="*/ 0 h 1403797"/>
              </a:gdLst>
              <a:ahLst/>
              <a:cxnLst>
                <a:cxn ang="0">
                  <a:pos x="connsiteX0" y="connsiteY0"/>
                </a:cxn>
                <a:cxn ang="0">
                  <a:pos x="connsiteX1" y="connsiteY1"/>
                </a:cxn>
                <a:cxn ang="0">
                  <a:pos x="connsiteX2" y="connsiteY2"/>
                </a:cxn>
              </a:cxnLst>
              <a:rect l="l" t="t" r="r" b="b"/>
              <a:pathLst>
                <a:path w="2343954" h="1403797">
                  <a:moveTo>
                    <a:pt x="0" y="1403797"/>
                  </a:moveTo>
                  <a:cubicBezTo>
                    <a:pt x="474371" y="1391991"/>
                    <a:pt x="948743" y="1380186"/>
                    <a:pt x="1339402" y="1146220"/>
                  </a:cubicBezTo>
                  <a:cubicBezTo>
                    <a:pt x="1730061" y="912254"/>
                    <a:pt x="2037007" y="456127"/>
                    <a:pt x="2343954"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26BE588E-4CD8-9674-FBEF-B81EA3C0E072}"/>
                </a:ext>
              </a:extLst>
            </p:cNvPr>
            <p:cNvSpPr txBox="1"/>
            <p:nvPr/>
          </p:nvSpPr>
          <p:spPr>
            <a:xfrm>
              <a:off x="5119942" y="4800600"/>
              <a:ext cx="1298753" cy="461665"/>
            </a:xfrm>
            <a:prstGeom prst="rect">
              <a:avLst/>
            </a:prstGeom>
            <a:noFill/>
          </p:spPr>
          <p:txBody>
            <a:bodyPr wrap="none" rtlCol="0">
              <a:spAutoFit/>
            </a:bodyPr>
            <a:lstStyle/>
            <a:p>
              <a:pPr algn="ctr"/>
              <a:r>
                <a:rPr lang="en-US" sz="2400" dirty="0"/>
                <a:t>Ramp up</a:t>
              </a:r>
            </a:p>
          </p:txBody>
        </p:sp>
        <p:sp>
          <p:nvSpPr>
            <p:cNvPr id="25" name="TextBox 24">
              <a:extLst>
                <a:ext uri="{FF2B5EF4-FFF2-40B4-BE49-F238E27FC236}">
                  <a16:creationId xmlns:a16="http://schemas.microsoft.com/office/drawing/2014/main" id="{A326C80E-C2C5-E0BF-67F8-B8A875CFA75C}"/>
                </a:ext>
              </a:extLst>
            </p:cNvPr>
            <p:cNvSpPr txBox="1"/>
            <p:nvPr/>
          </p:nvSpPr>
          <p:spPr>
            <a:xfrm>
              <a:off x="9567930" y="5580970"/>
              <a:ext cx="1673856" cy="461665"/>
            </a:xfrm>
            <a:prstGeom prst="rect">
              <a:avLst/>
            </a:prstGeom>
            <a:noFill/>
          </p:spPr>
          <p:txBody>
            <a:bodyPr wrap="none" rtlCol="0">
              <a:spAutoFit/>
            </a:bodyPr>
            <a:lstStyle/>
            <a:p>
              <a:pPr algn="ctr"/>
              <a:r>
                <a:rPr lang="en-US" sz="2400" dirty="0"/>
                <a:t>Wind speed</a:t>
              </a:r>
            </a:p>
          </p:txBody>
        </p:sp>
        <p:sp>
          <p:nvSpPr>
            <p:cNvPr id="26" name="TextBox 25">
              <a:extLst>
                <a:ext uri="{FF2B5EF4-FFF2-40B4-BE49-F238E27FC236}">
                  <a16:creationId xmlns:a16="http://schemas.microsoft.com/office/drawing/2014/main" id="{46860072-5300-83B9-84CB-F156EA1CC15D}"/>
                </a:ext>
              </a:extLst>
            </p:cNvPr>
            <p:cNvSpPr txBox="1"/>
            <p:nvPr/>
          </p:nvSpPr>
          <p:spPr>
            <a:xfrm>
              <a:off x="1805030" y="1796535"/>
              <a:ext cx="976101" cy="461665"/>
            </a:xfrm>
            <a:prstGeom prst="rect">
              <a:avLst/>
            </a:prstGeom>
            <a:noFill/>
          </p:spPr>
          <p:txBody>
            <a:bodyPr wrap="none" rtlCol="0">
              <a:spAutoFit/>
            </a:bodyPr>
            <a:lstStyle/>
            <a:p>
              <a:pPr algn="ctr"/>
              <a:r>
                <a:rPr lang="en-US" sz="2400" dirty="0"/>
                <a:t>Power</a:t>
              </a:r>
            </a:p>
          </p:txBody>
        </p:sp>
      </p:grpSp>
    </p:spTree>
    <p:extLst>
      <p:ext uri="{BB962C8B-B14F-4D97-AF65-F5344CB8AC3E}">
        <p14:creationId xmlns:p14="http://schemas.microsoft.com/office/powerpoint/2010/main" val="279148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4F0A-066C-6607-6238-C3AE80031DA8}"/>
              </a:ext>
            </a:extLst>
          </p:cNvPr>
          <p:cNvSpPr>
            <a:spLocks noGrp="1"/>
          </p:cNvSpPr>
          <p:nvPr>
            <p:ph type="title"/>
          </p:nvPr>
        </p:nvSpPr>
        <p:spPr/>
        <p:txBody>
          <a:bodyPr/>
          <a:lstStyle/>
          <a:p>
            <a:r>
              <a:rPr lang="en-US" dirty="0">
                <a:cs typeface="Times New Roman" panose="02020603050405020304" pitchFamily="18" charset="0"/>
              </a:rPr>
              <a:t>Wind resource of the United States.</a:t>
            </a:r>
            <a:endParaRPr lang="en-US" dirty="0"/>
          </a:p>
        </p:txBody>
      </p:sp>
      <p:sp>
        <p:nvSpPr>
          <p:cNvPr id="3" name="Date Placeholder 2">
            <a:extLst>
              <a:ext uri="{FF2B5EF4-FFF2-40B4-BE49-F238E27FC236}">
                <a16:creationId xmlns:a16="http://schemas.microsoft.com/office/drawing/2014/main" id="{4498C6C7-8188-3283-27E4-05A6D424778E}"/>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507209B5-ADA1-F712-C337-A8B5DD592DD1}"/>
              </a:ext>
            </a:extLst>
          </p:cNvPr>
          <p:cNvSpPr>
            <a:spLocks noGrp="1"/>
          </p:cNvSpPr>
          <p:nvPr>
            <p:ph type="sldNum" sz="quarter" idx="12"/>
          </p:nvPr>
        </p:nvSpPr>
        <p:spPr/>
        <p:txBody>
          <a:bodyPr/>
          <a:lstStyle/>
          <a:p>
            <a:fld id="{697646A6-6B76-9347-9EA0-ECEE7D8FD72D}" type="slidenum">
              <a:rPr lang="en-US" smtClean="0"/>
              <a:t>18</a:t>
            </a:fld>
            <a:endParaRPr lang="en-US"/>
          </a:p>
        </p:txBody>
      </p:sp>
      <p:sp>
        <p:nvSpPr>
          <p:cNvPr id="5" name="TextBox 4">
            <a:extLst>
              <a:ext uri="{FF2B5EF4-FFF2-40B4-BE49-F238E27FC236}">
                <a16:creationId xmlns:a16="http://schemas.microsoft.com/office/drawing/2014/main" id="{835330B5-3916-9398-6AFE-35F9A7C636FA}"/>
              </a:ext>
            </a:extLst>
          </p:cNvPr>
          <p:cNvSpPr txBox="1"/>
          <p:nvPr/>
        </p:nvSpPr>
        <p:spPr>
          <a:xfrm>
            <a:off x="1583931" y="6440888"/>
            <a:ext cx="9606028" cy="461665"/>
          </a:xfrm>
          <a:prstGeom prst="rect">
            <a:avLst/>
          </a:prstGeom>
          <a:noFill/>
        </p:spPr>
        <p:txBody>
          <a:bodyPr wrap="none" rtlCol="0">
            <a:spAutoFit/>
          </a:bodyPr>
          <a:lstStyle/>
          <a:p>
            <a:r>
              <a:rPr lang="en-US" sz="1200" dirty="0">
                <a:cs typeface="Times New Roman" panose="02020603050405020304" pitchFamily="18" charset="0"/>
              </a:rPr>
              <a:t>Source: </a:t>
            </a:r>
            <a:r>
              <a:rPr lang="en-US" sz="1200" dirty="0"/>
              <a:t>C. </a:t>
            </a:r>
            <a:r>
              <a:rPr lang="en-US" sz="1200" dirty="0" err="1"/>
              <a:t>Draxl</a:t>
            </a:r>
            <a:r>
              <a:rPr lang="en-US" sz="1200" dirty="0"/>
              <a:t>, B.M. Hodge, A. Clifton, and J. McCaa. 2015.  </a:t>
            </a:r>
            <a:r>
              <a:rPr lang="en-US" sz="1200" i="1" dirty="0"/>
              <a:t>Overview and Meteorological Validation of the Wind Integration National Dataset Toolkit, </a:t>
            </a:r>
          </a:p>
          <a:p>
            <a:r>
              <a:rPr lang="en-US" sz="1200" dirty="0"/>
              <a:t>Technical Report,  NREL/TP-5000-61740. Golden, CO: National Renewable Energy Laboratory.</a:t>
            </a:r>
            <a:endParaRPr lang="en-US" sz="1200" dirty="0">
              <a:highlight>
                <a:srgbClr val="FFFF00"/>
              </a:highlight>
              <a:cs typeface="Times New Roman" panose="02020603050405020304" pitchFamily="18" charset="0"/>
            </a:endParaRPr>
          </a:p>
        </p:txBody>
      </p:sp>
      <p:pic>
        <p:nvPicPr>
          <p:cNvPr id="6" name="Picture 2">
            <a:extLst>
              <a:ext uri="{FF2B5EF4-FFF2-40B4-BE49-F238E27FC236}">
                <a16:creationId xmlns:a16="http://schemas.microsoft.com/office/drawing/2014/main" id="{4742B6DD-94F2-65CF-98A7-39A97DE7008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173948" y="1440287"/>
            <a:ext cx="7844104" cy="495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9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946850-7661-7DA6-132A-8F242C5E5C70}"/>
              </a:ext>
            </a:extLst>
          </p:cNvPr>
          <p:cNvSpPr>
            <a:spLocks noGrp="1"/>
          </p:cNvSpPr>
          <p:nvPr>
            <p:ph type="title"/>
          </p:nvPr>
        </p:nvSpPr>
        <p:spPr/>
        <p:txBody>
          <a:bodyPr/>
          <a:lstStyle/>
          <a:p>
            <a:r>
              <a:rPr lang="en-US" dirty="0"/>
              <a:t>Variability of wind generation</a:t>
            </a:r>
          </a:p>
        </p:txBody>
      </p:sp>
      <p:sp>
        <p:nvSpPr>
          <p:cNvPr id="3" name="Date Placeholder 2">
            <a:extLst>
              <a:ext uri="{FF2B5EF4-FFF2-40B4-BE49-F238E27FC236}">
                <a16:creationId xmlns:a16="http://schemas.microsoft.com/office/drawing/2014/main" id="{5FE093A8-4AE7-FA76-6C6C-67D3E3C4101A}"/>
              </a:ext>
            </a:extLst>
          </p:cNvPr>
          <p:cNvSpPr>
            <a:spLocks noGrp="1"/>
          </p:cNvSpPr>
          <p:nvPr>
            <p:ph type="dt" sz="half" idx="10"/>
          </p:nvPr>
        </p:nvSpPr>
        <p:spPr/>
        <p:txBody>
          <a:bodyPr anchor="ctr">
            <a:normAutofit fontScale="70000" lnSpcReduction="20000"/>
          </a:bodyPr>
          <a:lstStyle/>
          <a:p>
            <a:pPr>
              <a:spcAft>
                <a:spcPts val="600"/>
              </a:spcAft>
            </a:pPr>
            <a:r>
              <a:rPr lang="en-US"/>
              <a:t>© 2023 Daniel Kirschen</a:t>
            </a:r>
          </a:p>
        </p:txBody>
      </p:sp>
      <p:sp>
        <p:nvSpPr>
          <p:cNvPr id="4" name="Slide Number Placeholder 3">
            <a:extLst>
              <a:ext uri="{FF2B5EF4-FFF2-40B4-BE49-F238E27FC236}">
                <a16:creationId xmlns:a16="http://schemas.microsoft.com/office/drawing/2014/main" id="{7D931E3E-04A4-1964-58F8-A7CFE0574247}"/>
              </a:ext>
            </a:extLst>
          </p:cNvPr>
          <p:cNvSpPr>
            <a:spLocks noGrp="1"/>
          </p:cNvSpPr>
          <p:nvPr>
            <p:ph type="sldNum" sz="quarter" idx="12"/>
          </p:nvPr>
        </p:nvSpPr>
        <p:spPr/>
        <p:txBody>
          <a:bodyPr anchor="ctr">
            <a:normAutofit/>
          </a:bodyPr>
          <a:lstStyle/>
          <a:p>
            <a:pPr>
              <a:spcAft>
                <a:spcPts val="600"/>
              </a:spcAft>
            </a:pPr>
            <a:fld id="{697646A6-6B76-9347-9EA0-ECEE7D8FD72D}" type="slidenum">
              <a:rPr lang="en-US" smtClean="0"/>
              <a:pPr>
                <a:spcAft>
                  <a:spcPts val="600"/>
                </a:spcAft>
              </a:pPr>
              <a:t>19</a:t>
            </a:fld>
            <a:endParaRPr lang="en-US"/>
          </a:p>
        </p:txBody>
      </p:sp>
      <p:sp>
        <p:nvSpPr>
          <p:cNvPr id="12" name="Content Placeholder 3">
            <a:extLst>
              <a:ext uri="{FF2B5EF4-FFF2-40B4-BE49-F238E27FC236}">
                <a16:creationId xmlns:a16="http://schemas.microsoft.com/office/drawing/2014/main" id="{6E4013F4-182D-04D7-35AF-578488BDEE75}"/>
              </a:ext>
            </a:extLst>
          </p:cNvPr>
          <p:cNvSpPr>
            <a:spLocks noGrp="1"/>
          </p:cNvSpPr>
          <p:nvPr>
            <p:ph sz="quarter" idx="4294967295"/>
          </p:nvPr>
        </p:nvSpPr>
        <p:spPr>
          <a:xfrm>
            <a:off x="6521925" y="1555750"/>
            <a:ext cx="5183187" cy="4633913"/>
          </a:xfrm>
        </p:spPr>
        <p:txBody>
          <a:bodyPr/>
          <a:lstStyle/>
          <a:p>
            <a:r>
              <a:rPr lang="en-US" dirty="0">
                <a:effectLst/>
                <a:latin typeface="Calibri" panose="020F0502020204030204" pitchFamily="34" charset="0"/>
                <a:ea typeface="Times New Roman" panose="02020603050405020304" pitchFamily="18" charset="0"/>
              </a:rPr>
              <a:t>Percentage of the aggregated load in the ERCOT system supplied by wind generation on November 16, 2018</a:t>
            </a:r>
          </a:p>
          <a:p>
            <a:r>
              <a:rPr lang="en-US" dirty="0">
                <a:effectLst/>
              </a:rPr>
              <a:t> Rather extreme day</a:t>
            </a:r>
          </a:p>
          <a:p>
            <a:r>
              <a:rPr lang="en-US" dirty="0"/>
              <a:t>Variability must be compensated by other sources</a:t>
            </a:r>
            <a:endParaRPr lang="en-US" dirty="0">
              <a:effectLst/>
            </a:endParaRPr>
          </a:p>
          <a:p>
            <a:endParaRPr lang="en-US" dirty="0"/>
          </a:p>
        </p:txBody>
      </p:sp>
      <p:graphicFrame>
        <p:nvGraphicFramePr>
          <p:cNvPr id="5" name="Chart 4">
            <a:extLst>
              <a:ext uri="{FF2B5EF4-FFF2-40B4-BE49-F238E27FC236}">
                <a16:creationId xmlns:a16="http://schemas.microsoft.com/office/drawing/2014/main" id="{055F691B-D604-1620-EE1A-C535536EB8EC}"/>
              </a:ext>
            </a:extLst>
          </p:cNvPr>
          <p:cNvGraphicFramePr>
            <a:graphicFrameLocks/>
          </p:cNvGraphicFramePr>
          <p:nvPr>
            <p:extLst>
              <p:ext uri="{D42A27DB-BD31-4B8C-83A1-F6EECF244321}">
                <p14:modId xmlns:p14="http://schemas.microsoft.com/office/powerpoint/2010/main" val="4276310812"/>
              </p:ext>
            </p:extLst>
          </p:nvPr>
        </p:nvGraphicFramePr>
        <p:xfrm>
          <a:off x="486888" y="1555668"/>
          <a:ext cx="5510687" cy="463399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C931D59-A018-2CC6-5522-BCDB1D1AA71D}"/>
              </a:ext>
            </a:extLst>
          </p:cNvPr>
          <p:cNvSpPr txBox="1"/>
          <p:nvPr/>
        </p:nvSpPr>
        <p:spPr>
          <a:xfrm>
            <a:off x="1662544" y="6489309"/>
            <a:ext cx="6097978" cy="276999"/>
          </a:xfrm>
          <a:prstGeom prst="rect">
            <a:avLst/>
          </a:prstGeom>
          <a:noFill/>
        </p:spPr>
        <p:txBody>
          <a:bodyPr wrap="square">
            <a:spAutoFit/>
          </a:bodyPr>
          <a:lstStyle/>
          <a:p>
            <a:r>
              <a:rPr lang="en-US" sz="1200" dirty="0">
                <a:cs typeface="Times New Roman" panose="02020603050405020304" pitchFamily="18" charset="0"/>
              </a:rPr>
              <a:t>Source: http://</a:t>
            </a:r>
            <a:r>
              <a:rPr lang="en-US" sz="1200" dirty="0" err="1">
                <a:cs typeface="Times New Roman" panose="02020603050405020304" pitchFamily="18" charset="0"/>
              </a:rPr>
              <a:t>www.ercot.com</a:t>
            </a:r>
            <a:endParaRPr lang="en-US" sz="1200" dirty="0"/>
          </a:p>
        </p:txBody>
      </p:sp>
    </p:spTree>
    <p:extLst>
      <p:ext uri="{BB962C8B-B14F-4D97-AF65-F5344CB8AC3E}">
        <p14:creationId xmlns:p14="http://schemas.microsoft.com/office/powerpoint/2010/main" val="391944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D2D5-E4BD-BEB0-D50E-DF5C0D2625CC}"/>
              </a:ext>
            </a:extLst>
          </p:cNvPr>
          <p:cNvSpPr>
            <a:spLocks noGrp="1"/>
          </p:cNvSpPr>
          <p:nvPr>
            <p:ph type="title"/>
          </p:nvPr>
        </p:nvSpPr>
        <p:spPr/>
        <p:txBody>
          <a:bodyPr/>
          <a:lstStyle/>
          <a:p>
            <a:r>
              <a:rPr lang="en-US" dirty="0"/>
              <a:t>Primary energy sources</a:t>
            </a:r>
          </a:p>
        </p:txBody>
      </p:sp>
      <p:sp>
        <p:nvSpPr>
          <p:cNvPr id="3" name="Content Placeholder 2">
            <a:extLst>
              <a:ext uri="{FF2B5EF4-FFF2-40B4-BE49-F238E27FC236}">
                <a16:creationId xmlns:a16="http://schemas.microsoft.com/office/drawing/2014/main" id="{D8DF268F-367E-B7DB-4D13-2600CC51D06A}"/>
              </a:ext>
            </a:extLst>
          </p:cNvPr>
          <p:cNvSpPr>
            <a:spLocks noGrp="1"/>
          </p:cNvSpPr>
          <p:nvPr>
            <p:ph idx="1"/>
          </p:nvPr>
        </p:nvSpPr>
        <p:spPr/>
        <p:txBody>
          <a:bodyPr/>
          <a:lstStyle/>
          <a:p>
            <a:r>
              <a:rPr lang="en-US" dirty="0"/>
              <a:t>Renewable sources</a:t>
            </a:r>
          </a:p>
          <a:p>
            <a:pPr lvl="1"/>
            <a:r>
              <a:rPr lang="en-US" dirty="0"/>
              <a:t>Wind</a:t>
            </a:r>
          </a:p>
          <a:p>
            <a:pPr lvl="1"/>
            <a:r>
              <a:rPr lang="en-US" dirty="0"/>
              <a:t>Solar</a:t>
            </a:r>
          </a:p>
          <a:p>
            <a:pPr lvl="1"/>
            <a:r>
              <a:rPr lang="en-US" dirty="0"/>
              <a:t>Geothermal </a:t>
            </a:r>
          </a:p>
          <a:p>
            <a:pPr lvl="1"/>
            <a:r>
              <a:rPr lang="en-US" dirty="0"/>
              <a:t>Wave</a:t>
            </a:r>
          </a:p>
          <a:p>
            <a:pPr lvl="1"/>
            <a:r>
              <a:rPr lang="en-US" dirty="0"/>
              <a:t>Tidal</a:t>
            </a:r>
          </a:p>
          <a:p>
            <a:r>
              <a:rPr lang="en-US" dirty="0"/>
              <a:t>Fossil fuels</a:t>
            </a:r>
          </a:p>
          <a:p>
            <a:pPr lvl="1"/>
            <a:r>
              <a:rPr lang="en-US" dirty="0"/>
              <a:t>Nuclear</a:t>
            </a:r>
          </a:p>
          <a:p>
            <a:pPr lvl="1"/>
            <a:r>
              <a:rPr lang="en-US" dirty="0"/>
              <a:t>Coal</a:t>
            </a:r>
          </a:p>
          <a:p>
            <a:pPr lvl="1"/>
            <a:r>
              <a:rPr lang="en-US" dirty="0"/>
              <a:t>Gas</a:t>
            </a:r>
          </a:p>
          <a:p>
            <a:pPr lvl="1"/>
            <a:r>
              <a:rPr lang="en-US" dirty="0"/>
              <a:t>Oil</a:t>
            </a:r>
          </a:p>
        </p:txBody>
      </p:sp>
      <p:sp>
        <p:nvSpPr>
          <p:cNvPr id="4" name="Date Placeholder 3">
            <a:extLst>
              <a:ext uri="{FF2B5EF4-FFF2-40B4-BE49-F238E27FC236}">
                <a16:creationId xmlns:a16="http://schemas.microsoft.com/office/drawing/2014/main" id="{5DEE1AF6-1762-469A-3697-DF2B44A8AB7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66F3506-384C-7FFC-D039-961A52841BBC}"/>
              </a:ext>
            </a:extLst>
          </p:cNvPr>
          <p:cNvSpPr>
            <a:spLocks noGrp="1"/>
          </p:cNvSpPr>
          <p:nvPr>
            <p:ph type="sldNum" sz="quarter" idx="12"/>
          </p:nvPr>
        </p:nvSpPr>
        <p:spPr/>
        <p:txBody>
          <a:bodyPr/>
          <a:lstStyle/>
          <a:p>
            <a:fld id="{697646A6-6B76-9347-9EA0-ECEE7D8FD72D}" type="slidenum">
              <a:rPr lang="en-US" smtClean="0"/>
              <a:t>2</a:t>
            </a:fld>
            <a:endParaRPr lang="en-US"/>
          </a:p>
        </p:txBody>
      </p:sp>
    </p:spTree>
    <p:extLst>
      <p:ext uri="{BB962C8B-B14F-4D97-AF65-F5344CB8AC3E}">
        <p14:creationId xmlns:p14="http://schemas.microsoft.com/office/powerpoint/2010/main" val="1257344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7F0BCE-EBE9-D80B-0CE8-3581C86940E3}"/>
              </a:ext>
            </a:extLst>
          </p:cNvPr>
          <p:cNvSpPr>
            <a:spLocks noGrp="1"/>
          </p:cNvSpPr>
          <p:nvPr>
            <p:ph type="title"/>
          </p:nvPr>
        </p:nvSpPr>
        <p:spPr>
          <a:xfrm>
            <a:off x="839788" y="365125"/>
            <a:ext cx="10515600" cy="1009363"/>
          </a:xfrm>
        </p:spPr>
        <p:txBody>
          <a:bodyPr/>
          <a:lstStyle/>
          <a:p>
            <a:r>
              <a:rPr lang="en-US" dirty="0"/>
              <a:t>Histogram of wind generation output</a:t>
            </a:r>
          </a:p>
        </p:txBody>
      </p:sp>
      <p:sp>
        <p:nvSpPr>
          <p:cNvPr id="12" name="Content Placeholder 2">
            <a:extLst>
              <a:ext uri="{FF2B5EF4-FFF2-40B4-BE49-F238E27FC236}">
                <a16:creationId xmlns:a16="http://schemas.microsoft.com/office/drawing/2014/main" id="{4E54E6C3-10B0-B778-964B-C69419AAC752}"/>
              </a:ext>
            </a:extLst>
          </p:cNvPr>
          <p:cNvSpPr>
            <a:spLocks noGrp="1"/>
          </p:cNvSpPr>
          <p:nvPr>
            <p:ph sz="half" idx="2"/>
          </p:nvPr>
        </p:nvSpPr>
        <p:spPr>
          <a:xfrm>
            <a:off x="839788" y="1555668"/>
            <a:ext cx="4777241" cy="4633995"/>
          </a:xfrm>
        </p:spPr>
        <p:txBody>
          <a:bodyPr/>
          <a:lstStyle/>
          <a:p>
            <a:r>
              <a:rPr lang="en-US" dirty="0">
                <a:cs typeface="Times New Roman" panose="02020603050405020304" pitchFamily="18" charset="0"/>
              </a:rPr>
              <a:t>Histogram of the wind generation output in the ERCOT system in 2018</a:t>
            </a:r>
          </a:p>
          <a:p>
            <a:r>
              <a:rPr lang="en-US" dirty="0">
                <a:cs typeface="Times New Roman" panose="02020603050405020304" pitchFamily="18" charset="0"/>
              </a:rPr>
              <a:t>Overall wind generation capacity factor for 2018: 36.6%</a:t>
            </a:r>
            <a:endParaRPr lang="en-US" dirty="0"/>
          </a:p>
        </p:txBody>
      </p:sp>
      <p:sp>
        <p:nvSpPr>
          <p:cNvPr id="3" name="Date Placeholder 2">
            <a:extLst>
              <a:ext uri="{FF2B5EF4-FFF2-40B4-BE49-F238E27FC236}">
                <a16:creationId xmlns:a16="http://schemas.microsoft.com/office/drawing/2014/main" id="{945E7E47-D8A5-947E-E963-3D19B825EF89}"/>
              </a:ext>
            </a:extLst>
          </p:cNvPr>
          <p:cNvSpPr>
            <a:spLocks noGrp="1"/>
          </p:cNvSpPr>
          <p:nvPr>
            <p:ph type="dt" sz="half" idx="10"/>
          </p:nvPr>
        </p:nvSpPr>
        <p:spPr>
          <a:xfrm>
            <a:off x="0" y="6580641"/>
            <a:ext cx="2950029" cy="277359"/>
          </a:xfrm>
        </p:spPr>
        <p:txBody>
          <a:bodyPr anchor="ctr">
            <a:normAutofit/>
          </a:bodyPr>
          <a:lstStyle/>
          <a:p>
            <a:pPr>
              <a:spcAft>
                <a:spcPts val="600"/>
              </a:spcAft>
            </a:pPr>
            <a:r>
              <a:rPr lang="en-US"/>
              <a:t>© 2023 Daniel Kirschen</a:t>
            </a:r>
          </a:p>
        </p:txBody>
      </p:sp>
      <p:sp>
        <p:nvSpPr>
          <p:cNvPr id="4" name="Slide Number Placeholder 3">
            <a:extLst>
              <a:ext uri="{FF2B5EF4-FFF2-40B4-BE49-F238E27FC236}">
                <a16:creationId xmlns:a16="http://schemas.microsoft.com/office/drawing/2014/main" id="{CB9BAA5F-20A5-65E1-BF1F-C6A6A25C5E61}"/>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20</a:t>
            </a:fld>
            <a:endParaRPr lang="en-US"/>
          </a:p>
        </p:txBody>
      </p:sp>
      <p:graphicFrame>
        <p:nvGraphicFramePr>
          <p:cNvPr id="5" name="Chart 4">
            <a:extLst>
              <a:ext uri="{FF2B5EF4-FFF2-40B4-BE49-F238E27FC236}">
                <a16:creationId xmlns:a16="http://schemas.microsoft.com/office/drawing/2014/main" id="{0455C86C-6CC3-49AC-0AD2-8FA08FBB1C80}"/>
              </a:ext>
            </a:extLst>
          </p:cNvPr>
          <p:cNvGraphicFramePr>
            <a:graphicFrameLocks/>
          </p:cNvGraphicFramePr>
          <p:nvPr>
            <p:extLst>
              <p:ext uri="{D42A27DB-BD31-4B8C-83A1-F6EECF244321}">
                <p14:modId xmlns:p14="http://schemas.microsoft.com/office/powerpoint/2010/main" val="1318385747"/>
              </p:ext>
            </p:extLst>
          </p:nvPr>
        </p:nvGraphicFramePr>
        <p:xfrm>
          <a:off x="6172200" y="1555668"/>
          <a:ext cx="5183188" cy="463399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A552634-87D7-D01C-293C-C57BF51BD6A8}"/>
              </a:ext>
            </a:extLst>
          </p:cNvPr>
          <p:cNvSpPr txBox="1"/>
          <p:nvPr/>
        </p:nvSpPr>
        <p:spPr>
          <a:xfrm>
            <a:off x="6935939" y="6290611"/>
            <a:ext cx="3884461" cy="369332"/>
          </a:xfrm>
          <a:prstGeom prst="rect">
            <a:avLst/>
          </a:prstGeom>
          <a:noFill/>
        </p:spPr>
        <p:txBody>
          <a:bodyPr wrap="none" rtlCol="0">
            <a:spAutoFit/>
          </a:bodyPr>
          <a:lstStyle/>
          <a:p>
            <a:r>
              <a:rPr lang="en-US" dirty="0"/>
              <a:t>Percentage of wind generation capacity</a:t>
            </a:r>
          </a:p>
        </p:txBody>
      </p:sp>
      <p:sp>
        <p:nvSpPr>
          <p:cNvPr id="7" name="TextBox 6">
            <a:extLst>
              <a:ext uri="{FF2B5EF4-FFF2-40B4-BE49-F238E27FC236}">
                <a16:creationId xmlns:a16="http://schemas.microsoft.com/office/drawing/2014/main" id="{C44EEB5F-5E0C-DCBB-9A56-9B0A07F1DED2}"/>
              </a:ext>
            </a:extLst>
          </p:cNvPr>
          <p:cNvSpPr txBox="1"/>
          <p:nvPr/>
        </p:nvSpPr>
        <p:spPr>
          <a:xfrm rot="16200000">
            <a:off x="5404584" y="3687998"/>
            <a:ext cx="1165897" cy="369332"/>
          </a:xfrm>
          <a:prstGeom prst="rect">
            <a:avLst/>
          </a:prstGeom>
          <a:noFill/>
        </p:spPr>
        <p:txBody>
          <a:bodyPr wrap="none" rtlCol="0">
            <a:spAutoFit/>
          </a:bodyPr>
          <a:lstStyle/>
          <a:p>
            <a:r>
              <a:rPr lang="en-US" dirty="0"/>
              <a:t>Frequency</a:t>
            </a:r>
          </a:p>
        </p:txBody>
      </p:sp>
      <p:sp>
        <p:nvSpPr>
          <p:cNvPr id="8" name="TextBox 7">
            <a:extLst>
              <a:ext uri="{FF2B5EF4-FFF2-40B4-BE49-F238E27FC236}">
                <a16:creationId xmlns:a16="http://schemas.microsoft.com/office/drawing/2014/main" id="{D4BB8B44-B390-0175-3C02-E4718B0F9A81}"/>
              </a:ext>
            </a:extLst>
          </p:cNvPr>
          <p:cNvSpPr txBox="1"/>
          <p:nvPr/>
        </p:nvSpPr>
        <p:spPr>
          <a:xfrm>
            <a:off x="1662544" y="6489309"/>
            <a:ext cx="6097978" cy="276999"/>
          </a:xfrm>
          <a:prstGeom prst="rect">
            <a:avLst/>
          </a:prstGeom>
          <a:noFill/>
        </p:spPr>
        <p:txBody>
          <a:bodyPr wrap="square">
            <a:spAutoFit/>
          </a:bodyPr>
          <a:lstStyle/>
          <a:p>
            <a:r>
              <a:rPr lang="en-US" sz="1200" dirty="0">
                <a:cs typeface="Times New Roman" panose="02020603050405020304" pitchFamily="18" charset="0"/>
              </a:rPr>
              <a:t>Source: http://</a:t>
            </a:r>
            <a:r>
              <a:rPr lang="en-US" sz="1200" dirty="0" err="1">
                <a:cs typeface="Times New Roman" panose="02020603050405020304" pitchFamily="18" charset="0"/>
              </a:rPr>
              <a:t>www.ercot.com</a:t>
            </a:r>
            <a:endParaRPr lang="en-US" sz="1200" dirty="0"/>
          </a:p>
        </p:txBody>
      </p:sp>
    </p:spTree>
    <p:extLst>
      <p:ext uri="{BB962C8B-B14F-4D97-AF65-F5344CB8AC3E}">
        <p14:creationId xmlns:p14="http://schemas.microsoft.com/office/powerpoint/2010/main" val="3358774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D4A6-C9AC-365B-0E42-A22ABD52C5D9}"/>
              </a:ext>
            </a:extLst>
          </p:cNvPr>
          <p:cNvSpPr>
            <a:spLocks noGrp="1"/>
          </p:cNvSpPr>
          <p:nvPr>
            <p:ph type="title"/>
          </p:nvPr>
        </p:nvSpPr>
        <p:spPr>
          <a:xfrm>
            <a:off x="838200" y="365125"/>
            <a:ext cx="10515600" cy="1009363"/>
          </a:xfrm>
        </p:spPr>
        <p:txBody>
          <a:bodyPr anchor="ctr">
            <a:normAutofit/>
          </a:bodyPr>
          <a:lstStyle/>
          <a:p>
            <a:r>
              <a:rPr lang="en-US" dirty="0"/>
              <a:t>Offshore wind</a:t>
            </a:r>
          </a:p>
        </p:txBody>
      </p:sp>
      <p:pic>
        <p:nvPicPr>
          <p:cNvPr id="7" name="Picture 4" descr="Participation in European offshore wind power projects ...">
            <a:extLst>
              <a:ext uri="{FF2B5EF4-FFF2-40B4-BE49-F238E27FC236}">
                <a16:creationId xmlns:a16="http://schemas.microsoft.com/office/drawing/2014/main" id="{238845B3-A7F2-E1DB-C9FC-2A7714093DD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 y="1555668"/>
            <a:ext cx="10515600" cy="4621295"/>
          </a:xfrm>
          <a:prstGeom prst="rect">
            <a:avLst/>
          </a:prstGeom>
          <a:solidFill>
            <a:srgbClr val="FFFFFF"/>
          </a:solidFill>
        </p:spPr>
      </p:pic>
      <p:sp>
        <p:nvSpPr>
          <p:cNvPr id="5" name="Date Placeholder 4">
            <a:extLst>
              <a:ext uri="{FF2B5EF4-FFF2-40B4-BE49-F238E27FC236}">
                <a16:creationId xmlns:a16="http://schemas.microsoft.com/office/drawing/2014/main" id="{AB6595BB-86E9-0D11-EE68-2E7D0CAEE403}"/>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D24F7693-4957-8A83-2A4B-4F5C6DB7DC40}"/>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21</a:t>
            </a:fld>
            <a:endParaRPr lang="en-US"/>
          </a:p>
        </p:txBody>
      </p:sp>
    </p:spTree>
    <p:extLst>
      <p:ext uri="{BB962C8B-B14F-4D97-AF65-F5344CB8AC3E}">
        <p14:creationId xmlns:p14="http://schemas.microsoft.com/office/powerpoint/2010/main" val="4127929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D4A6-C9AC-365B-0E42-A22ABD52C5D9}"/>
              </a:ext>
            </a:extLst>
          </p:cNvPr>
          <p:cNvSpPr>
            <a:spLocks noGrp="1"/>
          </p:cNvSpPr>
          <p:nvPr>
            <p:ph type="title"/>
          </p:nvPr>
        </p:nvSpPr>
        <p:spPr>
          <a:xfrm>
            <a:off x="838200" y="365125"/>
            <a:ext cx="10515600" cy="1009363"/>
          </a:xfrm>
        </p:spPr>
        <p:txBody>
          <a:bodyPr anchor="ctr">
            <a:normAutofit/>
          </a:bodyPr>
          <a:lstStyle/>
          <a:p>
            <a:r>
              <a:rPr lang="en-US" dirty="0"/>
              <a:t>Offshore wind</a:t>
            </a:r>
          </a:p>
        </p:txBody>
      </p:sp>
      <p:pic>
        <p:nvPicPr>
          <p:cNvPr id="3" name="Picture 2" descr="http://cires.colorado.edu/news/images/pichugina480.jpg">
            <a:extLst>
              <a:ext uri="{FF2B5EF4-FFF2-40B4-BE49-F238E27FC236}">
                <a16:creationId xmlns:a16="http://schemas.microsoft.com/office/drawing/2014/main" id="{1D985976-DD5D-84BE-0336-3EE7D8450EC8}"/>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 y="1555668"/>
            <a:ext cx="10515600" cy="4621295"/>
          </a:xfrm>
          <a:prstGeom prst="rect">
            <a:avLst/>
          </a:prstGeom>
          <a:noFill/>
        </p:spPr>
      </p:pic>
      <p:sp>
        <p:nvSpPr>
          <p:cNvPr id="5" name="Date Placeholder 4">
            <a:extLst>
              <a:ext uri="{FF2B5EF4-FFF2-40B4-BE49-F238E27FC236}">
                <a16:creationId xmlns:a16="http://schemas.microsoft.com/office/drawing/2014/main" id="{AB6595BB-86E9-0D11-EE68-2E7D0CAEE403}"/>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D24F7693-4957-8A83-2A4B-4F5C6DB7DC40}"/>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22</a:t>
            </a:fld>
            <a:endParaRPr lang="en-US"/>
          </a:p>
        </p:txBody>
      </p:sp>
    </p:spTree>
    <p:extLst>
      <p:ext uri="{BB962C8B-B14F-4D97-AF65-F5344CB8AC3E}">
        <p14:creationId xmlns:p14="http://schemas.microsoft.com/office/powerpoint/2010/main" val="236554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D4A6-C9AC-365B-0E42-A22ABD52C5D9}"/>
              </a:ext>
            </a:extLst>
          </p:cNvPr>
          <p:cNvSpPr>
            <a:spLocks noGrp="1"/>
          </p:cNvSpPr>
          <p:nvPr>
            <p:ph type="title"/>
          </p:nvPr>
        </p:nvSpPr>
        <p:spPr>
          <a:xfrm>
            <a:off x="838200" y="365125"/>
            <a:ext cx="10515600" cy="1009363"/>
          </a:xfrm>
        </p:spPr>
        <p:txBody>
          <a:bodyPr anchor="ctr">
            <a:normAutofit/>
          </a:bodyPr>
          <a:lstStyle/>
          <a:p>
            <a:r>
              <a:rPr lang="en-US" dirty="0"/>
              <a:t>Offshore wind</a:t>
            </a:r>
          </a:p>
        </p:txBody>
      </p:sp>
      <p:sp>
        <p:nvSpPr>
          <p:cNvPr id="5" name="Date Placeholder 4">
            <a:extLst>
              <a:ext uri="{FF2B5EF4-FFF2-40B4-BE49-F238E27FC236}">
                <a16:creationId xmlns:a16="http://schemas.microsoft.com/office/drawing/2014/main" id="{AB6595BB-86E9-0D11-EE68-2E7D0CAEE403}"/>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D24F7693-4957-8A83-2A4B-4F5C6DB7DC40}"/>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23</a:t>
            </a:fld>
            <a:endParaRPr lang="en-US"/>
          </a:p>
        </p:txBody>
      </p:sp>
      <p:sp>
        <p:nvSpPr>
          <p:cNvPr id="8" name="TextBox 7">
            <a:extLst>
              <a:ext uri="{FF2B5EF4-FFF2-40B4-BE49-F238E27FC236}">
                <a16:creationId xmlns:a16="http://schemas.microsoft.com/office/drawing/2014/main" id="{91A612C7-E0FA-237E-AA12-6C80AFA9E205}"/>
              </a:ext>
            </a:extLst>
          </p:cNvPr>
          <p:cNvSpPr txBox="1"/>
          <p:nvPr/>
        </p:nvSpPr>
        <p:spPr>
          <a:xfrm>
            <a:off x="1917471" y="6450635"/>
            <a:ext cx="7127571" cy="429293"/>
          </a:xfrm>
          <a:prstGeom prst="rect">
            <a:avLst/>
          </a:prstGeom>
        </p:spPr>
        <p:txBody>
          <a:bodyPr vert="horz" lIns="91440" tIns="45720" rIns="91440" bIns="45720" rtlCol="0" anchor="ctr">
            <a:normAutofit fontScale="92500"/>
          </a:bodyPr>
          <a:lstStyle/>
          <a:p>
            <a:pPr eaLnBrk="1" hangingPunct="1">
              <a:lnSpc>
                <a:spcPct val="90000"/>
              </a:lnSpc>
              <a:spcAft>
                <a:spcPts val="600"/>
              </a:spcAft>
            </a:pPr>
            <a:r>
              <a:rPr lang="en-US" sz="1500" dirty="0" err="1">
                <a:latin typeface="+mn-lt"/>
              </a:rPr>
              <a:t>Beiter</a:t>
            </a:r>
            <a:r>
              <a:rPr lang="en-US" sz="1500" dirty="0">
                <a:latin typeface="+mn-lt"/>
              </a:rPr>
              <a:t> et al., “Expert perspectives on the wind plant of the future”, </a:t>
            </a:r>
            <a:r>
              <a:rPr lang="en-US" sz="1500" i="1" dirty="0">
                <a:latin typeface="+mn-lt"/>
              </a:rPr>
              <a:t>Wind Energy</a:t>
            </a:r>
            <a:r>
              <a:rPr lang="en-US" sz="1500" dirty="0">
                <a:latin typeface="+mn-lt"/>
              </a:rPr>
              <a:t>. 2022;1-16</a:t>
            </a:r>
          </a:p>
        </p:txBody>
      </p:sp>
      <p:pic>
        <p:nvPicPr>
          <p:cNvPr id="9" name="Picture 8" descr="A picture containing timeline&#10;&#10;Description automatically generated">
            <a:extLst>
              <a:ext uri="{FF2B5EF4-FFF2-40B4-BE49-F238E27FC236}">
                <a16:creationId xmlns:a16="http://schemas.microsoft.com/office/drawing/2014/main" id="{B7E56678-F387-832B-208B-E98D913A4B1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 r="-1" b="-1524"/>
          <a:stretch/>
        </p:blipFill>
        <p:spPr>
          <a:xfrm>
            <a:off x="1150429" y="1575427"/>
            <a:ext cx="8661654" cy="4674268"/>
          </a:xfrm>
          <a:prstGeom prst="rect">
            <a:avLst/>
          </a:prstGeom>
        </p:spPr>
      </p:pic>
    </p:spTree>
    <p:extLst>
      <p:ext uri="{BB962C8B-B14F-4D97-AF65-F5344CB8AC3E}">
        <p14:creationId xmlns:p14="http://schemas.microsoft.com/office/powerpoint/2010/main" val="382028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00E7BF-998E-4555-3A26-61460885C93E}"/>
              </a:ext>
            </a:extLst>
          </p:cNvPr>
          <p:cNvSpPr>
            <a:spLocks noGrp="1"/>
          </p:cNvSpPr>
          <p:nvPr>
            <p:ph type="title"/>
          </p:nvPr>
        </p:nvSpPr>
        <p:spPr>
          <a:xfrm>
            <a:off x="838200" y="365125"/>
            <a:ext cx="10515600" cy="1009363"/>
          </a:xfrm>
        </p:spPr>
        <p:txBody>
          <a:bodyPr anchor="ctr">
            <a:normAutofit/>
          </a:bodyPr>
          <a:lstStyle/>
          <a:p>
            <a:r>
              <a:rPr lang="en-US"/>
              <a:t>Thermal generation</a:t>
            </a:r>
          </a:p>
        </p:txBody>
      </p:sp>
      <p:pic>
        <p:nvPicPr>
          <p:cNvPr id="10" name="Picture 9" descr="Smoke from a factory">
            <a:extLst>
              <a:ext uri="{FF2B5EF4-FFF2-40B4-BE49-F238E27FC236}">
                <a16:creationId xmlns:a16="http://schemas.microsoft.com/office/drawing/2014/main" id="{2F321461-0D21-9040-F581-80706817717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555668"/>
            <a:ext cx="10515600" cy="4621295"/>
          </a:xfrm>
          <a:prstGeom prst="rect">
            <a:avLst/>
          </a:prstGeom>
          <a:noFill/>
        </p:spPr>
      </p:pic>
      <p:sp>
        <p:nvSpPr>
          <p:cNvPr id="5" name="Date Placeholder 4">
            <a:extLst>
              <a:ext uri="{FF2B5EF4-FFF2-40B4-BE49-F238E27FC236}">
                <a16:creationId xmlns:a16="http://schemas.microsoft.com/office/drawing/2014/main" id="{3E08391F-4215-1C55-7013-5FAC6E1DCF54}"/>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3B913B25-1750-4789-0B51-66C20AABAC8B}"/>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24</a:t>
            </a:fld>
            <a:endParaRPr lang="en-US"/>
          </a:p>
        </p:txBody>
      </p:sp>
    </p:spTree>
    <p:extLst>
      <p:ext uri="{BB962C8B-B14F-4D97-AF65-F5344CB8AC3E}">
        <p14:creationId xmlns:p14="http://schemas.microsoft.com/office/powerpoint/2010/main" val="383697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6125-7DFE-AAEF-42BB-829BD356CAA7}"/>
              </a:ext>
            </a:extLst>
          </p:cNvPr>
          <p:cNvSpPr>
            <a:spLocks noGrp="1"/>
          </p:cNvSpPr>
          <p:nvPr>
            <p:ph type="title"/>
          </p:nvPr>
        </p:nvSpPr>
        <p:spPr>
          <a:xfrm>
            <a:off x="839788" y="457200"/>
            <a:ext cx="3932237" cy="1112838"/>
          </a:xfrm>
        </p:spPr>
        <p:txBody>
          <a:bodyPr anchor="b">
            <a:normAutofit/>
          </a:bodyPr>
          <a:lstStyle/>
          <a:p>
            <a:r>
              <a:rPr lang="en-US" dirty="0"/>
              <a:t>Heat engine</a:t>
            </a:r>
          </a:p>
        </p:txBody>
      </p:sp>
      <mc:AlternateContent xmlns:mc="http://schemas.openxmlformats.org/markup-compatibility/2006" xmlns:a14="http://schemas.microsoft.com/office/drawing/2010/main">
        <mc:Choice Requires="a14">
          <p:sp>
            <p:nvSpPr>
              <p:cNvPr id="26" name="Text Placeholder 3">
                <a:extLst>
                  <a:ext uri="{FF2B5EF4-FFF2-40B4-BE49-F238E27FC236}">
                    <a16:creationId xmlns:a16="http://schemas.microsoft.com/office/drawing/2014/main" id="{CFBE0E09-2132-868E-97D2-4F0295EFAD07}"/>
                  </a:ext>
                </a:extLst>
              </p:cNvPr>
              <p:cNvSpPr>
                <a:spLocks noGrp="1"/>
              </p:cNvSpPr>
              <p:nvPr>
                <p:ph type="body" sz="half" idx="2"/>
              </p:nvPr>
            </p:nvSpPr>
            <p:spPr>
              <a:xfrm>
                <a:off x="839788" y="2057400"/>
                <a:ext cx="3932237" cy="3811588"/>
              </a:xfrm>
            </p:spPr>
            <p:txBody>
              <a:bodyPr>
                <a:normAutofit lnSpcReduction="10000"/>
              </a:bodyPr>
              <a:lstStyle/>
              <a:p>
                <a:pPr marL="352425" indent="-352425"/>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800" dirty="0">
                    <a:effectLst/>
                    <a:latin typeface="Calibri" panose="020F0502020204030204" pitchFamily="34" charset="0"/>
                    <a:ea typeface="Times New Roman" panose="02020603050405020304" pitchFamily="18" charset="0"/>
                  </a:rPr>
                  <a:t>:</a:t>
                </a:r>
                <a:r>
                  <a:rPr lang="en-US" dirty="0">
                    <a:latin typeface="Calibri" panose="020F0502020204030204" pitchFamily="34" charset="0"/>
                    <a:ea typeface="Times New Roman" panose="02020603050405020304" pitchFamily="18" charset="0"/>
                  </a:rPr>
                  <a:t>	Thermal e</a:t>
                </a:r>
                <a:r>
                  <a:rPr lang="en-US" sz="1800" dirty="0">
                    <a:effectLst/>
                    <a:latin typeface="Calibri" panose="020F0502020204030204" pitchFamily="34" charset="0"/>
                    <a:ea typeface="Times New Roman" panose="02020603050405020304" pitchFamily="18" charset="0"/>
                  </a:rPr>
                  <a:t>nergy to the prime mover</a:t>
                </a:r>
                <a:r>
                  <a:rPr lang="en-US" dirty="0">
                    <a:effectLst/>
                  </a:rPr>
                  <a:t> </a:t>
                </a:r>
              </a:p>
              <a:p>
                <a:pPr marL="352425" indent="-352425"/>
                <a:endParaRPr lang="en-US" dirty="0"/>
              </a:p>
              <a:p>
                <a:pPr marL="352425" indent="-352425"/>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sz="1800" b="0" i="1" smtClean="0">
                            <a:effectLst/>
                            <a:latin typeface="Cambria Math" panose="02040503050406030204" pitchFamily="18" charset="0"/>
                            <a:ea typeface="Times New Roman" panose="02020603050405020304" pitchFamily="18" charset="0"/>
                            <a:cs typeface="Calibri" panose="020F0502020204030204" pitchFamily="34" charset="0"/>
                          </a:rPr>
                          <m:t>2</m:t>
                        </m:r>
                      </m:sub>
                    </m:sSub>
                  </m:oMath>
                </a14:m>
                <a:r>
                  <a:rPr lang="en-US" sz="1800" dirty="0">
                    <a:effectLst/>
                    <a:latin typeface="Calibri" panose="020F0502020204030204" pitchFamily="34" charset="0"/>
                    <a:ea typeface="Times New Roman" panose="02020603050405020304" pitchFamily="18" charset="0"/>
                  </a:rPr>
                  <a:t>:	Thermal energy wasted</a:t>
                </a:r>
              </a:p>
              <a:p>
                <a:pPr marL="352425" indent="-352425"/>
                <a:endParaRPr lang="en-US" dirty="0">
                  <a:latin typeface="Calibri" panose="020F0502020204030204" pitchFamily="34" charset="0"/>
                </a:endParaRPr>
              </a:p>
              <a:p>
                <a:pPr marL="352425" indent="-352425"/>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libri" panose="020F0502020204030204" pitchFamily="34" charset="0"/>
                      </a:rPr>
                      <m:t>𝑊</m:t>
                    </m:r>
                  </m:oMath>
                </a14:m>
                <a:r>
                  <a:rPr lang="en-US" dirty="0">
                    <a:effectLst/>
                  </a:rPr>
                  <a:t>:	Energy converted to mechanical form </a:t>
                </a:r>
              </a:p>
              <a:p>
                <a:pPr marL="352425" indent="-352425"/>
                <a:endParaRPr lang="en-US" dirty="0"/>
              </a:p>
              <a:p>
                <a:pPr marL="352425" indent="-352425"/>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i="1" kern="1200">
                            <a:solidFill>
                              <a:schemeClr val="tx1"/>
                            </a:solidFill>
                            <a:latin typeface="Cambria Math" panose="02040503050406030204" pitchFamily="18" charset="0"/>
                            <a:ea typeface="+mn-ea"/>
                            <a:cs typeface="+mn-cs"/>
                          </a:rPr>
                          <m:t>𝑇</m:t>
                        </m:r>
                      </m:e>
                      <m:sub>
                        <m:r>
                          <a:rPr lang="en-US" sz="1800" i="1" kern="1200">
                            <a:solidFill>
                              <a:schemeClr val="tx1"/>
                            </a:solidFill>
                            <a:latin typeface="Cambria Math" panose="02040503050406030204" pitchFamily="18" charset="0"/>
                            <a:ea typeface="+mn-ea"/>
                            <a:cs typeface="+mn-cs"/>
                          </a:rPr>
                          <m:t>1</m:t>
                        </m:r>
                      </m:sub>
                    </m:sSub>
                  </m:oMath>
                </a14:m>
                <a:r>
                  <a:rPr lang="en-US" dirty="0">
                    <a:effectLst/>
                  </a:rPr>
                  <a:t>:	Absolute temperature of the heat source</a:t>
                </a:r>
              </a:p>
              <a:p>
                <a:endParaRPr lang="en-US" dirty="0"/>
              </a:p>
              <a:p>
                <a:pPr marL="352425" indent="-352425">
                  <a:tabLst>
                    <a:tab pos="339725" algn="l"/>
                  </a:tabLst>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𝑇</m:t>
                        </m:r>
                      </m:e>
                      <m:sub>
                        <m:r>
                          <a:rPr lang="en-US">
                            <a:latin typeface="Cambria Math" panose="02040503050406030204" pitchFamily="18" charset="0"/>
                          </a:rPr>
                          <m:t>2</m:t>
                        </m:r>
                      </m:sub>
                    </m:sSub>
                  </m:oMath>
                </a14:m>
                <a:r>
                  <a:rPr lang="en-US" dirty="0"/>
                  <a:t>:	Absolute temperature of the heat sink</a:t>
                </a:r>
              </a:p>
              <a:p>
                <a:endParaRPr lang="en-US" dirty="0"/>
              </a:p>
            </p:txBody>
          </p:sp>
        </mc:Choice>
        <mc:Fallback xmlns="">
          <p:sp>
            <p:nvSpPr>
              <p:cNvPr id="26" name="Text Placeholder 3">
                <a:extLst>
                  <a:ext uri="{FF2B5EF4-FFF2-40B4-BE49-F238E27FC236}">
                    <a16:creationId xmlns:a16="http://schemas.microsoft.com/office/drawing/2014/main" id="{CFBE0E09-2132-868E-97D2-4F0295EFAD07}"/>
                  </a:ext>
                </a:extLst>
              </p:cNvPr>
              <p:cNvSpPr>
                <a:spLocks noGrp="1" noRot="1" noChangeAspect="1" noMove="1" noResize="1" noEditPoints="1" noAdjustHandles="1" noChangeArrowheads="1" noChangeShapeType="1" noTextEdit="1"/>
              </p:cNvSpPr>
              <p:nvPr>
                <p:ph type="body" sz="half" idx="2"/>
              </p:nvPr>
            </p:nvSpPr>
            <p:spPr>
              <a:xfrm>
                <a:off x="839788" y="2057400"/>
                <a:ext cx="3932237" cy="3811588"/>
              </a:xfrm>
              <a:blipFill>
                <a:blip r:embed="rId2"/>
                <a:stretch>
                  <a:fillRect l="-323" t="-1993" b="-6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C1F0996-B4DC-4315-A49A-31A028941E99}"/>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9F472D9-73A6-122F-6B95-AD6CC525C64A}"/>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25</a:t>
            </a:fld>
            <a:endParaRPr lang="en-US"/>
          </a:p>
        </p:txBody>
      </p:sp>
      <p:grpSp>
        <p:nvGrpSpPr>
          <p:cNvPr id="19" name="Group 18">
            <a:extLst>
              <a:ext uri="{FF2B5EF4-FFF2-40B4-BE49-F238E27FC236}">
                <a16:creationId xmlns:a16="http://schemas.microsoft.com/office/drawing/2014/main" id="{9034EB83-E4A4-498E-9B98-1FD4FEEECE29}"/>
              </a:ext>
            </a:extLst>
          </p:cNvPr>
          <p:cNvGrpSpPr/>
          <p:nvPr/>
        </p:nvGrpSpPr>
        <p:grpSpPr>
          <a:xfrm>
            <a:off x="5183188" y="2147014"/>
            <a:ext cx="6172201" cy="2554449"/>
            <a:chOff x="2961539" y="2024432"/>
            <a:chExt cx="5987888" cy="2478168"/>
          </a:xfrm>
        </p:grpSpPr>
        <p:sp>
          <p:nvSpPr>
            <p:cNvPr id="7" name="Text Box 23">
              <a:extLst>
                <a:ext uri="{FF2B5EF4-FFF2-40B4-BE49-F238E27FC236}">
                  <a16:creationId xmlns:a16="http://schemas.microsoft.com/office/drawing/2014/main" id="{81FB0F32-6809-1AAE-1CEA-DEFCD2B8E90F}"/>
                </a:ext>
              </a:extLst>
            </p:cNvPr>
            <p:cNvSpPr txBox="1">
              <a:spLocks noChangeArrowheads="1"/>
            </p:cNvSpPr>
            <p:nvPr/>
          </p:nvSpPr>
          <p:spPr bwMode="auto">
            <a:xfrm>
              <a:off x="7403996" y="4025160"/>
              <a:ext cx="1545431" cy="477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864" tIns="27432" rIns="54864" bIns="27432"/>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defTabSz="470916">
                <a:spcBef>
                  <a:spcPct val="0"/>
                </a:spcBef>
                <a:spcAft>
                  <a:spcPts val="600"/>
                </a:spcAft>
                <a:buNone/>
              </a:pPr>
              <a:r>
                <a:rPr lang="en-US" sz="2472" kern="1200">
                  <a:solidFill>
                    <a:schemeClr val="tx1"/>
                  </a:solidFill>
                  <a:latin typeface="+mn-lt"/>
                  <a:ea typeface="+mn-ea"/>
                  <a:cs typeface="+mn-cs"/>
                </a:rPr>
                <a:t>Waste heat</a:t>
              </a:r>
              <a:endParaRPr lang="en-US" sz="2400">
                <a:latin typeface="+mn-lt"/>
              </a:endParaRPr>
            </a:p>
          </p:txBody>
        </p:sp>
        <mc:AlternateContent xmlns:mc="http://schemas.openxmlformats.org/markup-compatibility/2006" xmlns:a14="http://schemas.microsoft.com/office/drawing/2010/main">
          <mc:Choice Requires="a14">
            <p:sp>
              <p:nvSpPr>
                <p:cNvPr id="8" name="Text Box 24">
                  <a:extLst>
                    <a:ext uri="{FF2B5EF4-FFF2-40B4-BE49-F238E27FC236}">
                      <a16:creationId xmlns:a16="http://schemas.microsoft.com/office/drawing/2014/main" id="{72758941-E0B5-4C43-1E8C-8C4271A65244}"/>
                    </a:ext>
                  </a:extLst>
                </p:cNvPr>
                <p:cNvSpPr txBox="1">
                  <a:spLocks noChangeArrowheads="1"/>
                </p:cNvSpPr>
                <p:nvPr/>
              </p:nvSpPr>
              <p:spPr bwMode="auto">
                <a:xfrm>
                  <a:off x="6680647" y="2090580"/>
                  <a:ext cx="647700" cy="521494"/>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wrap="square" lIns="54864" tIns="27432" rIns="54864" bIns="27432" anchor="ctr" anchorCtr="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defTabSz="470916">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sz="2472" i="1" kern="1200">
                                <a:solidFill>
                                  <a:schemeClr val="tx1"/>
                                </a:solidFill>
                                <a:latin typeface="Cambria Math" panose="02040503050406030204" pitchFamily="18" charset="0"/>
                                <a:ea typeface="+mn-ea"/>
                                <a:cs typeface="+mn-cs"/>
                              </a:rPr>
                            </m:ctrlPr>
                          </m:sSubPr>
                          <m:e>
                            <m:r>
                              <a:rPr lang="en-US" sz="2472" i="1" kern="1200">
                                <a:solidFill>
                                  <a:schemeClr val="tx1"/>
                                </a:solidFill>
                                <a:latin typeface="Cambria Math" panose="02040503050406030204" pitchFamily="18" charset="0"/>
                                <a:ea typeface="+mn-ea"/>
                                <a:cs typeface="+mn-cs"/>
                              </a:rPr>
                              <m:t>𝑄</m:t>
                            </m:r>
                          </m:e>
                          <m:sub>
                            <m:r>
                              <a:rPr lang="en-US" sz="2472" i="1" kern="1200">
                                <a:solidFill>
                                  <a:schemeClr val="tx1"/>
                                </a:solidFill>
                                <a:latin typeface="Cambria Math" panose="02040503050406030204" pitchFamily="18" charset="0"/>
                                <a:ea typeface="+mn-ea"/>
                                <a:cs typeface="+mn-cs"/>
                              </a:rPr>
                              <m:t>2</m:t>
                            </m:r>
                          </m:sub>
                        </m:sSub>
                      </m:oMath>
                    </m:oMathPara>
                  </a14:m>
                  <a:endParaRPr lang="en-US" sz="1800" baseline="-25000">
                    <a:latin typeface="+mn-lt"/>
                  </a:endParaRPr>
                </a:p>
              </p:txBody>
            </p:sp>
          </mc:Choice>
          <mc:Fallback xmlns="">
            <p:sp>
              <p:nvSpPr>
                <p:cNvPr id="8" name="Text Box 24">
                  <a:extLst>
                    <a:ext uri="{FF2B5EF4-FFF2-40B4-BE49-F238E27FC236}">
                      <a16:creationId xmlns:a16="http://schemas.microsoft.com/office/drawing/2014/main" id="{72758941-E0B5-4C43-1E8C-8C4271A65244}"/>
                    </a:ext>
                  </a:extLst>
                </p:cNvPr>
                <p:cNvSpPr txBox="1">
                  <a:spLocks noRot="1" noChangeAspect="1" noMove="1" noResize="1" noEditPoints="1" noAdjustHandles="1" noChangeArrowheads="1" noChangeShapeType="1" noTextEdit="1"/>
                </p:cNvSpPr>
                <p:nvPr/>
              </p:nvSpPr>
              <p:spPr bwMode="auto">
                <a:xfrm>
                  <a:off x="6680647" y="2090580"/>
                  <a:ext cx="647700" cy="521494"/>
                </a:xfrm>
                <a:prstGeom prst="rect">
                  <a:avLst/>
                </a:prstGeom>
                <a:blipFill>
                  <a:blip r:embed="rId3"/>
                  <a:stretch>
                    <a:fillRect b="-232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26">
                  <a:extLst>
                    <a:ext uri="{FF2B5EF4-FFF2-40B4-BE49-F238E27FC236}">
                      <a16:creationId xmlns:a16="http://schemas.microsoft.com/office/drawing/2014/main" id="{9366D0D2-45C7-1BB5-7199-D0305E698A54}"/>
                    </a:ext>
                  </a:extLst>
                </p:cNvPr>
                <p:cNvSpPr txBox="1">
                  <a:spLocks noChangeArrowheads="1"/>
                </p:cNvSpPr>
                <p:nvPr/>
              </p:nvSpPr>
              <p:spPr bwMode="auto">
                <a:xfrm>
                  <a:off x="4518267" y="2069348"/>
                  <a:ext cx="646510" cy="521494"/>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wrap="square" lIns="54864" tIns="27432" rIns="54864" bIns="27432" anchor="ctr" anchorCtr="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defTabSz="470916">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sz="2472" i="1" kern="1200">
                                <a:solidFill>
                                  <a:schemeClr val="tx1"/>
                                </a:solidFill>
                                <a:latin typeface="Cambria Math" panose="02040503050406030204" pitchFamily="18" charset="0"/>
                                <a:ea typeface="+mn-ea"/>
                                <a:cs typeface="+mn-cs"/>
                              </a:rPr>
                            </m:ctrlPr>
                          </m:sSubPr>
                          <m:e>
                            <m:r>
                              <a:rPr lang="en-US" sz="2472" i="1" kern="1200">
                                <a:solidFill>
                                  <a:schemeClr val="tx1"/>
                                </a:solidFill>
                                <a:latin typeface="Cambria Math" panose="02040503050406030204" pitchFamily="18" charset="0"/>
                                <a:ea typeface="+mn-ea"/>
                                <a:cs typeface="+mn-cs"/>
                              </a:rPr>
                              <m:t>𝑄</m:t>
                            </m:r>
                          </m:e>
                          <m:sub>
                            <m:r>
                              <a:rPr lang="en-US" sz="2472" i="1" kern="1200">
                                <a:solidFill>
                                  <a:schemeClr val="tx1"/>
                                </a:solidFill>
                                <a:latin typeface="Cambria Math" panose="02040503050406030204" pitchFamily="18" charset="0"/>
                                <a:ea typeface="+mn-ea"/>
                                <a:cs typeface="+mn-cs"/>
                              </a:rPr>
                              <m:t>1</m:t>
                            </m:r>
                          </m:sub>
                        </m:sSub>
                      </m:oMath>
                    </m:oMathPara>
                  </a14:m>
                  <a:endParaRPr lang="en-US" sz="2400" baseline="-25000">
                    <a:latin typeface="+mn-lt"/>
                  </a:endParaRPr>
                </a:p>
              </p:txBody>
            </p:sp>
          </mc:Choice>
          <mc:Fallback xmlns="">
            <p:sp>
              <p:nvSpPr>
                <p:cNvPr id="9" name="Text Box 26">
                  <a:extLst>
                    <a:ext uri="{FF2B5EF4-FFF2-40B4-BE49-F238E27FC236}">
                      <a16:creationId xmlns:a16="http://schemas.microsoft.com/office/drawing/2014/main" id="{9366D0D2-45C7-1BB5-7199-D0305E698A54}"/>
                    </a:ext>
                  </a:extLst>
                </p:cNvPr>
                <p:cNvSpPr txBox="1">
                  <a:spLocks noRot="1" noChangeAspect="1" noMove="1" noResize="1" noEditPoints="1" noAdjustHandles="1" noChangeArrowheads="1" noChangeShapeType="1" noTextEdit="1"/>
                </p:cNvSpPr>
                <p:nvPr/>
              </p:nvSpPr>
              <p:spPr bwMode="auto">
                <a:xfrm>
                  <a:off x="4518267" y="2069348"/>
                  <a:ext cx="646510" cy="521494"/>
                </a:xfrm>
                <a:prstGeom prst="rect">
                  <a:avLst/>
                </a:prstGeom>
                <a:blipFill>
                  <a:blip r:embed="rId4"/>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AutoShape 27">
              <a:extLst>
                <a:ext uri="{FF2B5EF4-FFF2-40B4-BE49-F238E27FC236}">
                  <a16:creationId xmlns:a16="http://schemas.microsoft.com/office/drawing/2014/main" id="{07D06A2D-C508-4702-7ABA-630ED17D22A3}"/>
                </a:ext>
              </a:extLst>
            </p:cNvPr>
            <p:cNvSpPr>
              <a:spLocks noChangeArrowheads="1"/>
            </p:cNvSpPr>
            <p:nvPr/>
          </p:nvSpPr>
          <p:spPr bwMode="auto">
            <a:xfrm>
              <a:off x="4516495" y="2540211"/>
              <a:ext cx="740569" cy="228600"/>
            </a:xfrm>
            <a:prstGeom prst="rightArrow">
              <a:avLst>
                <a:gd name="adj1" fmla="val 50000"/>
                <a:gd name="adj2" fmla="val 80990"/>
              </a:avLst>
            </a:prstGeom>
            <a:solidFill>
              <a:srgbClr val="FF0000"/>
            </a:solidFill>
            <a:ln w="19050">
              <a:solidFill>
                <a:srgbClr val="FF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100">
                <a:latin typeface="+mn-lt"/>
              </a:endParaRPr>
            </a:p>
          </p:txBody>
        </p:sp>
        <p:sp>
          <p:nvSpPr>
            <p:cNvPr id="11" name="AutoShape 28">
              <a:extLst>
                <a:ext uri="{FF2B5EF4-FFF2-40B4-BE49-F238E27FC236}">
                  <a16:creationId xmlns:a16="http://schemas.microsoft.com/office/drawing/2014/main" id="{11CE489F-0054-9F1C-4ACC-735DD2DE1F5C}"/>
                </a:ext>
              </a:extLst>
            </p:cNvPr>
            <p:cNvSpPr>
              <a:spLocks noChangeArrowheads="1"/>
            </p:cNvSpPr>
            <p:nvPr/>
          </p:nvSpPr>
          <p:spPr bwMode="auto">
            <a:xfrm>
              <a:off x="6646808" y="2532472"/>
              <a:ext cx="742950" cy="244079"/>
            </a:xfrm>
            <a:prstGeom prst="rightArrow">
              <a:avLst>
                <a:gd name="adj1" fmla="val 50000"/>
                <a:gd name="adj2" fmla="val 76097"/>
              </a:avLst>
            </a:prstGeom>
            <a:solidFill>
              <a:srgbClr val="FF0000"/>
            </a:solidFill>
            <a:ln w="19050">
              <a:solidFill>
                <a:srgbClr val="FF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100">
                <a:latin typeface="+mn-lt"/>
              </a:endParaRPr>
            </a:p>
          </p:txBody>
        </p:sp>
        <p:sp>
          <p:nvSpPr>
            <p:cNvPr id="12" name="AutoShape 29">
              <a:extLst>
                <a:ext uri="{FF2B5EF4-FFF2-40B4-BE49-F238E27FC236}">
                  <a16:creationId xmlns:a16="http://schemas.microsoft.com/office/drawing/2014/main" id="{322A0D1D-9237-FB97-3332-CF552ACFCA05}"/>
                </a:ext>
              </a:extLst>
            </p:cNvPr>
            <p:cNvSpPr>
              <a:spLocks noChangeArrowheads="1"/>
            </p:cNvSpPr>
            <p:nvPr/>
          </p:nvSpPr>
          <p:spPr bwMode="auto">
            <a:xfrm>
              <a:off x="5814863" y="3070622"/>
              <a:ext cx="244078" cy="954538"/>
            </a:xfrm>
            <a:prstGeom prst="downArrow">
              <a:avLst>
                <a:gd name="adj1" fmla="val 50000"/>
                <a:gd name="adj2" fmla="val 78385"/>
              </a:avLst>
            </a:prstGeom>
            <a:solidFill>
              <a:srgbClr val="0070C0"/>
            </a:solidFill>
            <a:ln w="19050">
              <a:solidFill>
                <a:srgbClr val="0070C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100">
                <a:latin typeface="+mn-lt"/>
              </a:endParaRPr>
            </a:p>
          </p:txBody>
        </p:sp>
        <p:sp>
          <p:nvSpPr>
            <p:cNvPr id="13" name="AutoShape 30">
              <a:extLst>
                <a:ext uri="{FF2B5EF4-FFF2-40B4-BE49-F238E27FC236}">
                  <a16:creationId xmlns:a16="http://schemas.microsoft.com/office/drawing/2014/main" id="{97B59801-41CC-7142-F354-AD8C0C34E0CA}"/>
                </a:ext>
              </a:extLst>
            </p:cNvPr>
            <p:cNvSpPr>
              <a:spLocks noChangeArrowheads="1"/>
            </p:cNvSpPr>
            <p:nvPr/>
          </p:nvSpPr>
          <p:spPr bwMode="auto">
            <a:xfrm rot="5400000">
              <a:off x="5321857" y="1954041"/>
              <a:ext cx="1260158" cy="140094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B050"/>
            </a:solidFill>
            <a:ln w="19050">
              <a:solidFill>
                <a:schemeClr val="tx1"/>
              </a:solidFill>
              <a:miter lim="800000"/>
              <a:headEnd/>
              <a:tailEnd/>
            </a:ln>
          </p:spPr>
          <p:txBody>
            <a:bodyPr rot="10800000" vert="eaVert" wrap="none" lIns="0" tIns="0" rIns="0" bIns="0" anchor="ctr" anchorCtr="0">
              <a:spAutoFit/>
            </a:bodyPr>
            <a:lstStyle/>
            <a:p>
              <a:pPr algn="ctr" defTabSz="470916">
                <a:spcAft>
                  <a:spcPts val="600"/>
                </a:spcAft>
              </a:pPr>
              <a:r>
                <a:rPr lang="en-US" sz="2472" kern="1200">
                  <a:solidFill>
                    <a:schemeClr val="tx1"/>
                  </a:solidFill>
                  <a:latin typeface="+mn-lt"/>
                  <a:ea typeface="+mn-ea"/>
                  <a:cs typeface="+mn-cs"/>
                </a:rPr>
                <a:t>Prime</a:t>
              </a:r>
            </a:p>
            <a:p>
              <a:pPr algn="ctr" defTabSz="470916">
                <a:spcAft>
                  <a:spcPts val="600"/>
                </a:spcAft>
              </a:pPr>
              <a:r>
                <a:rPr lang="en-US" sz="2472" kern="1200">
                  <a:solidFill>
                    <a:schemeClr val="tx1"/>
                  </a:solidFill>
                  <a:latin typeface="+mn-lt"/>
                  <a:ea typeface="+mn-ea"/>
                  <a:cs typeface="+mn-cs"/>
                </a:rPr>
                <a:t>Mover</a:t>
              </a:r>
              <a:endParaRPr lang="en-US" sz="2400"/>
            </a:p>
          </p:txBody>
        </p:sp>
        <mc:AlternateContent xmlns:mc="http://schemas.openxmlformats.org/markup-compatibility/2006" xmlns:a14="http://schemas.microsoft.com/office/drawing/2010/main">
          <mc:Choice Requires="a14">
            <p:sp>
              <p:nvSpPr>
                <p:cNvPr id="14" name="Text Box 32">
                  <a:extLst>
                    <a:ext uri="{FF2B5EF4-FFF2-40B4-BE49-F238E27FC236}">
                      <a16:creationId xmlns:a16="http://schemas.microsoft.com/office/drawing/2014/main" id="{D9F5A8DE-A34F-ADA9-D8ED-EA5A44F9D2C0}"/>
                    </a:ext>
                  </a:extLst>
                </p:cNvPr>
                <p:cNvSpPr txBox="1">
                  <a:spLocks noChangeArrowheads="1"/>
                </p:cNvSpPr>
                <p:nvPr/>
              </p:nvSpPr>
              <p:spPr bwMode="auto">
                <a:xfrm>
                  <a:off x="2961539" y="2055844"/>
                  <a:ext cx="1554956" cy="1200329"/>
                </a:xfrm>
                <a:prstGeom prst="rect">
                  <a:avLst/>
                </a:prstGeom>
                <a:solidFill>
                  <a:schemeClr val="accent2">
                    <a:lumMod val="60000"/>
                    <a:lumOff val="40000"/>
                  </a:schemeClr>
                </a:solidFill>
                <a:ln w="19050">
                  <a:solidFill>
                    <a:schemeClr val="tx1"/>
                  </a:solidFill>
                  <a:miter lim="800000"/>
                  <a:headEnd/>
                  <a:tailEnd/>
                </a:ln>
              </p:spPr>
              <p:txBody>
                <a:bodyPr anchor="ctr" anchorCtr="0">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defTabSz="470916">
                    <a:spcBef>
                      <a:spcPct val="0"/>
                    </a:spcBef>
                    <a:spcAft>
                      <a:spcPts val="600"/>
                    </a:spcAft>
                    <a:buNone/>
                  </a:pPr>
                  <a:r>
                    <a:rPr lang="en-US" sz="2472" kern="1200" dirty="0">
                      <a:solidFill>
                        <a:schemeClr val="tx1"/>
                      </a:solidFill>
                      <a:latin typeface="+mn-lt"/>
                      <a:ea typeface="+mn-ea"/>
                      <a:cs typeface="+mn-cs"/>
                    </a:rPr>
                    <a:t>Heat Source</a:t>
                  </a:r>
                </a:p>
                <a:p>
                  <a:pPr algn="ctr" defTabSz="470916">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sz="2472" i="1" kern="1200">
                                <a:solidFill>
                                  <a:schemeClr val="tx1"/>
                                </a:solidFill>
                                <a:latin typeface="Cambria Math" panose="02040503050406030204" pitchFamily="18" charset="0"/>
                                <a:ea typeface="+mn-ea"/>
                                <a:cs typeface="+mn-cs"/>
                              </a:rPr>
                            </m:ctrlPr>
                          </m:sSubPr>
                          <m:e>
                            <m:r>
                              <a:rPr lang="en-US" sz="2472" i="1" kern="1200">
                                <a:solidFill>
                                  <a:schemeClr val="tx1"/>
                                </a:solidFill>
                                <a:latin typeface="Cambria Math" panose="02040503050406030204" pitchFamily="18" charset="0"/>
                                <a:ea typeface="+mn-ea"/>
                                <a:cs typeface="+mn-cs"/>
                              </a:rPr>
                              <m:t>𝑇</m:t>
                            </m:r>
                          </m:e>
                          <m:sub>
                            <m:r>
                              <a:rPr lang="en-US" sz="2472" i="1" kern="1200">
                                <a:solidFill>
                                  <a:schemeClr val="tx1"/>
                                </a:solidFill>
                                <a:latin typeface="Cambria Math" panose="02040503050406030204" pitchFamily="18" charset="0"/>
                                <a:ea typeface="+mn-ea"/>
                                <a:cs typeface="+mn-cs"/>
                              </a:rPr>
                              <m:t>1</m:t>
                            </m:r>
                          </m:sub>
                        </m:sSub>
                      </m:oMath>
                    </m:oMathPara>
                  </a14:m>
                  <a:endParaRPr lang="en-US" sz="2400" dirty="0">
                    <a:latin typeface="+mn-lt"/>
                  </a:endParaRPr>
                </a:p>
              </p:txBody>
            </p:sp>
          </mc:Choice>
          <mc:Fallback xmlns="">
            <p:sp>
              <p:nvSpPr>
                <p:cNvPr id="14" name="Text Box 32">
                  <a:extLst>
                    <a:ext uri="{FF2B5EF4-FFF2-40B4-BE49-F238E27FC236}">
                      <a16:creationId xmlns:a16="http://schemas.microsoft.com/office/drawing/2014/main" id="{D9F5A8DE-A34F-ADA9-D8ED-EA5A44F9D2C0}"/>
                    </a:ext>
                  </a:extLst>
                </p:cNvPr>
                <p:cNvSpPr txBox="1">
                  <a:spLocks noRot="1" noChangeAspect="1" noMove="1" noResize="1" noEditPoints="1" noAdjustHandles="1" noChangeArrowheads="1" noChangeShapeType="1" noTextEdit="1"/>
                </p:cNvSpPr>
                <p:nvPr/>
              </p:nvSpPr>
              <p:spPr bwMode="auto">
                <a:xfrm>
                  <a:off x="2961539" y="2055844"/>
                  <a:ext cx="1554956" cy="1200329"/>
                </a:xfrm>
                <a:prstGeom prst="rect">
                  <a:avLst/>
                </a:prstGeom>
                <a:blipFill>
                  <a:blip r:embed="rId5"/>
                  <a:stretch>
                    <a:fillRect t="-9091"/>
                  </a:stretch>
                </a:blipFill>
                <a:ln w="19050">
                  <a:solidFill>
                    <a:schemeClr val="tx1"/>
                  </a:solidFill>
                  <a:miter lim="800000"/>
                  <a:headEnd/>
                  <a:tailEnd/>
                </a:ln>
              </p:spPr>
              <p:txBody>
                <a:bodyPr/>
                <a:lstStyle/>
                <a:p>
                  <a:r>
                    <a:rPr lang="en-US">
                      <a:noFill/>
                    </a:rPr>
                    <a:t> </a:t>
                  </a:r>
                </a:p>
              </p:txBody>
            </p:sp>
          </mc:Fallback>
        </mc:AlternateContent>
        <p:sp>
          <p:nvSpPr>
            <p:cNvPr id="15" name="AutoShape 33">
              <a:extLst>
                <a:ext uri="{FF2B5EF4-FFF2-40B4-BE49-F238E27FC236}">
                  <a16:creationId xmlns:a16="http://schemas.microsoft.com/office/drawing/2014/main" id="{23EE7A0C-597C-9CC6-7A3B-1045E36FD8BC}"/>
                </a:ext>
              </a:extLst>
            </p:cNvPr>
            <p:cNvSpPr>
              <a:spLocks noChangeArrowheads="1"/>
            </p:cNvSpPr>
            <p:nvPr/>
          </p:nvSpPr>
          <p:spPr bwMode="auto">
            <a:xfrm rot="5400000">
              <a:off x="7684368" y="3425854"/>
              <a:ext cx="954536" cy="244078"/>
            </a:xfrm>
            <a:prstGeom prst="rightArrow">
              <a:avLst>
                <a:gd name="adj1" fmla="val 50000"/>
                <a:gd name="adj2" fmla="val 75854"/>
              </a:avLst>
            </a:prstGeom>
            <a:solidFill>
              <a:srgbClr val="FF0000"/>
            </a:solidFill>
            <a:ln w="19050">
              <a:solidFill>
                <a:srgbClr val="FF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100">
                <a:latin typeface="+mn-lt"/>
              </a:endParaRPr>
            </a:p>
          </p:txBody>
        </p:sp>
        <mc:AlternateContent xmlns:mc="http://schemas.openxmlformats.org/markup-compatibility/2006" xmlns:a14="http://schemas.microsoft.com/office/drawing/2010/main">
          <mc:Choice Requires="a14">
            <p:sp>
              <p:nvSpPr>
                <p:cNvPr id="16" name="Text Box 34">
                  <a:extLst>
                    <a:ext uri="{FF2B5EF4-FFF2-40B4-BE49-F238E27FC236}">
                      <a16:creationId xmlns:a16="http://schemas.microsoft.com/office/drawing/2014/main" id="{5AC030A6-1BC3-A49F-658C-AE0886DA87B8}"/>
                    </a:ext>
                  </a:extLst>
                </p:cNvPr>
                <p:cNvSpPr txBox="1">
                  <a:spLocks noChangeArrowheads="1"/>
                </p:cNvSpPr>
                <p:nvPr/>
              </p:nvSpPr>
              <p:spPr bwMode="auto">
                <a:xfrm>
                  <a:off x="7378560" y="2055844"/>
                  <a:ext cx="1554956" cy="1200329"/>
                </a:xfrm>
                <a:prstGeom prst="rect">
                  <a:avLst/>
                </a:prstGeom>
                <a:solidFill>
                  <a:schemeClr val="accent5">
                    <a:lumMod val="60000"/>
                    <a:lumOff val="40000"/>
                  </a:schemeClr>
                </a:solidFill>
                <a:ln w="19050">
                  <a:solidFill>
                    <a:schemeClr val="tx1"/>
                  </a:solidFill>
                  <a:miter lim="800000"/>
                  <a:headEnd/>
                  <a:tailEnd/>
                </a:ln>
              </p:spPr>
              <p:txBody>
                <a:bodyPr anchor="ctr" anchorCtr="0">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defTabSz="470916">
                    <a:spcBef>
                      <a:spcPct val="0"/>
                    </a:spcBef>
                    <a:spcAft>
                      <a:spcPts val="600"/>
                    </a:spcAft>
                    <a:buNone/>
                  </a:pPr>
                  <a:r>
                    <a:rPr lang="en-US" sz="2472" kern="1200">
                      <a:solidFill>
                        <a:schemeClr val="tx1"/>
                      </a:solidFill>
                      <a:latin typeface="+mn-lt"/>
                      <a:ea typeface="+mn-ea"/>
                      <a:cs typeface="+mn-cs"/>
                    </a:rPr>
                    <a:t>Heat </a:t>
                  </a:r>
                </a:p>
                <a:p>
                  <a:pPr algn="ctr" defTabSz="470916">
                    <a:spcBef>
                      <a:spcPct val="0"/>
                    </a:spcBef>
                    <a:spcAft>
                      <a:spcPts val="600"/>
                    </a:spcAft>
                    <a:buNone/>
                  </a:pPr>
                  <a:r>
                    <a:rPr lang="en-US" sz="2472" kern="1200">
                      <a:solidFill>
                        <a:schemeClr val="tx1"/>
                      </a:solidFill>
                      <a:latin typeface="+mn-lt"/>
                      <a:ea typeface="+mn-ea"/>
                      <a:cs typeface="+mn-cs"/>
                    </a:rPr>
                    <a:t>Sink</a:t>
                  </a:r>
                </a:p>
                <a:p>
                  <a:pPr algn="ctr" defTabSz="470916">
                    <a:spcBef>
                      <a:spcPct val="0"/>
                    </a:spcBef>
                    <a:spcAft>
                      <a:spcPts val="600"/>
                    </a:spcAft>
                    <a:buNone/>
                  </a:pPr>
                  <a14:m>
                    <m:oMathPara xmlns:m="http://schemas.openxmlformats.org/officeDocument/2006/math">
                      <m:oMathParaPr>
                        <m:jc m:val="centerGroup"/>
                      </m:oMathParaPr>
                      <m:oMath xmlns:m="http://schemas.openxmlformats.org/officeDocument/2006/math">
                        <m:sSub>
                          <m:sSubPr>
                            <m:ctrlPr>
                              <a:rPr lang="en-US" sz="2472" i="1" kern="1200">
                                <a:solidFill>
                                  <a:schemeClr val="tx1"/>
                                </a:solidFill>
                                <a:latin typeface="Cambria Math" panose="02040503050406030204" pitchFamily="18" charset="0"/>
                                <a:ea typeface="+mn-ea"/>
                                <a:cs typeface="+mn-cs"/>
                              </a:rPr>
                            </m:ctrlPr>
                          </m:sSubPr>
                          <m:e>
                            <m:r>
                              <a:rPr lang="en-US" sz="2472" i="1" kern="1200">
                                <a:solidFill>
                                  <a:schemeClr val="tx1"/>
                                </a:solidFill>
                                <a:latin typeface="Cambria Math" panose="02040503050406030204" pitchFamily="18" charset="0"/>
                                <a:ea typeface="+mn-ea"/>
                                <a:cs typeface="+mn-cs"/>
                              </a:rPr>
                              <m:t>𝑇</m:t>
                            </m:r>
                          </m:e>
                          <m:sub>
                            <m:r>
                              <a:rPr lang="en-US" sz="2472" i="1" kern="1200">
                                <a:solidFill>
                                  <a:schemeClr val="tx1"/>
                                </a:solidFill>
                                <a:latin typeface="Cambria Math" panose="02040503050406030204" pitchFamily="18" charset="0"/>
                                <a:ea typeface="+mn-ea"/>
                                <a:cs typeface="+mn-cs"/>
                              </a:rPr>
                              <m:t>2</m:t>
                            </m:r>
                          </m:sub>
                        </m:sSub>
                      </m:oMath>
                    </m:oMathPara>
                  </a14:m>
                  <a:endParaRPr lang="en-US" sz="2400">
                    <a:latin typeface="+mn-lt"/>
                  </a:endParaRPr>
                </a:p>
              </p:txBody>
            </p:sp>
          </mc:Choice>
          <mc:Fallback xmlns="">
            <p:sp>
              <p:nvSpPr>
                <p:cNvPr id="16" name="Text Box 34">
                  <a:extLst>
                    <a:ext uri="{FF2B5EF4-FFF2-40B4-BE49-F238E27FC236}">
                      <a16:creationId xmlns:a16="http://schemas.microsoft.com/office/drawing/2014/main" id="{5AC030A6-1BC3-A49F-658C-AE0886DA87B8}"/>
                    </a:ext>
                  </a:extLst>
                </p:cNvPr>
                <p:cNvSpPr txBox="1">
                  <a:spLocks noRot="1" noChangeAspect="1" noMove="1" noResize="1" noEditPoints="1" noAdjustHandles="1" noChangeArrowheads="1" noChangeShapeType="1" noTextEdit="1"/>
                </p:cNvSpPr>
                <p:nvPr/>
              </p:nvSpPr>
              <p:spPr bwMode="auto">
                <a:xfrm>
                  <a:off x="7378560" y="2055844"/>
                  <a:ext cx="1554956" cy="1200329"/>
                </a:xfrm>
                <a:prstGeom prst="rect">
                  <a:avLst/>
                </a:prstGeom>
                <a:blipFill>
                  <a:blip r:embed="rId6"/>
                  <a:stretch>
                    <a:fillRect t="-13131" b="-3030"/>
                  </a:stretch>
                </a:blipFill>
                <a:ln w="19050">
                  <a:solidFill>
                    <a:schemeClr val="tx1"/>
                  </a:solidFill>
                  <a:miter lim="800000"/>
                  <a:headEnd/>
                  <a:tailEnd/>
                </a:ln>
              </p:spPr>
              <p:txBody>
                <a:bodyPr/>
                <a:lstStyle/>
                <a:p>
                  <a:r>
                    <a:rPr lang="en-US">
                      <a:noFill/>
                    </a:rPr>
                    <a:t> </a:t>
                  </a:r>
                </a:p>
              </p:txBody>
            </p:sp>
          </mc:Fallback>
        </mc:AlternateContent>
        <p:sp>
          <p:nvSpPr>
            <p:cNvPr id="17" name="Text Box 23">
              <a:extLst>
                <a:ext uri="{FF2B5EF4-FFF2-40B4-BE49-F238E27FC236}">
                  <a16:creationId xmlns:a16="http://schemas.microsoft.com/office/drawing/2014/main" id="{B8276F4C-54F3-EB5F-409D-BD6FF6BD2513}"/>
                </a:ext>
              </a:extLst>
            </p:cNvPr>
            <p:cNvSpPr txBox="1">
              <a:spLocks noChangeArrowheads="1"/>
            </p:cNvSpPr>
            <p:nvPr/>
          </p:nvSpPr>
          <p:spPr bwMode="auto">
            <a:xfrm>
              <a:off x="4687420" y="4025160"/>
              <a:ext cx="2498964" cy="4774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864" tIns="27432" rIns="54864" bIns="27432"/>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defTabSz="470916">
                <a:spcBef>
                  <a:spcPct val="0"/>
                </a:spcBef>
                <a:spcAft>
                  <a:spcPts val="600"/>
                </a:spcAft>
                <a:buNone/>
              </a:pPr>
              <a:r>
                <a:rPr lang="en-US" sz="2472" kern="1200">
                  <a:solidFill>
                    <a:schemeClr val="tx1"/>
                  </a:solidFill>
                  <a:latin typeface="+mn-lt"/>
                  <a:ea typeface="+mn-ea"/>
                  <a:cs typeface="+mn-cs"/>
                </a:rPr>
                <a:t>Mechanical Energy</a:t>
              </a:r>
              <a:endParaRPr lang="en-US" sz="2400">
                <a:latin typeface="+mn-lt"/>
              </a:endParaRPr>
            </a:p>
          </p:txBody>
        </p:sp>
        <mc:AlternateContent xmlns:mc="http://schemas.openxmlformats.org/markup-compatibility/2006" xmlns:a14="http://schemas.microsoft.com/office/drawing/2010/main">
          <mc:Choice Requires="a14">
            <p:sp>
              <p:nvSpPr>
                <p:cNvPr id="18" name="Text Box 24">
                  <a:extLst>
                    <a:ext uri="{FF2B5EF4-FFF2-40B4-BE49-F238E27FC236}">
                      <a16:creationId xmlns:a16="http://schemas.microsoft.com/office/drawing/2014/main" id="{5B9FE680-A016-96AD-DEF5-D302BB604F89}"/>
                    </a:ext>
                  </a:extLst>
                </p:cNvPr>
                <p:cNvSpPr txBox="1">
                  <a:spLocks noChangeArrowheads="1"/>
                </p:cNvSpPr>
                <p:nvPr/>
              </p:nvSpPr>
              <p:spPr bwMode="auto">
                <a:xfrm>
                  <a:off x="6013732" y="3254257"/>
                  <a:ext cx="647700" cy="521494"/>
                </a:xfrm>
                <a:prstGeom prst="rect">
                  <a:avLst/>
                </a:prstGeom>
                <a:noFill/>
                <a:ln>
                  <a:noFill/>
                </a:ln>
              </p:spPr>
              <p:txBody>
                <a:bodyPr wrap="square" lIns="54864" tIns="27432" rIns="54864" bIns="27432" anchor="ctr" anchorCtr="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defTabSz="470916">
                    <a:spcBef>
                      <a:spcPct val="0"/>
                    </a:spcBef>
                    <a:spcAft>
                      <a:spcPts val="600"/>
                    </a:spcAft>
                    <a:buNone/>
                  </a:pPr>
                  <a14:m>
                    <m:oMathPara xmlns:m="http://schemas.openxmlformats.org/officeDocument/2006/math">
                      <m:oMathParaPr>
                        <m:jc m:val="centerGroup"/>
                      </m:oMathParaPr>
                      <m:oMath xmlns:m="http://schemas.openxmlformats.org/officeDocument/2006/math">
                        <m:r>
                          <a:rPr lang="en-US" sz="2472" i="1" kern="1200">
                            <a:solidFill>
                              <a:schemeClr val="tx1"/>
                            </a:solidFill>
                            <a:latin typeface="Cambria Math" panose="02040503050406030204" pitchFamily="18" charset="0"/>
                            <a:ea typeface="+mn-ea"/>
                            <a:cs typeface="+mn-cs"/>
                          </a:rPr>
                          <m:t>𝑊</m:t>
                        </m:r>
                      </m:oMath>
                    </m:oMathPara>
                  </a14:m>
                  <a:endParaRPr lang="en-US" sz="1800" baseline="-25000">
                    <a:latin typeface="+mn-lt"/>
                  </a:endParaRPr>
                </a:p>
              </p:txBody>
            </p:sp>
          </mc:Choice>
          <mc:Fallback xmlns="">
            <p:sp>
              <p:nvSpPr>
                <p:cNvPr id="18" name="Text Box 24">
                  <a:extLst>
                    <a:ext uri="{FF2B5EF4-FFF2-40B4-BE49-F238E27FC236}">
                      <a16:creationId xmlns:a16="http://schemas.microsoft.com/office/drawing/2014/main" id="{5B9FE680-A016-96AD-DEF5-D302BB604F89}"/>
                    </a:ext>
                  </a:extLst>
                </p:cNvPr>
                <p:cNvSpPr txBox="1">
                  <a:spLocks noRot="1" noChangeAspect="1" noMove="1" noResize="1" noEditPoints="1" noAdjustHandles="1" noChangeArrowheads="1" noChangeShapeType="1" noTextEdit="1"/>
                </p:cNvSpPr>
                <p:nvPr/>
              </p:nvSpPr>
              <p:spPr bwMode="auto">
                <a:xfrm>
                  <a:off x="6013732" y="3254257"/>
                  <a:ext cx="647700" cy="521494"/>
                </a:xfrm>
                <a:prstGeom prst="rect">
                  <a:avLst/>
                </a:prstGeom>
                <a:blipFill>
                  <a:blip r:embed="rId7"/>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19960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6125-7DFE-AAEF-42BB-829BD356CAA7}"/>
              </a:ext>
            </a:extLst>
          </p:cNvPr>
          <p:cNvSpPr>
            <a:spLocks noGrp="1"/>
          </p:cNvSpPr>
          <p:nvPr>
            <p:ph type="title"/>
          </p:nvPr>
        </p:nvSpPr>
        <p:spPr/>
        <p:txBody>
          <a:bodyPr anchor="b">
            <a:normAutofit/>
          </a:bodyPr>
          <a:lstStyle/>
          <a:p>
            <a:r>
              <a:rPr lang="en-US" dirty="0"/>
              <a:t>Carnot Efficiency</a:t>
            </a:r>
          </a:p>
        </p:txBody>
      </p:sp>
      <mc:AlternateContent xmlns:mc="http://schemas.openxmlformats.org/markup-compatibility/2006" xmlns:a14="http://schemas.microsoft.com/office/drawing/2010/main">
        <mc:Choice Requires="a14">
          <p:sp>
            <p:nvSpPr>
              <p:cNvPr id="3" name="Picture Placeholder 2">
                <a:extLst>
                  <a:ext uri="{FF2B5EF4-FFF2-40B4-BE49-F238E27FC236}">
                    <a16:creationId xmlns:a16="http://schemas.microsoft.com/office/drawing/2014/main" id="{8858F4B7-9B8B-BDB9-3C46-BE9C3288481C}"/>
                  </a:ext>
                </a:extLst>
              </p:cNvPr>
              <p:cNvSpPr>
                <a:spLocks noGrp="1"/>
              </p:cNvSpPr>
              <p:nvPr>
                <p:ph type="pic" idx="1"/>
              </p:nvPr>
            </p:nvSpPr>
            <p:spPr/>
            <p:txBody>
              <a:bodyPr>
                <a:normAutofit fontScale="92500" lnSpcReduction="10000"/>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𝜂</m:t>
                          </m:r>
                        </m:e>
                        <m:sub>
                          <m:r>
                            <a:rPr lang="en-US" i="1">
                              <a:latin typeface="Cambria Math" panose="02040503050406030204" pitchFamily="18" charset="0"/>
                              <a:ea typeface="Times New Roman" panose="02020603050405020304" pitchFamily="18" charset="0"/>
                              <a:cs typeface="Calibri" panose="020F0502020204030204" pitchFamily="34" charset="0"/>
                            </a:rPr>
                            <m:t>𝐶𝑎𝑟𝑛𝑜𝑡</m:t>
                          </m:r>
                        </m:sub>
                      </m:sSub>
                      <m:r>
                        <a:rPr lang="en-US" b="0" i="0" smtClean="0">
                          <a:latin typeface="Cambria Math" panose="02040503050406030204" pitchFamily="18" charset="0"/>
                          <a:ea typeface="Times New Roman" panose="02020603050405020304" pitchFamily="18" charset="0"/>
                          <a:cs typeface="Calibri" panose="020F0502020204030204" pitchFamily="34" charset="0"/>
                        </a:rPr>
                        <m:t>=</m:t>
                      </m:r>
                      <m:f>
                        <m:fPr>
                          <m:ctrlPr>
                            <a:rPr lang="en-US" i="1">
                              <a:latin typeface="Cambria Math" panose="02040503050406030204" pitchFamily="18" charset="0"/>
                            </a:rPr>
                          </m:ctrlPr>
                        </m:fPr>
                        <m:num>
                          <m:r>
                            <a:rPr lang="en-US" i="1">
                              <a:latin typeface="Cambria Math" panose="02040503050406030204" pitchFamily="18" charset="0"/>
                              <a:ea typeface="Times New Roman" panose="02020603050405020304" pitchFamily="18" charset="0"/>
                              <a:cs typeface="Calibri" panose="020F0502020204030204" pitchFamily="34" charset="0"/>
                            </a:rPr>
                            <m:t>𝑊</m:t>
                          </m:r>
                        </m:num>
                        <m:den>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𝑄</m:t>
                              </m:r>
                            </m:e>
                            <m:sub>
                              <m:r>
                                <a:rPr lang="en-US">
                                  <a:latin typeface="Cambria Math" panose="02040503050406030204" pitchFamily="18" charset="0"/>
                                  <a:ea typeface="Times New Roman" panose="02020603050405020304" pitchFamily="18" charset="0"/>
                                  <a:cs typeface="Calibri" panose="020F0502020204030204" pitchFamily="34" charset="0"/>
                                </a:rPr>
                                <m:t>1</m:t>
                              </m:r>
                            </m:sub>
                          </m:sSub>
                        </m:den>
                      </m:f>
                      <m:r>
                        <a:rPr lang="en-US">
                          <a:latin typeface="Cambria Math" panose="02040503050406030204" pitchFamily="18" charset="0"/>
                          <a:ea typeface="Times New Roman" panose="02020603050405020304" pitchFamily="18" charset="0"/>
                          <a:cs typeface="Calibri" panose="020F0502020204030204" pitchFamily="34"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𝑇</m:t>
                              </m:r>
                            </m:e>
                            <m:sub>
                              <m:r>
                                <a:rPr lang="en-US">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𝑇</m:t>
                              </m:r>
                            </m:e>
                            <m:sub>
                              <m:r>
                                <a:rPr lang="en-US">
                                  <a:latin typeface="Cambria Math" panose="02040503050406030204" pitchFamily="18" charset="0"/>
                                  <a:ea typeface="Times New Roman" panose="02020603050405020304" pitchFamily="18" charset="0"/>
                                  <a:cs typeface="Calibri" panose="020F0502020204030204" pitchFamily="34"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𝑇</m:t>
                              </m:r>
                            </m:e>
                            <m:sub>
                              <m:r>
                                <a:rPr lang="en-US">
                                  <a:latin typeface="Cambria Math" panose="02040503050406030204" pitchFamily="18" charset="0"/>
                                  <a:ea typeface="Times New Roman" panose="02020603050405020304" pitchFamily="18" charset="0"/>
                                  <a:cs typeface="Calibri" panose="020F0502020204030204" pitchFamily="34" charset="0"/>
                                </a:rPr>
                                <m:t>1</m:t>
                              </m:r>
                            </m:sub>
                          </m:sSub>
                        </m:den>
                      </m:f>
                    </m:oMath>
                  </m:oMathPara>
                </a14:m>
                <a:endParaRPr lang="en-US" dirty="0"/>
              </a:p>
              <a:p>
                <a:endParaRPr lang="en-US" dirty="0"/>
              </a:p>
              <a:p>
                <a:pPr marL="457200" indent="-457200">
                  <a:buFont typeface="Arial" panose="020B0604020202020204" pitchFamily="34" charset="0"/>
                  <a:buChar char="•"/>
                </a:pPr>
                <a:r>
                  <a:rPr lang="en-US" dirty="0"/>
                  <a:t>Maximum theoretical efficiency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Practical efficiency much lower</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To increase efficiency:</a:t>
                </a:r>
              </a:p>
              <a:p>
                <a:pPr marL="914400" lvl="1" indent="-457200">
                  <a:buFont typeface="Arial" panose="020B0604020202020204" pitchFamily="34" charset="0"/>
                  <a:buChar char="•"/>
                </a:pPr>
                <a:r>
                  <a:rPr lang="en-US" dirty="0"/>
                  <a:t>Raise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𝑇</m:t>
                        </m:r>
                      </m:e>
                      <m:sub>
                        <m:r>
                          <a:rPr lang="en-US">
                            <a:latin typeface="Cambria Math" panose="02040503050406030204" pitchFamily="18" charset="0"/>
                            <a:ea typeface="Times New Roman" panose="02020603050405020304" pitchFamily="18" charset="0"/>
                            <a:cs typeface="Calibri" panose="020F0502020204030204" pitchFamily="34" charset="0"/>
                          </a:rPr>
                          <m:t>1</m:t>
                        </m:r>
                      </m:sub>
                    </m:sSub>
                  </m:oMath>
                </a14:m>
                <a:endParaRPr lang="en-US" dirty="0"/>
              </a:p>
              <a:p>
                <a:pPr marL="914400" lvl="1" indent="-457200">
                  <a:buFont typeface="Arial" panose="020B0604020202020204" pitchFamily="34" charset="0"/>
                  <a:buChar char="•"/>
                </a:pPr>
                <a:r>
                  <a:rPr lang="en-US" dirty="0"/>
                  <a:t>Lower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Calibri" panose="020F0502020204030204" pitchFamily="34" charset="0"/>
                          </a:rPr>
                          <m:t>𝑇</m:t>
                        </m:r>
                      </m:e>
                      <m:sub>
                        <m:r>
                          <a:rPr lang="en-US" b="0" i="0" smtClean="0">
                            <a:latin typeface="Cambria Math" panose="02040503050406030204" pitchFamily="18" charset="0"/>
                            <a:ea typeface="Times New Roman" panose="02020603050405020304" pitchFamily="18" charset="0"/>
                            <a:cs typeface="Calibri" panose="020F0502020204030204" pitchFamily="34" charset="0"/>
                          </a:rPr>
                          <m:t>2</m:t>
                        </m:r>
                      </m:sub>
                    </m:sSub>
                  </m:oMath>
                </a14:m>
                <a:endParaRPr lang="en-US" dirty="0"/>
              </a:p>
              <a:p>
                <a:endParaRPr lang="en-US" dirty="0"/>
              </a:p>
              <a:p>
                <a:endParaRPr lang="en-US" dirty="0"/>
              </a:p>
              <a:p>
                <a:endParaRPr lang="en-US" dirty="0"/>
              </a:p>
            </p:txBody>
          </p:sp>
        </mc:Choice>
        <mc:Fallback xmlns="">
          <p:sp>
            <p:nvSpPr>
              <p:cNvPr id="3" name="Picture Placeholder 2">
                <a:extLst>
                  <a:ext uri="{FF2B5EF4-FFF2-40B4-BE49-F238E27FC236}">
                    <a16:creationId xmlns:a16="http://schemas.microsoft.com/office/drawing/2014/main" id="{8858F4B7-9B8B-BDB9-3C46-BE9C3288481C}"/>
                  </a:ext>
                </a:extLst>
              </p:cNvPr>
              <p:cNvSpPr>
                <a:spLocks noGrp="1" noRot="1" noChangeAspect="1" noMove="1" noResize="1" noEditPoints="1" noAdjustHandles="1" noChangeArrowheads="1" noChangeShapeType="1" noTextEdit="1"/>
              </p:cNvSpPr>
              <p:nvPr>
                <p:ph type="pic" idx="1"/>
              </p:nvPr>
            </p:nvSpPr>
            <p:spPr>
              <a:blipFill>
                <a:blip r:embed="rId2"/>
                <a:stretch>
                  <a:fillRect l="-2259" t="-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 Placeholder 3">
                <a:extLst>
                  <a:ext uri="{FF2B5EF4-FFF2-40B4-BE49-F238E27FC236}">
                    <a16:creationId xmlns:a16="http://schemas.microsoft.com/office/drawing/2014/main" id="{CFBE0E09-2132-868E-97D2-4F0295EFAD07}"/>
                  </a:ext>
                </a:extLst>
              </p:cNvPr>
              <p:cNvSpPr>
                <a:spLocks noGrp="1"/>
              </p:cNvSpPr>
              <p:nvPr>
                <p:ph type="body" sz="half" idx="2"/>
              </p:nvPr>
            </p:nvSpPr>
            <p:spPr/>
            <p:txBody>
              <a:bodyPr>
                <a:normAutofit lnSpcReduction="10000"/>
              </a:bodyPr>
              <a:lstStyle/>
              <a:p>
                <a:pPr marL="352425" indent="-352425"/>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800" dirty="0">
                    <a:effectLst/>
                    <a:latin typeface="Calibri" panose="020F0502020204030204" pitchFamily="34" charset="0"/>
                    <a:ea typeface="Times New Roman" panose="02020603050405020304" pitchFamily="18" charset="0"/>
                  </a:rPr>
                  <a:t>:</a:t>
                </a:r>
                <a:r>
                  <a:rPr lang="en-US" dirty="0">
                    <a:latin typeface="Calibri" panose="020F0502020204030204" pitchFamily="34" charset="0"/>
                    <a:ea typeface="Times New Roman" panose="02020603050405020304" pitchFamily="18" charset="0"/>
                  </a:rPr>
                  <a:t>	Thermal e</a:t>
                </a:r>
                <a:r>
                  <a:rPr lang="en-US" sz="1800" dirty="0">
                    <a:effectLst/>
                    <a:latin typeface="Calibri" panose="020F0502020204030204" pitchFamily="34" charset="0"/>
                    <a:ea typeface="Times New Roman" panose="02020603050405020304" pitchFamily="18" charset="0"/>
                  </a:rPr>
                  <a:t>nergy to the prime mover</a:t>
                </a:r>
                <a:r>
                  <a:rPr lang="en-US" dirty="0">
                    <a:effectLst/>
                  </a:rPr>
                  <a:t> </a:t>
                </a:r>
              </a:p>
              <a:p>
                <a:pPr marL="352425" indent="-352425"/>
                <a:endParaRPr lang="en-US" dirty="0"/>
              </a:p>
              <a:p>
                <a:pPr marL="352425" indent="-352425"/>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sz="1800" b="0" i="1" smtClean="0">
                            <a:effectLst/>
                            <a:latin typeface="Cambria Math" panose="02040503050406030204" pitchFamily="18" charset="0"/>
                            <a:ea typeface="Times New Roman" panose="02020603050405020304" pitchFamily="18" charset="0"/>
                            <a:cs typeface="Calibri" panose="020F0502020204030204" pitchFamily="34" charset="0"/>
                          </a:rPr>
                          <m:t>2</m:t>
                        </m:r>
                      </m:sub>
                    </m:sSub>
                  </m:oMath>
                </a14:m>
                <a:r>
                  <a:rPr lang="en-US" sz="1800" dirty="0">
                    <a:effectLst/>
                    <a:latin typeface="Calibri" panose="020F0502020204030204" pitchFamily="34" charset="0"/>
                    <a:ea typeface="Times New Roman" panose="02020603050405020304" pitchFamily="18" charset="0"/>
                  </a:rPr>
                  <a:t>:	Thermal energy wasted</a:t>
                </a:r>
              </a:p>
              <a:p>
                <a:pPr marL="352425" indent="-352425"/>
                <a:endParaRPr lang="en-US" dirty="0">
                  <a:latin typeface="Calibri" panose="020F0502020204030204" pitchFamily="34" charset="0"/>
                </a:endParaRPr>
              </a:p>
              <a:p>
                <a:pPr marL="352425" indent="-352425"/>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libri" panose="020F0502020204030204" pitchFamily="34" charset="0"/>
                      </a:rPr>
                      <m:t>𝑊</m:t>
                    </m:r>
                  </m:oMath>
                </a14:m>
                <a:r>
                  <a:rPr lang="en-US" dirty="0">
                    <a:effectLst/>
                  </a:rPr>
                  <a:t>:	Energy converted to mechanical form </a:t>
                </a:r>
              </a:p>
              <a:p>
                <a:pPr marL="352425" indent="-352425"/>
                <a:endParaRPr lang="en-US" dirty="0"/>
              </a:p>
              <a:p>
                <a:pPr marL="352425" indent="-352425"/>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i="1" kern="1200">
                            <a:solidFill>
                              <a:schemeClr val="tx1"/>
                            </a:solidFill>
                            <a:latin typeface="Cambria Math" panose="02040503050406030204" pitchFamily="18" charset="0"/>
                            <a:ea typeface="+mn-ea"/>
                            <a:cs typeface="+mn-cs"/>
                          </a:rPr>
                          <m:t>𝑇</m:t>
                        </m:r>
                      </m:e>
                      <m:sub>
                        <m:r>
                          <a:rPr lang="en-US" sz="1800" i="1" kern="1200">
                            <a:solidFill>
                              <a:schemeClr val="tx1"/>
                            </a:solidFill>
                            <a:latin typeface="Cambria Math" panose="02040503050406030204" pitchFamily="18" charset="0"/>
                            <a:ea typeface="+mn-ea"/>
                            <a:cs typeface="+mn-cs"/>
                          </a:rPr>
                          <m:t>1</m:t>
                        </m:r>
                      </m:sub>
                    </m:sSub>
                  </m:oMath>
                </a14:m>
                <a:r>
                  <a:rPr lang="en-US" dirty="0">
                    <a:effectLst/>
                  </a:rPr>
                  <a:t>:	Absolute temperature of the heat source</a:t>
                </a:r>
              </a:p>
              <a:p>
                <a:endParaRPr lang="en-US" dirty="0"/>
              </a:p>
              <a:p>
                <a:pPr marL="352425" indent="-352425">
                  <a:tabLst>
                    <a:tab pos="339725" algn="l"/>
                  </a:tabLst>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𝑇</m:t>
                        </m:r>
                      </m:e>
                      <m:sub>
                        <m:r>
                          <a:rPr lang="en-US">
                            <a:latin typeface="Cambria Math" panose="02040503050406030204" pitchFamily="18" charset="0"/>
                          </a:rPr>
                          <m:t>2</m:t>
                        </m:r>
                      </m:sub>
                    </m:sSub>
                  </m:oMath>
                </a14:m>
                <a:r>
                  <a:rPr lang="en-US" dirty="0"/>
                  <a:t>:	Absolute temperature of the heat sink</a:t>
                </a:r>
              </a:p>
              <a:p>
                <a:endParaRPr lang="en-US" dirty="0"/>
              </a:p>
            </p:txBody>
          </p:sp>
        </mc:Choice>
        <mc:Fallback xmlns="">
          <p:sp>
            <p:nvSpPr>
              <p:cNvPr id="26" name="Text Placeholder 3">
                <a:extLst>
                  <a:ext uri="{FF2B5EF4-FFF2-40B4-BE49-F238E27FC236}">
                    <a16:creationId xmlns:a16="http://schemas.microsoft.com/office/drawing/2014/main" id="{CFBE0E09-2132-868E-97D2-4F0295EFAD07}"/>
                  </a:ext>
                </a:extLst>
              </p:cNvPr>
              <p:cNvSpPr>
                <a:spLocks noGrp="1" noRot="1" noChangeAspect="1" noMove="1" noResize="1" noEditPoints="1" noAdjustHandles="1" noChangeArrowheads="1" noChangeShapeType="1" noTextEdit="1"/>
              </p:cNvSpPr>
              <p:nvPr>
                <p:ph type="body" sz="half" idx="2"/>
              </p:nvPr>
            </p:nvSpPr>
            <p:spPr>
              <a:blipFill>
                <a:blip r:embed="rId3"/>
                <a:stretch>
                  <a:fillRect l="-323" t="-1993" b="-6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C1F0996-B4DC-4315-A49A-31A028941E99}"/>
              </a:ext>
            </a:extLst>
          </p:cNvPr>
          <p:cNvSpPr>
            <a:spLocks noGrp="1"/>
          </p:cNvSpPr>
          <p:nvPr>
            <p:ph type="dt" sz="half" idx="10"/>
          </p:nvPr>
        </p:nvSpPr>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9F472D9-73A6-122F-6B95-AD6CC525C64A}"/>
              </a:ext>
            </a:extLst>
          </p:cNvPr>
          <p:cNvSpPr>
            <a:spLocks noGrp="1"/>
          </p:cNvSpPr>
          <p:nvPr>
            <p:ph type="sldNum" sz="quarter" idx="12"/>
          </p:nvPr>
        </p:nvSpPr>
        <p:spPr/>
        <p:txBody>
          <a:bodyPr anchor="ctr">
            <a:normAutofit/>
          </a:bodyPr>
          <a:lstStyle/>
          <a:p>
            <a:pPr>
              <a:spcAft>
                <a:spcPts val="600"/>
              </a:spcAft>
            </a:pPr>
            <a:fld id="{697646A6-6B76-9347-9EA0-ECEE7D8FD72D}" type="slidenum">
              <a:rPr lang="en-US" smtClean="0"/>
              <a:pPr>
                <a:spcAft>
                  <a:spcPts val="600"/>
                </a:spcAft>
              </a:pPr>
              <a:t>26</a:t>
            </a:fld>
            <a:endParaRPr lang="en-US"/>
          </a:p>
        </p:txBody>
      </p:sp>
    </p:spTree>
    <p:extLst>
      <p:ext uri="{BB962C8B-B14F-4D97-AF65-F5344CB8AC3E}">
        <p14:creationId xmlns:p14="http://schemas.microsoft.com/office/powerpoint/2010/main" val="386083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5228D2-84BE-3ED7-BFD6-1B0FED2608F2}"/>
              </a:ext>
            </a:extLst>
          </p:cNvPr>
          <p:cNvSpPr>
            <a:spLocks noGrp="1"/>
          </p:cNvSpPr>
          <p:nvPr>
            <p:ph type="title"/>
          </p:nvPr>
        </p:nvSpPr>
        <p:spPr>
          <a:xfrm>
            <a:off x="838200" y="365125"/>
            <a:ext cx="10515600" cy="1009363"/>
          </a:xfrm>
        </p:spPr>
        <p:txBody>
          <a:bodyPr anchor="ctr">
            <a:normAutofit/>
          </a:bodyPr>
          <a:lstStyle/>
          <a:p>
            <a:r>
              <a:rPr lang="en-US" dirty="0"/>
              <a:t>Fossil-fueled steam plants</a:t>
            </a:r>
          </a:p>
        </p:txBody>
      </p:sp>
      <p:sp>
        <p:nvSpPr>
          <p:cNvPr id="5" name="Date Placeholder 4">
            <a:extLst>
              <a:ext uri="{FF2B5EF4-FFF2-40B4-BE49-F238E27FC236}">
                <a16:creationId xmlns:a16="http://schemas.microsoft.com/office/drawing/2014/main" id="{20EE3AEF-79C4-2CBD-F3F6-FF370072DB90}"/>
              </a:ext>
            </a:extLst>
          </p:cNvPr>
          <p:cNvSpPr>
            <a:spLocks noGrp="1"/>
          </p:cNvSpPr>
          <p:nvPr>
            <p:ph type="dt" sz="half" idx="10"/>
          </p:nvPr>
        </p:nvSpPr>
        <p:spPr>
          <a:xfrm>
            <a:off x="-1" y="6673975"/>
            <a:ext cx="3325091" cy="184025"/>
          </a:xfrm>
        </p:spPr>
        <p:txBody>
          <a:bodyPr anchor="ctr">
            <a:normAutofit/>
          </a:bodyPr>
          <a:lstStyle/>
          <a:p>
            <a:pPr>
              <a:lnSpc>
                <a:spcPct val="90000"/>
              </a:lnSpc>
              <a:spcAft>
                <a:spcPts val="600"/>
              </a:spcAft>
            </a:pPr>
            <a:r>
              <a:rPr lang="en-US" sz="600"/>
              <a:t>© 2023 Daniel Kirschen</a:t>
            </a:r>
          </a:p>
        </p:txBody>
      </p:sp>
      <p:sp>
        <p:nvSpPr>
          <p:cNvPr id="6" name="Slide Number Placeholder 5">
            <a:extLst>
              <a:ext uri="{FF2B5EF4-FFF2-40B4-BE49-F238E27FC236}">
                <a16:creationId xmlns:a16="http://schemas.microsoft.com/office/drawing/2014/main" id="{4533671D-37D4-EC9D-7C11-5EDC1476BDB6}"/>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27</a:t>
            </a:fld>
            <a:endParaRPr lang="en-US"/>
          </a:p>
        </p:txBody>
      </p:sp>
      <p:grpSp>
        <p:nvGrpSpPr>
          <p:cNvPr id="12" name="Group 11">
            <a:extLst>
              <a:ext uri="{FF2B5EF4-FFF2-40B4-BE49-F238E27FC236}">
                <a16:creationId xmlns:a16="http://schemas.microsoft.com/office/drawing/2014/main" id="{FF1B01AF-9F16-3F1A-2A4E-E4CD18B430D7}"/>
              </a:ext>
            </a:extLst>
          </p:cNvPr>
          <p:cNvGrpSpPr/>
          <p:nvPr/>
        </p:nvGrpSpPr>
        <p:grpSpPr>
          <a:xfrm>
            <a:off x="1711093" y="1768064"/>
            <a:ext cx="8683854" cy="4278657"/>
            <a:chOff x="1466108" y="1304926"/>
            <a:chExt cx="8683854" cy="4278657"/>
          </a:xfrm>
        </p:grpSpPr>
        <p:sp>
          <p:nvSpPr>
            <p:cNvPr id="13" name="AutoShape 18">
              <a:extLst>
                <a:ext uri="{FF2B5EF4-FFF2-40B4-BE49-F238E27FC236}">
                  <a16:creationId xmlns:a16="http://schemas.microsoft.com/office/drawing/2014/main" id="{F4A986B5-0769-EE81-562B-865ECA43AC37}"/>
                </a:ext>
              </a:extLst>
            </p:cNvPr>
            <p:cNvSpPr>
              <a:spLocks noChangeArrowheads="1"/>
            </p:cNvSpPr>
            <p:nvPr/>
          </p:nvSpPr>
          <p:spPr bwMode="auto">
            <a:xfrm rot="16200000">
              <a:off x="7865214" y="2201555"/>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4" name="Text Box 19">
              <a:extLst>
                <a:ext uri="{FF2B5EF4-FFF2-40B4-BE49-F238E27FC236}">
                  <a16:creationId xmlns:a16="http://schemas.microsoft.com/office/drawing/2014/main" id="{ABFEBB87-B110-3931-487A-E9C868CE918E}"/>
                </a:ext>
              </a:extLst>
            </p:cNvPr>
            <p:cNvSpPr txBox="1">
              <a:spLocks noChangeArrowheads="1"/>
            </p:cNvSpPr>
            <p:nvPr/>
          </p:nvSpPr>
          <p:spPr bwMode="auto">
            <a:xfrm>
              <a:off x="8594472" y="2614493"/>
              <a:ext cx="1555490"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Electrical energy</a:t>
              </a:r>
            </a:p>
          </p:txBody>
        </p:sp>
        <p:sp>
          <p:nvSpPr>
            <p:cNvPr id="15" name="Line 14">
              <a:extLst>
                <a:ext uri="{FF2B5EF4-FFF2-40B4-BE49-F238E27FC236}">
                  <a16:creationId xmlns:a16="http://schemas.microsoft.com/office/drawing/2014/main" id="{8219684A-A86F-F44A-467E-FC07A5598DDD}"/>
                </a:ext>
              </a:extLst>
            </p:cNvPr>
            <p:cNvSpPr>
              <a:spLocks noChangeShapeType="1"/>
            </p:cNvSpPr>
            <p:nvPr/>
          </p:nvSpPr>
          <p:spPr bwMode="auto">
            <a:xfrm>
              <a:off x="6085229" y="2796272"/>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6" name="Text Box 20">
              <a:extLst>
                <a:ext uri="{FF2B5EF4-FFF2-40B4-BE49-F238E27FC236}">
                  <a16:creationId xmlns:a16="http://schemas.microsoft.com/office/drawing/2014/main" id="{AADEF3C8-B66B-5288-F709-216C4FD81E1C}"/>
                </a:ext>
              </a:extLst>
            </p:cNvPr>
            <p:cNvSpPr txBox="1">
              <a:spLocks noChangeArrowheads="1"/>
            </p:cNvSpPr>
            <p:nvPr/>
          </p:nvSpPr>
          <p:spPr bwMode="auto">
            <a:xfrm>
              <a:off x="3683739" y="3735470"/>
              <a:ext cx="673582"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a:t>Boiler</a:t>
              </a:r>
            </a:p>
          </p:txBody>
        </p:sp>
        <p:sp>
          <p:nvSpPr>
            <p:cNvPr id="17" name="AutoShape 12">
              <a:extLst>
                <a:ext uri="{FF2B5EF4-FFF2-40B4-BE49-F238E27FC236}">
                  <a16:creationId xmlns:a16="http://schemas.microsoft.com/office/drawing/2014/main" id="{9BD214E8-238C-4F59-ECF9-508CD5DF6BE3}"/>
                </a:ext>
              </a:extLst>
            </p:cNvPr>
            <p:cNvSpPr>
              <a:spLocks noChangeArrowheads="1"/>
            </p:cNvSpPr>
            <p:nvPr/>
          </p:nvSpPr>
          <p:spPr bwMode="auto">
            <a:xfrm rot="5400000" flipH="1">
              <a:off x="5420861" y="2325975"/>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none" lIns="0" tIns="0" rIns="0" bIns="0" anchor="ctr" anchorCtr="1"/>
            <a:lstStyle/>
            <a:p>
              <a:pPr algn="ctr">
                <a:spcBef>
                  <a:spcPct val="0"/>
                </a:spcBef>
              </a:pPr>
              <a:r>
                <a:rPr lang="en-GB" altLang="x-none" sz="1600"/>
                <a:t>Steam</a:t>
              </a:r>
              <a:endParaRPr lang="en-GB" altLang="x-none" sz="1600" dirty="0"/>
            </a:p>
            <a:p>
              <a:pPr algn="ctr">
                <a:spcBef>
                  <a:spcPct val="0"/>
                </a:spcBef>
              </a:pPr>
              <a:r>
                <a:rPr lang="en-GB" altLang="x-none" sz="1600" dirty="0"/>
                <a:t>turbine</a:t>
              </a:r>
            </a:p>
          </p:txBody>
        </p:sp>
        <p:sp>
          <p:nvSpPr>
            <p:cNvPr id="18" name="Rectangle 13">
              <a:extLst>
                <a:ext uri="{FF2B5EF4-FFF2-40B4-BE49-F238E27FC236}">
                  <a16:creationId xmlns:a16="http://schemas.microsoft.com/office/drawing/2014/main" id="{C0111D16-7C0F-F46E-42E8-88945829BE5B}"/>
                </a:ext>
              </a:extLst>
            </p:cNvPr>
            <p:cNvSpPr>
              <a:spLocks noChangeArrowheads="1"/>
            </p:cNvSpPr>
            <p:nvPr/>
          </p:nvSpPr>
          <p:spPr bwMode="auto">
            <a:xfrm>
              <a:off x="3219395" y="2499806"/>
              <a:ext cx="1632347" cy="2299097"/>
            </a:xfrm>
            <a:prstGeom prst="rect">
              <a:avLst/>
            </a:prstGeom>
            <a:solidFill>
              <a:srgbClr val="FF33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 name="Rectangle 16">
              <a:extLst>
                <a:ext uri="{FF2B5EF4-FFF2-40B4-BE49-F238E27FC236}">
                  <a16:creationId xmlns:a16="http://schemas.microsoft.com/office/drawing/2014/main" id="{57D61D95-185F-7829-A3EC-49FB352EAC59}"/>
                </a:ext>
              </a:extLst>
            </p:cNvPr>
            <p:cNvSpPr>
              <a:spLocks noChangeArrowheads="1"/>
            </p:cNvSpPr>
            <p:nvPr/>
          </p:nvSpPr>
          <p:spPr bwMode="auto">
            <a:xfrm>
              <a:off x="6851992" y="2399794"/>
              <a:ext cx="1156097" cy="773906"/>
            </a:xfrm>
            <a:prstGeom prst="rect">
              <a:avLst/>
            </a:prstGeom>
            <a:solidFill>
              <a:srgbClr val="00B0F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1600" dirty="0"/>
                <a:t>Generator</a:t>
              </a:r>
              <a:endParaRPr lang="en-GB" altLang="x-none" sz="1600" dirty="0">
                <a:latin typeface="Times" charset="0"/>
              </a:endParaRPr>
            </a:p>
          </p:txBody>
        </p:sp>
        <p:sp>
          <p:nvSpPr>
            <p:cNvPr id="20" name="Text Box 19">
              <a:extLst>
                <a:ext uri="{FF2B5EF4-FFF2-40B4-BE49-F238E27FC236}">
                  <a16:creationId xmlns:a16="http://schemas.microsoft.com/office/drawing/2014/main" id="{2E017ED3-4BF7-337F-DEFC-0D9DEC42422E}"/>
                </a:ext>
              </a:extLst>
            </p:cNvPr>
            <p:cNvSpPr txBox="1">
              <a:spLocks noChangeArrowheads="1"/>
            </p:cNvSpPr>
            <p:nvPr/>
          </p:nvSpPr>
          <p:spPr bwMode="auto">
            <a:xfrm>
              <a:off x="1466108" y="4137677"/>
              <a:ext cx="1049133" cy="5847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sz="1600" dirty="0"/>
                <a:t>Fuel</a:t>
              </a:r>
            </a:p>
            <a:p>
              <a:pPr algn="ctr">
                <a:spcBef>
                  <a:spcPct val="0"/>
                </a:spcBef>
              </a:pPr>
              <a:r>
                <a:rPr lang="en-GB" altLang="x-none" sz="1600" dirty="0"/>
                <a:t>(e.g., coal)</a:t>
              </a:r>
            </a:p>
          </p:txBody>
        </p:sp>
        <p:sp>
          <p:nvSpPr>
            <p:cNvPr id="21" name="Freeform 21">
              <a:extLst>
                <a:ext uri="{FF2B5EF4-FFF2-40B4-BE49-F238E27FC236}">
                  <a16:creationId xmlns:a16="http://schemas.microsoft.com/office/drawing/2014/main" id="{1B4245A1-95B8-9C10-B564-A4C12E828C00}"/>
                </a:ext>
              </a:extLst>
            </p:cNvPr>
            <p:cNvSpPr>
              <a:spLocks/>
            </p:cNvSpPr>
            <p:nvPr/>
          </p:nvSpPr>
          <p:spPr bwMode="auto">
            <a:xfrm>
              <a:off x="3540864" y="2139047"/>
              <a:ext cx="2928938" cy="1843087"/>
            </a:xfrm>
            <a:custGeom>
              <a:avLst/>
              <a:gdLst>
                <a:gd name="T0" fmla="*/ 2460 w 2460"/>
                <a:gd name="T1" fmla="*/ 1039 h 1548"/>
                <a:gd name="T2" fmla="*/ 2460 w 2460"/>
                <a:gd name="T3" fmla="*/ 1548 h 1548"/>
                <a:gd name="T4" fmla="*/ 1375 w 2460"/>
                <a:gd name="T5" fmla="*/ 1548 h 1548"/>
                <a:gd name="T6" fmla="*/ 1375 w 2460"/>
                <a:gd name="T7" fmla="*/ 875 h 1548"/>
                <a:gd name="T8" fmla="*/ 0 w 2460"/>
                <a:gd name="T9" fmla="*/ 875 h 1548"/>
                <a:gd name="T10" fmla="*/ 0 w 2460"/>
                <a:gd name="T11" fmla="*/ 0 h 1548"/>
                <a:gd name="T12" fmla="*/ 1689 w 2460"/>
                <a:gd name="T13" fmla="*/ 0 h 1548"/>
                <a:gd name="T14" fmla="*/ 1689 w 2460"/>
                <a:gd name="T15" fmla="*/ 314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0" h="1548">
                  <a:moveTo>
                    <a:pt x="2460" y="1039"/>
                  </a:moveTo>
                  <a:lnTo>
                    <a:pt x="2460" y="1548"/>
                  </a:lnTo>
                  <a:lnTo>
                    <a:pt x="1375" y="1548"/>
                  </a:lnTo>
                  <a:lnTo>
                    <a:pt x="1375" y="875"/>
                  </a:lnTo>
                  <a:lnTo>
                    <a:pt x="0" y="875"/>
                  </a:lnTo>
                  <a:lnTo>
                    <a:pt x="0" y="0"/>
                  </a:lnTo>
                  <a:lnTo>
                    <a:pt x="1689" y="0"/>
                  </a:lnTo>
                  <a:lnTo>
                    <a:pt x="1689" y="314"/>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600"/>
            </a:p>
          </p:txBody>
        </p:sp>
        <p:sp>
          <p:nvSpPr>
            <p:cNvPr id="22" name="Rectangle 22">
              <a:extLst>
                <a:ext uri="{FF2B5EF4-FFF2-40B4-BE49-F238E27FC236}">
                  <a16:creationId xmlns:a16="http://schemas.microsoft.com/office/drawing/2014/main" id="{ACC4DC96-A577-3848-8066-F70A13EDF104}"/>
                </a:ext>
              </a:extLst>
            </p:cNvPr>
            <p:cNvSpPr>
              <a:spLocks noChangeArrowheads="1"/>
            </p:cNvSpPr>
            <p:nvPr/>
          </p:nvSpPr>
          <p:spPr bwMode="auto">
            <a:xfrm>
              <a:off x="5336920" y="3691395"/>
              <a:ext cx="1025726" cy="578644"/>
            </a:xfrm>
            <a:prstGeom prst="rect">
              <a:avLst/>
            </a:prstGeom>
            <a:solidFill>
              <a:srgbClr val="92D05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1600" dirty="0"/>
                <a:t>Condenser</a:t>
              </a:r>
              <a:endParaRPr lang="en-GB" altLang="x-none" sz="1600" dirty="0">
                <a:latin typeface="Times" charset="0"/>
              </a:endParaRPr>
            </a:p>
          </p:txBody>
        </p:sp>
        <p:sp>
          <p:nvSpPr>
            <p:cNvPr id="23" name="Oval 23">
              <a:extLst>
                <a:ext uri="{FF2B5EF4-FFF2-40B4-BE49-F238E27FC236}">
                  <a16:creationId xmlns:a16="http://schemas.microsoft.com/office/drawing/2014/main" id="{BC1FDFBD-28E0-407B-BDE2-3EC1E3C7F4AF}"/>
                </a:ext>
              </a:extLst>
            </p:cNvPr>
            <p:cNvSpPr>
              <a:spLocks noChangeArrowheads="1"/>
            </p:cNvSpPr>
            <p:nvPr/>
          </p:nvSpPr>
          <p:spPr bwMode="auto">
            <a:xfrm>
              <a:off x="5089867" y="3421350"/>
              <a:ext cx="204788" cy="204787"/>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24" name="Rectangle 24">
              <a:extLst>
                <a:ext uri="{FF2B5EF4-FFF2-40B4-BE49-F238E27FC236}">
                  <a16:creationId xmlns:a16="http://schemas.microsoft.com/office/drawing/2014/main" id="{1261E4C2-73D0-F176-2A0A-38CAE3B276EC}"/>
                </a:ext>
              </a:extLst>
            </p:cNvPr>
            <p:cNvSpPr>
              <a:spLocks noChangeArrowheads="1"/>
            </p:cNvSpPr>
            <p:nvPr/>
          </p:nvSpPr>
          <p:spPr bwMode="auto">
            <a:xfrm>
              <a:off x="3718267" y="2930813"/>
              <a:ext cx="916781" cy="5619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GB" altLang="x-none" sz="1600" dirty="0"/>
                <a:t>Steam</a:t>
              </a:r>
            </a:p>
            <a:p>
              <a:pPr algn="ctr">
                <a:spcBef>
                  <a:spcPct val="0"/>
                </a:spcBef>
              </a:pPr>
              <a:r>
                <a:rPr lang="en-GB" altLang="x-none" sz="1600" dirty="0"/>
                <a:t>Generator</a:t>
              </a:r>
              <a:endParaRPr lang="en-GB" altLang="x-none" sz="1600" dirty="0">
                <a:latin typeface="Times" charset="0"/>
              </a:endParaRPr>
            </a:p>
          </p:txBody>
        </p:sp>
        <p:sp>
          <p:nvSpPr>
            <p:cNvPr id="25" name="Text Box 25">
              <a:extLst>
                <a:ext uri="{FF2B5EF4-FFF2-40B4-BE49-F238E27FC236}">
                  <a16:creationId xmlns:a16="http://schemas.microsoft.com/office/drawing/2014/main" id="{5AB5B08F-8C32-D271-138C-8C13D50E5F9A}"/>
                </a:ext>
              </a:extLst>
            </p:cNvPr>
            <p:cNvSpPr txBox="1">
              <a:spLocks noChangeArrowheads="1"/>
            </p:cNvSpPr>
            <p:nvPr/>
          </p:nvSpPr>
          <p:spPr bwMode="auto">
            <a:xfrm>
              <a:off x="5257745" y="3358041"/>
              <a:ext cx="668773"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a:t>Pump</a:t>
              </a:r>
              <a:endParaRPr lang="en-GB" altLang="x-none" sz="1600">
                <a:latin typeface="Times" charset="0"/>
              </a:endParaRPr>
            </a:p>
          </p:txBody>
        </p:sp>
        <p:grpSp>
          <p:nvGrpSpPr>
            <p:cNvPr id="26" name="Group 36">
              <a:extLst>
                <a:ext uri="{FF2B5EF4-FFF2-40B4-BE49-F238E27FC236}">
                  <a16:creationId xmlns:a16="http://schemas.microsoft.com/office/drawing/2014/main" id="{8CFEC4C8-B312-2654-43A5-E317965E71FD}"/>
                </a:ext>
              </a:extLst>
            </p:cNvPr>
            <p:cNvGrpSpPr>
              <a:grpSpLocks/>
            </p:cNvGrpSpPr>
            <p:nvPr/>
          </p:nvGrpSpPr>
          <p:grpSpPr bwMode="auto">
            <a:xfrm>
              <a:off x="4505523" y="4040894"/>
              <a:ext cx="1339455" cy="1512090"/>
              <a:chOff x="2547" y="2993"/>
              <a:chExt cx="1125" cy="1270"/>
            </a:xfrm>
          </p:grpSpPr>
          <p:sp>
            <p:nvSpPr>
              <p:cNvPr id="45" name="Line 30">
                <a:extLst>
                  <a:ext uri="{FF2B5EF4-FFF2-40B4-BE49-F238E27FC236}">
                    <a16:creationId xmlns:a16="http://schemas.microsoft.com/office/drawing/2014/main" id="{24321914-AC0F-00CE-E017-967B757691DD}"/>
                  </a:ext>
                </a:extLst>
              </p:cNvPr>
              <p:cNvSpPr>
                <a:spLocks noChangeShapeType="1"/>
              </p:cNvSpPr>
              <p:nvPr/>
            </p:nvSpPr>
            <p:spPr bwMode="auto">
              <a:xfrm flipV="1">
                <a:off x="3109" y="2993"/>
                <a:ext cx="0" cy="816"/>
              </a:xfrm>
              <a:prstGeom prst="line">
                <a:avLst/>
              </a:prstGeom>
              <a:noFill/>
              <a:ln w="50800">
                <a:solidFill>
                  <a:srgbClr val="00B050"/>
                </a:solidFill>
                <a:round/>
                <a:headEnd type="non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46" name="Text Box 29">
                <a:extLst>
                  <a:ext uri="{FF2B5EF4-FFF2-40B4-BE49-F238E27FC236}">
                    <a16:creationId xmlns:a16="http://schemas.microsoft.com/office/drawing/2014/main" id="{C7782FC8-235E-9EB0-D221-75D6EC4185DE}"/>
                  </a:ext>
                </a:extLst>
              </p:cNvPr>
              <p:cNvSpPr txBox="1">
                <a:spLocks noChangeArrowheads="1"/>
              </p:cNvSpPr>
              <p:nvPr/>
            </p:nvSpPr>
            <p:spPr bwMode="auto">
              <a:xfrm>
                <a:off x="2547" y="3772"/>
                <a:ext cx="1125" cy="491"/>
              </a:xfrm>
              <a:prstGeom prst="rect">
                <a:avLst/>
              </a:prstGeom>
              <a:solidFill>
                <a:schemeClr val="bg1"/>
              </a:solidFill>
              <a:ln w="19050">
                <a:no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sz="1600"/>
                  <a:t>Low pressure </a:t>
                </a:r>
              </a:p>
              <a:p>
                <a:pPr algn="ctr">
                  <a:spcBef>
                    <a:spcPct val="0"/>
                  </a:spcBef>
                </a:pPr>
                <a:r>
                  <a:rPr lang="en-GB" altLang="x-none" sz="1600"/>
                  <a:t>water</a:t>
                </a:r>
                <a:endParaRPr lang="en-GB" altLang="x-none" sz="1600">
                  <a:latin typeface="Times" charset="0"/>
                </a:endParaRPr>
              </a:p>
            </p:txBody>
          </p:sp>
        </p:grpSp>
        <p:pic>
          <p:nvPicPr>
            <p:cNvPr id="27" name="Picture 26">
              <a:extLst>
                <a:ext uri="{FF2B5EF4-FFF2-40B4-BE49-F238E27FC236}">
                  <a16:creationId xmlns:a16="http://schemas.microsoft.com/office/drawing/2014/main" id="{3A92D2A6-36FF-AD8D-D9D2-3537F932D89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235946" y="3946390"/>
              <a:ext cx="1601620" cy="839716"/>
            </a:xfrm>
            <a:prstGeom prst="rect">
              <a:avLst/>
            </a:prstGeom>
            <a:noFill/>
          </p:spPr>
        </p:pic>
        <p:sp>
          <p:nvSpPr>
            <p:cNvPr id="28" name="AutoShape 18">
              <a:extLst>
                <a:ext uri="{FF2B5EF4-FFF2-40B4-BE49-F238E27FC236}">
                  <a16:creationId xmlns:a16="http://schemas.microsoft.com/office/drawing/2014/main" id="{16C2F28C-0E77-A3B9-7804-87444106457D}"/>
                </a:ext>
              </a:extLst>
            </p:cNvPr>
            <p:cNvSpPr>
              <a:spLocks noChangeArrowheads="1"/>
            </p:cNvSpPr>
            <p:nvPr/>
          </p:nvSpPr>
          <p:spPr bwMode="auto">
            <a:xfrm rot="16200000">
              <a:off x="2947932" y="3856182"/>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nvGrpSpPr>
            <p:cNvPr id="29" name="Group 28">
              <a:extLst>
                <a:ext uri="{FF2B5EF4-FFF2-40B4-BE49-F238E27FC236}">
                  <a16:creationId xmlns:a16="http://schemas.microsoft.com/office/drawing/2014/main" id="{995CEFC6-F31D-AF0C-27C4-559D28B42E5C}"/>
                </a:ext>
              </a:extLst>
            </p:cNvPr>
            <p:cNvGrpSpPr/>
            <p:nvPr/>
          </p:nvGrpSpPr>
          <p:grpSpPr>
            <a:xfrm>
              <a:off x="6085229" y="4303007"/>
              <a:ext cx="753556" cy="1280576"/>
              <a:chOff x="5566172" y="4792859"/>
              <a:chExt cx="753556" cy="1280576"/>
            </a:xfrm>
          </p:grpSpPr>
          <p:sp>
            <p:nvSpPr>
              <p:cNvPr id="43" name="TextBox 42">
                <a:extLst>
                  <a:ext uri="{FF2B5EF4-FFF2-40B4-BE49-F238E27FC236}">
                    <a16:creationId xmlns:a16="http://schemas.microsoft.com/office/drawing/2014/main" id="{F3C189DE-D8DC-4BAB-CEB7-BF618A8089E5}"/>
                  </a:ext>
                </a:extLst>
              </p:cNvPr>
              <p:cNvSpPr txBox="1"/>
              <p:nvPr/>
            </p:nvSpPr>
            <p:spPr>
              <a:xfrm>
                <a:off x="5692953" y="5488660"/>
                <a:ext cx="626775" cy="584775"/>
              </a:xfrm>
              <a:prstGeom prst="rect">
                <a:avLst/>
              </a:prstGeom>
              <a:noFill/>
            </p:spPr>
            <p:txBody>
              <a:bodyPr wrap="none" rtlCol="0">
                <a:spAutoFit/>
              </a:bodyPr>
              <a:lstStyle/>
              <a:p>
                <a:pPr algn="ctr"/>
                <a:r>
                  <a:rPr lang="en-US" sz="1600" dirty="0">
                    <a:solidFill>
                      <a:schemeClr val="accent1"/>
                    </a:solidFill>
                  </a:rPr>
                  <a:t>Heat </a:t>
                </a:r>
              </a:p>
              <a:p>
                <a:pPr algn="ctr"/>
                <a:r>
                  <a:rPr lang="en-US" sz="1600" dirty="0">
                    <a:solidFill>
                      <a:schemeClr val="accent1"/>
                    </a:solidFill>
                  </a:rPr>
                  <a:t>sink</a:t>
                </a:r>
              </a:p>
            </p:txBody>
          </p:sp>
          <p:sp>
            <p:nvSpPr>
              <p:cNvPr id="44" name="Line 34">
                <a:extLst>
                  <a:ext uri="{FF2B5EF4-FFF2-40B4-BE49-F238E27FC236}">
                    <a16:creationId xmlns:a16="http://schemas.microsoft.com/office/drawing/2014/main" id="{5E31948E-1A14-F1F6-1EC4-9695E2BB5340}"/>
                  </a:ext>
                </a:extLst>
              </p:cNvPr>
              <p:cNvSpPr>
                <a:spLocks noChangeShapeType="1"/>
              </p:cNvSpPr>
              <p:nvPr/>
            </p:nvSpPr>
            <p:spPr bwMode="auto">
              <a:xfrm flipH="1" flipV="1">
                <a:off x="5566172" y="4792859"/>
                <a:ext cx="436948" cy="694502"/>
              </a:xfrm>
              <a:prstGeom prst="line">
                <a:avLst/>
              </a:prstGeom>
              <a:noFill/>
              <a:ln w="76200">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solidFill>
                    <a:schemeClr val="accent1"/>
                  </a:solidFill>
                </a:endParaRPr>
              </a:p>
            </p:txBody>
          </p:sp>
        </p:grpSp>
        <p:sp>
          <p:nvSpPr>
            <p:cNvPr id="30" name="Text Box 30">
              <a:extLst>
                <a:ext uri="{FF2B5EF4-FFF2-40B4-BE49-F238E27FC236}">
                  <a16:creationId xmlns:a16="http://schemas.microsoft.com/office/drawing/2014/main" id="{39CA7A48-13F7-E355-5DAC-F88D155666B5}"/>
                </a:ext>
              </a:extLst>
            </p:cNvPr>
            <p:cNvSpPr txBox="1">
              <a:spLocks noChangeArrowheads="1"/>
            </p:cNvSpPr>
            <p:nvPr/>
          </p:nvSpPr>
          <p:spPr bwMode="auto">
            <a:xfrm>
              <a:off x="3729234" y="3537142"/>
              <a:ext cx="673582"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Boiler</a:t>
              </a:r>
            </a:p>
          </p:txBody>
        </p:sp>
        <p:grpSp>
          <p:nvGrpSpPr>
            <p:cNvPr id="31" name="Group 30">
              <a:extLst>
                <a:ext uri="{FF2B5EF4-FFF2-40B4-BE49-F238E27FC236}">
                  <a16:creationId xmlns:a16="http://schemas.microsoft.com/office/drawing/2014/main" id="{1B02F416-DC5E-F3F5-33B2-89839A0B1AAD}"/>
                </a:ext>
              </a:extLst>
            </p:cNvPr>
            <p:cNvGrpSpPr/>
            <p:nvPr/>
          </p:nvGrpSpPr>
          <p:grpSpPr>
            <a:xfrm>
              <a:off x="1684668" y="2734687"/>
              <a:ext cx="1453764" cy="584775"/>
              <a:chOff x="1516847" y="2544573"/>
              <a:chExt cx="1453764" cy="584775"/>
            </a:xfrm>
          </p:grpSpPr>
          <p:sp>
            <p:nvSpPr>
              <p:cNvPr id="41" name="TextBox 40">
                <a:extLst>
                  <a:ext uri="{FF2B5EF4-FFF2-40B4-BE49-F238E27FC236}">
                    <a16:creationId xmlns:a16="http://schemas.microsoft.com/office/drawing/2014/main" id="{4CE6492C-C05F-0CC7-C784-2A0F40C047C8}"/>
                  </a:ext>
                </a:extLst>
              </p:cNvPr>
              <p:cNvSpPr txBox="1"/>
              <p:nvPr/>
            </p:nvSpPr>
            <p:spPr>
              <a:xfrm>
                <a:off x="1516847" y="2544573"/>
                <a:ext cx="739498" cy="584775"/>
              </a:xfrm>
              <a:prstGeom prst="rect">
                <a:avLst/>
              </a:prstGeom>
              <a:noFill/>
            </p:spPr>
            <p:txBody>
              <a:bodyPr wrap="none" rtlCol="0">
                <a:spAutoFit/>
              </a:bodyPr>
              <a:lstStyle/>
              <a:p>
                <a:pPr algn="ctr"/>
                <a:r>
                  <a:rPr lang="en-US" sz="1600" dirty="0">
                    <a:solidFill>
                      <a:srgbClr val="FF0000"/>
                    </a:solidFill>
                  </a:rPr>
                  <a:t>Heat </a:t>
                </a:r>
              </a:p>
              <a:p>
                <a:pPr algn="ctr"/>
                <a:r>
                  <a:rPr lang="en-US" sz="1600" dirty="0">
                    <a:solidFill>
                      <a:srgbClr val="FF0000"/>
                    </a:solidFill>
                  </a:rPr>
                  <a:t>source</a:t>
                </a:r>
              </a:p>
            </p:txBody>
          </p:sp>
          <p:sp>
            <p:nvSpPr>
              <p:cNvPr id="42" name="Line 34">
                <a:extLst>
                  <a:ext uri="{FF2B5EF4-FFF2-40B4-BE49-F238E27FC236}">
                    <a16:creationId xmlns:a16="http://schemas.microsoft.com/office/drawing/2014/main" id="{6E054377-E122-E8F2-D4D5-3760F8F99CBC}"/>
                  </a:ext>
                </a:extLst>
              </p:cNvPr>
              <p:cNvSpPr>
                <a:spLocks noChangeShapeType="1"/>
              </p:cNvSpPr>
              <p:nvPr/>
            </p:nvSpPr>
            <p:spPr bwMode="auto">
              <a:xfrm flipV="1">
                <a:off x="2218415" y="2795744"/>
                <a:ext cx="752196" cy="0"/>
              </a:xfrm>
              <a:prstGeom prst="line">
                <a:avLst/>
              </a:prstGeom>
              <a:noFill/>
              <a:ln w="762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nvGrpSpPr>
            <p:cNvPr id="32" name="Group 31">
              <a:extLst>
                <a:ext uri="{FF2B5EF4-FFF2-40B4-BE49-F238E27FC236}">
                  <a16:creationId xmlns:a16="http://schemas.microsoft.com/office/drawing/2014/main" id="{08BAF958-AF20-F3E8-F195-605F24130A2D}"/>
                </a:ext>
              </a:extLst>
            </p:cNvPr>
            <p:cNvGrpSpPr/>
            <p:nvPr/>
          </p:nvGrpSpPr>
          <p:grpSpPr>
            <a:xfrm>
              <a:off x="6522176" y="3675822"/>
              <a:ext cx="1802814" cy="584775"/>
              <a:chOff x="7573736" y="3982794"/>
              <a:chExt cx="1802814" cy="584775"/>
            </a:xfrm>
          </p:grpSpPr>
          <p:sp>
            <p:nvSpPr>
              <p:cNvPr id="39" name="Text Box 27">
                <a:extLst>
                  <a:ext uri="{FF2B5EF4-FFF2-40B4-BE49-F238E27FC236}">
                    <a16:creationId xmlns:a16="http://schemas.microsoft.com/office/drawing/2014/main" id="{76D4B4A6-FBF8-78F1-E99F-59DA1011C5AA}"/>
                  </a:ext>
                </a:extLst>
              </p:cNvPr>
              <p:cNvSpPr txBox="1">
                <a:spLocks noChangeArrowheads="1"/>
              </p:cNvSpPr>
              <p:nvPr/>
            </p:nvSpPr>
            <p:spPr bwMode="auto">
              <a:xfrm>
                <a:off x="8037529" y="3982794"/>
                <a:ext cx="1339021" cy="584775"/>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sz="1600" dirty="0"/>
                  <a:t>Low pressure </a:t>
                </a:r>
              </a:p>
              <a:p>
                <a:pPr algn="ctr">
                  <a:spcBef>
                    <a:spcPct val="0"/>
                  </a:spcBef>
                </a:pPr>
                <a:r>
                  <a:rPr lang="en-GB" altLang="x-none" sz="1600" dirty="0"/>
                  <a:t>steam</a:t>
                </a:r>
                <a:endParaRPr lang="en-GB" altLang="x-none" sz="1600" dirty="0">
                  <a:latin typeface="Times" charset="0"/>
                </a:endParaRPr>
              </a:p>
            </p:txBody>
          </p:sp>
          <p:sp>
            <p:nvSpPr>
              <p:cNvPr id="40" name="Line 30">
                <a:extLst>
                  <a:ext uri="{FF2B5EF4-FFF2-40B4-BE49-F238E27FC236}">
                    <a16:creationId xmlns:a16="http://schemas.microsoft.com/office/drawing/2014/main" id="{EED3C399-992D-8D79-C384-839D121A80BF}"/>
                  </a:ext>
                </a:extLst>
              </p:cNvPr>
              <p:cNvSpPr>
                <a:spLocks noChangeShapeType="1"/>
              </p:cNvSpPr>
              <p:nvPr/>
            </p:nvSpPr>
            <p:spPr bwMode="auto">
              <a:xfrm flipH="1">
                <a:off x="7573736" y="4283756"/>
                <a:ext cx="537395" cy="0"/>
              </a:xfrm>
              <a:prstGeom prst="line">
                <a:avLst/>
              </a:prstGeom>
              <a:noFill/>
              <a:ln w="50800">
                <a:solidFill>
                  <a:srgbClr val="00B050"/>
                </a:solidFill>
                <a:round/>
                <a:headEnd type="non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nvGrpSpPr>
            <p:cNvPr id="33" name="Group 32">
              <a:extLst>
                <a:ext uri="{FF2B5EF4-FFF2-40B4-BE49-F238E27FC236}">
                  <a16:creationId xmlns:a16="http://schemas.microsoft.com/office/drawing/2014/main" id="{3A303A08-49D2-F819-756A-4296143CB24D}"/>
                </a:ext>
              </a:extLst>
            </p:cNvPr>
            <p:cNvGrpSpPr/>
            <p:nvPr/>
          </p:nvGrpSpPr>
          <p:grpSpPr>
            <a:xfrm>
              <a:off x="4487690" y="1304926"/>
              <a:ext cx="1375120" cy="1800908"/>
              <a:chOff x="5528617" y="1611898"/>
              <a:chExt cx="1375120" cy="1800908"/>
            </a:xfrm>
          </p:grpSpPr>
          <p:sp>
            <p:nvSpPr>
              <p:cNvPr id="37" name="Text Box 31">
                <a:extLst>
                  <a:ext uri="{FF2B5EF4-FFF2-40B4-BE49-F238E27FC236}">
                    <a16:creationId xmlns:a16="http://schemas.microsoft.com/office/drawing/2014/main" id="{464A8DA3-606D-C2F0-E248-2265C4A9496A}"/>
                  </a:ext>
                </a:extLst>
              </p:cNvPr>
              <p:cNvSpPr txBox="1">
                <a:spLocks noChangeArrowheads="1"/>
              </p:cNvSpPr>
              <p:nvPr/>
            </p:nvSpPr>
            <p:spPr bwMode="auto">
              <a:xfrm>
                <a:off x="5528617" y="1611898"/>
                <a:ext cx="1375120" cy="584775"/>
              </a:xfrm>
              <a:prstGeom prst="rect">
                <a:avLst/>
              </a:prstGeom>
              <a:solidFill>
                <a:schemeClr val="bg1"/>
              </a:solidFill>
              <a:ln w="19050">
                <a:noFill/>
                <a:miter lim="800000"/>
                <a:headEnd type="none" w="sm" len="sm"/>
                <a:tailEnd type="none" w="sm" len="sm"/>
              </a:ln>
              <a:effectLst/>
            </p:spPr>
            <p:txBody>
              <a:bodyPr wrap="none" anchor="ctr">
                <a:spAutoFit/>
              </a:bodyPr>
              <a:lstStyle/>
              <a:p>
                <a:pPr algn="ctr">
                  <a:spcBef>
                    <a:spcPct val="0"/>
                  </a:spcBef>
                </a:pPr>
                <a:r>
                  <a:rPr lang="en-GB" altLang="x-none" sz="1600" dirty="0"/>
                  <a:t>High pressure </a:t>
                </a:r>
              </a:p>
              <a:p>
                <a:pPr algn="ctr">
                  <a:spcBef>
                    <a:spcPct val="0"/>
                  </a:spcBef>
                </a:pPr>
                <a:r>
                  <a:rPr lang="en-GB" altLang="x-none" sz="1600" dirty="0"/>
                  <a:t>water</a:t>
                </a:r>
                <a:endParaRPr lang="en-GB" altLang="x-none" sz="1600" dirty="0">
                  <a:latin typeface="Times" charset="0"/>
                </a:endParaRPr>
              </a:p>
            </p:txBody>
          </p:sp>
          <p:sp>
            <p:nvSpPr>
              <p:cNvPr id="38" name="Line 30">
                <a:extLst>
                  <a:ext uri="{FF2B5EF4-FFF2-40B4-BE49-F238E27FC236}">
                    <a16:creationId xmlns:a16="http://schemas.microsoft.com/office/drawing/2014/main" id="{F5A3EA3D-974D-4AC3-F080-3347EFBA693B}"/>
                  </a:ext>
                </a:extLst>
              </p:cNvPr>
              <p:cNvSpPr>
                <a:spLocks noChangeShapeType="1"/>
              </p:cNvSpPr>
              <p:nvPr/>
            </p:nvSpPr>
            <p:spPr bwMode="auto">
              <a:xfrm flipH="1">
                <a:off x="6216177" y="2158114"/>
                <a:ext cx="260" cy="1254692"/>
              </a:xfrm>
              <a:prstGeom prst="line">
                <a:avLst/>
              </a:prstGeom>
              <a:noFill/>
              <a:ln w="50800">
                <a:solidFill>
                  <a:srgbClr val="00B050"/>
                </a:solidFill>
                <a:round/>
                <a:headEnd type="non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nvGrpSpPr>
            <p:cNvPr id="34" name="Group 33">
              <a:extLst>
                <a:ext uri="{FF2B5EF4-FFF2-40B4-BE49-F238E27FC236}">
                  <a16:creationId xmlns:a16="http://schemas.microsoft.com/office/drawing/2014/main" id="{BAFECE66-F174-8BAA-7B20-B1CFEBD5172B}"/>
                </a:ext>
              </a:extLst>
            </p:cNvPr>
            <p:cNvGrpSpPr/>
            <p:nvPr/>
          </p:nvGrpSpPr>
          <p:grpSpPr>
            <a:xfrm>
              <a:off x="1646545" y="1855338"/>
              <a:ext cx="1837169" cy="584775"/>
              <a:chOff x="2698105" y="2162310"/>
              <a:chExt cx="1837169" cy="584775"/>
            </a:xfrm>
          </p:grpSpPr>
          <p:sp>
            <p:nvSpPr>
              <p:cNvPr id="35" name="Text Box 33">
                <a:extLst>
                  <a:ext uri="{FF2B5EF4-FFF2-40B4-BE49-F238E27FC236}">
                    <a16:creationId xmlns:a16="http://schemas.microsoft.com/office/drawing/2014/main" id="{3F675255-338E-4755-5101-3B4E79F5E5B8}"/>
                  </a:ext>
                </a:extLst>
              </p:cNvPr>
              <p:cNvSpPr txBox="1">
                <a:spLocks noChangeArrowheads="1"/>
              </p:cNvSpPr>
              <p:nvPr/>
            </p:nvSpPr>
            <p:spPr bwMode="auto">
              <a:xfrm>
                <a:off x="2698105" y="2162310"/>
                <a:ext cx="1375120" cy="584775"/>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sz="1600"/>
                  <a:t>High pressure </a:t>
                </a:r>
              </a:p>
              <a:p>
                <a:pPr algn="ctr">
                  <a:spcBef>
                    <a:spcPct val="0"/>
                  </a:spcBef>
                </a:pPr>
                <a:r>
                  <a:rPr lang="en-GB" altLang="x-none" sz="1600"/>
                  <a:t>steam</a:t>
                </a:r>
                <a:endParaRPr lang="en-GB" altLang="x-none" sz="1600">
                  <a:latin typeface="Times" charset="0"/>
                </a:endParaRPr>
              </a:p>
            </p:txBody>
          </p:sp>
          <p:sp>
            <p:nvSpPr>
              <p:cNvPr id="36" name="Line 30">
                <a:extLst>
                  <a:ext uri="{FF2B5EF4-FFF2-40B4-BE49-F238E27FC236}">
                    <a16:creationId xmlns:a16="http://schemas.microsoft.com/office/drawing/2014/main" id="{7B6B29CE-DB3F-B3E2-6983-D07C24D0D7CD}"/>
                  </a:ext>
                </a:extLst>
              </p:cNvPr>
              <p:cNvSpPr>
                <a:spLocks noChangeShapeType="1"/>
              </p:cNvSpPr>
              <p:nvPr/>
            </p:nvSpPr>
            <p:spPr bwMode="auto">
              <a:xfrm>
                <a:off x="4000027" y="2446019"/>
                <a:ext cx="535247" cy="0"/>
              </a:xfrm>
              <a:prstGeom prst="line">
                <a:avLst/>
              </a:prstGeom>
              <a:noFill/>
              <a:ln w="50800">
                <a:solidFill>
                  <a:srgbClr val="00B050"/>
                </a:solidFill>
                <a:round/>
                <a:headEnd type="none"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sp>
        <p:nvSpPr>
          <p:cNvPr id="47" name="TextBox 46">
            <a:extLst>
              <a:ext uri="{FF2B5EF4-FFF2-40B4-BE49-F238E27FC236}">
                <a16:creationId xmlns:a16="http://schemas.microsoft.com/office/drawing/2014/main" id="{F8176FC4-0ADF-414D-FF60-BF9F036A0888}"/>
              </a:ext>
            </a:extLst>
          </p:cNvPr>
          <p:cNvSpPr txBox="1"/>
          <p:nvPr/>
        </p:nvSpPr>
        <p:spPr>
          <a:xfrm>
            <a:off x="7675025" y="5591318"/>
            <a:ext cx="4537332" cy="1015663"/>
          </a:xfrm>
          <a:prstGeom prst="rect">
            <a:avLst/>
          </a:prstGeom>
          <a:noFill/>
        </p:spPr>
        <p:txBody>
          <a:bodyPr wrap="none" rtlCol="0">
            <a:spAutoFit/>
          </a:bodyPr>
          <a:lstStyle/>
          <a:p>
            <a:r>
              <a:rPr lang="en-US" sz="2000" dirty="0"/>
              <a:t>Condenser is required because pressuring</a:t>
            </a:r>
          </a:p>
          <a:p>
            <a:r>
              <a:rPr lang="en-US" sz="2000" dirty="0"/>
              <a:t>steam requires much more energy </a:t>
            </a:r>
          </a:p>
          <a:p>
            <a:r>
              <a:rPr lang="en-US" sz="2000" dirty="0"/>
              <a:t>than pressuring water</a:t>
            </a:r>
          </a:p>
        </p:txBody>
      </p:sp>
    </p:spTree>
    <p:extLst>
      <p:ext uri="{BB962C8B-B14F-4D97-AF65-F5344CB8AC3E}">
        <p14:creationId xmlns:p14="http://schemas.microsoft.com/office/powerpoint/2010/main" val="353414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5428-9C77-6596-0A37-F45278CA7EAE}"/>
              </a:ext>
            </a:extLst>
          </p:cNvPr>
          <p:cNvSpPr>
            <a:spLocks noGrp="1"/>
          </p:cNvSpPr>
          <p:nvPr>
            <p:ph type="title"/>
          </p:nvPr>
        </p:nvSpPr>
        <p:spPr/>
        <p:txBody>
          <a:bodyPr/>
          <a:lstStyle/>
          <a:p>
            <a:r>
              <a:rPr lang="en-US" dirty="0"/>
              <a:t>Example 3.1: Efficiency of a coal plant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0018974-7EAA-A6C4-9A23-99133EE3DBCA}"/>
                  </a:ext>
                </a:extLst>
              </p:cNvPr>
              <p:cNvSpPr>
                <a:spLocks noGrp="1"/>
              </p:cNvSpPr>
              <p:nvPr>
                <p:ph idx="1"/>
              </p:nvPr>
            </p:nvSpPr>
            <p:spPr/>
            <p:txBody>
              <a:bodyPr>
                <a:normAutofit/>
              </a:bodyPr>
              <a:lstStyle/>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Calibri" panose="020F0502020204030204" pitchFamily="34" charset="0"/>
                  </a:rPr>
                  <a:t>In a sub-critical coal generating plant, the temperature of the steam as it leaves the boiler and enters the turbine is 565°C. The temperature of the water as it exits the condenser is 20°C. </a:t>
                </a:r>
              </a:p>
              <a:p>
                <a:pPr marL="0" marR="0" indent="0">
                  <a:spcBef>
                    <a:spcPts val="0"/>
                  </a:spcBef>
                  <a:spcAft>
                    <a:spcPts val="0"/>
                  </a:spcAft>
                  <a:buNone/>
                </a:pPr>
                <a:endParaRPr lang="en-US" dirty="0">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Calibri" panose="020F0502020204030204" pitchFamily="34" charset="0"/>
                  </a:rPr>
                  <a:t>The Carnot efficiency of this plant is:</a:t>
                </a:r>
              </a:p>
              <a:p>
                <a:pPr marL="0" marR="0">
                  <a:spcBef>
                    <a:spcPts val="0"/>
                  </a:spcBef>
                  <a:spcAft>
                    <a:spcPts val="0"/>
                  </a:spcAft>
                </a:pPr>
                <a:endParaRPr lang="en-US" i="1" dirty="0">
                  <a:effectLst/>
                  <a:latin typeface="Cambria Math" panose="02040503050406030204" pitchFamily="18" charset="0"/>
                  <a:ea typeface="Times New Roman" panose="02020603050405020304" pitchFamily="18" charset="0"/>
                  <a:cs typeface="Calibri" panose="020F0502020204030204" pitchFamily="34"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𝜂</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𝐶𝑎𝑟𝑛𝑜𝑡</m:t>
                          </m:r>
                        </m:sub>
                      </m:sSub>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𝑇</m:t>
                              </m:r>
                            </m:e>
                            <m:sub>
                              <m:r>
                                <a:rPr lang="en-US">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𝑇</m:t>
                              </m:r>
                            </m:e>
                            <m:sub>
                              <m:r>
                                <a:rPr lang="en-US">
                                  <a:effectLst/>
                                  <a:latin typeface="Cambria Math" panose="02040503050406030204" pitchFamily="18" charset="0"/>
                                  <a:ea typeface="Times New Roman" panose="02020603050405020304" pitchFamily="18" charset="0"/>
                                  <a:cs typeface="Calibri" panose="020F0502020204030204" pitchFamily="34" charset="0"/>
                                </a:rPr>
                                <m:t>2</m:t>
                              </m:r>
                            </m:sub>
                          </m:sSub>
                        </m:num>
                        <m:den>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𝑇</m:t>
                              </m:r>
                            </m:e>
                            <m:sub>
                              <m:r>
                                <a:rPr lang="en-US">
                                  <a:effectLst/>
                                  <a:latin typeface="Cambria Math" panose="02040503050406030204" pitchFamily="18" charset="0"/>
                                  <a:ea typeface="Times New Roman" panose="02020603050405020304" pitchFamily="18" charset="0"/>
                                  <a:cs typeface="Calibri" panose="020F0502020204030204" pitchFamily="34" charset="0"/>
                                </a:rPr>
                                <m:t>1</m:t>
                              </m:r>
                            </m:sub>
                          </m:sSub>
                        </m:den>
                      </m:f>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ea typeface="Times New Roman" panose="02020603050405020304" pitchFamily="18" charset="0"/>
                              <a:cs typeface="Calibri" panose="020F0502020204030204" pitchFamily="34" charset="0"/>
                            </a:rPr>
                          </m:ctrlPr>
                        </m:fPr>
                        <m:num>
                          <m:d>
                            <m:dPr>
                              <m:ctrlPr>
                                <a:rPr lang="en-US" i="1">
                                  <a:effectLst/>
                                  <a:latin typeface="Cambria Math" panose="02040503050406030204" pitchFamily="18" charset="0"/>
                                  <a:ea typeface="Times New Roman" panose="02020603050405020304" pitchFamily="18" charset="0"/>
                                  <a:cs typeface="Calibri" panose="020F0502020204030204" pitchFamily="34" charset="0"/>
                                </a:rPr>
                              </m:ctrlPr>
                            </m:dPr>
                            <m:e>
                              <m:r>
                                <a:rPr lang="en-US">
                                  <a:effectLst/>
                                  <a:latin typeface="Cambria Math" panose="02040503050406030204" pitchFamily="18" charset="0"/>
                                  <a:ea typeface="Times New Roman" panose="02020603050405020304" pitchFamily="18" charset="0"/>
                                  <a:cs typeface="Calibri" panose="020F0502020204030204" pitchFamily="34" charset="0"/>
                                </a:rPr>
                                <m:t>565+273.15</m:t>
                              </m:r>
                            </m:e>
                          </m:d>
                          <m:r>
                            <a:rPr lang="en-US" i="1">
                              <a:effectLst/>
                              <a:latin typeface="Cambria Math" panose="02040503050406030204" pitchFamily="18" charset="0"/>
                              <a:ea typeface="Times New Roman" panose="02020603050405020304" pitchFamily="18" charset="0"/>
                              <a:cs typeface="Calibri" panose="020F0502020204030204" pitchFamily="34" charset="0"/>
                            </a:rPr>
                            <m:t>−</m:t>
                          </m:r>
                          <m:r>
                            <a:rPr lang="en-US">
                              <a:effectLst/>
                              <a:latin typeface="Cambria Math" panose="02040503050406030204" pitchFamily="18" charset="0"/>
                              <a:ea typeface="Times New Roman" panose="02020603050405020304" pitchFamily="18" charset="0"/>
                              <a:cs typeface="Calibri" panose="020F0502020204030204" pitchFamily="34" charset="0"/>
                            </a:rPr>
                            <m:t>(20+273.15)</m:t>
                          </m:r>
                        </m:num>
                        <m:den>
                          <m:d>
                            <m:dPr>
                              <m:ctrlPr>
                                <a:rPr lang="en-US" i="1">
                                  <a:effectLst/>
                                  <a:latin typeface="Cambria Math" panose="02040503050406030204" pitchFamily="18" charset="0"/>
                                  <a:ea typeface="Times New Roman" panose="02020603050405020304" pitchFamily="18" charset="0"/>
                                  <a:cs typeface="Calibri" panose="020F0502020204030204" pitchFamily="34" charset="0"/>
                                </a:rPr>
                              </m:ctrlPr>
                            </m:dPr>
                            <m:e>
                              <m:r>
                                <a:rPr lang="en-US">
                                  <a:effectLst/>
                                  <a:latin typeface="Cambria Math" panose="02040503050406030204" pitchFamily="18" charset="0"/>
                                  <a:ea typeface="Times New Roman" panose="02020603050405020304" pitchFamily="18" charset="0"/>
                                  <a:cs typeface="Calibri" panose="020F0502020204030204" pitchFamily="34" charset="0"/>
                                </a:rPr>
                                <m:t>565+273.15</m:t>
                              </m:r>
                            </m:e>
                          </m:d>
                        </m:den>
                      </m:f>
                      <m:r>
                        <a:rPr lang="en-US">
                          <a:effectLst/>
                          <a:latin typeface="Cambria Math" panose="02040503050406030204" pitchFamily="18" charset="0"/>
                          <a:ea typeface="Times New Roman" panose="02020603050405020304" pitchFamily="18" charset="0"/>
                          <a:cs typeface="Calibri" panose="020F0502020204030204" pitchFamily="34" charset="0"/>
                        </a:rPr>
                        <m:t>=65%</m:t>
                      </m:r>
                    </m:oMath>
                  </m:oMathPara>
                </a14:m>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pPr marL="0" marR="0">
                  <a:spcBef>
                    <a:spcPts val="0"/>
                  </a:spcBef>
                  <a:spcAft>
                    <a:spcPts val="0"/>
                  </a:spcAft>
                </a:pP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pPr marL="0" marR="0">
                  <a:spcBef>
                    <a:spcPts val="0"/>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Practical efficiency of such a plant is typically around 39%.</a:t>
                </a:r>
              </a:p>
              <a:p>
                <a:endParaRPr lang="en-US" sz="4000" dirty="0"/>
              </a:p>
            </p:txBody>
          </p:sp>
        </mc:Choice>
        <mc:Fallback xmlns="">
          <p:sp>
            <p:nvSpPr>
              <p:cNvPr id="5" name="Content Placeholder 4">
                <a:extLst>
                  <a:ext uri="{FF2B5EF4-FFF2-40B4-BE49-F238E27FC236}">
                    <a16:creationId xmlns:a16="http://schemas.microsoft.com/office/drawing/2014/main" id="{C0018974-7EAA-A6C4-9A23-99133EE3DBCA}"/>
                  </a:ext>
                </a:extLst>
              </p:cNvPr>
              <p:cNvSpPr>
                <a:spLocks noGrp="1" noRot="1" noChangeAspect="1" noMove="1" noResize="1" noEditPoints="1" noAdjustHandles="1" noChangeArrowheads="1" noChangeShapeType="1" noTextEdit="1"/>
              </p:cNvSpPr>
              <p:nvPr>
                <p:ph idx="1"/>
              </p:nvPr>
            </p:nvSpPr>
            <p:spPr>
              <a:blipFill>
                <a:blip r:embed="rId2"/>
                <a:stretch>
                  <a:fillRect l="-1206" t="-2192" r="-84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872AE37-06AC-3850-59A3-FF9E1242363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268879B9-CFEB-E0F3-1D19-98C91C1ED63A}"/>
              </a:ext>
            </a:extLst>
          </p:cNvPr>
          <p:cNvSpPr>
            <a:spLocks noGrp="1"/>
          </p:cNvSpPr>
          <p:nvPr>
            <p:ph type="sldNum" sz="quarter" idx="12"/>
          </p:nvPr>
        </p:nvSpPr>
        <p:spPr/>
        <p:txBody>
          <a:bodyPr/>
          <a:lstStyle/>
          <a:p>
            <a:fld id="{697646A6-6B76-9347-9EA0-ECEE7D8FD72D}" type="slidenum">
              <a:rPr lang="en-US" smtClean="0"/>
              <a:t>28</a:t>
            </a:fld>
            <a:endParaRPr lang="en-US"/>
          </a:p>
        </p:txBody>
      </p:sp>
    </p:spTree>
    <p:extLst>
      <p:ext uri="{BB962C8B-B14F-4D97-AF65-F5344CB8AC3E}">
        <p14:creationId xmlns:p14="http://schemas.microsoft.com/office/powerpoint/2010/main" val="177289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31F6-A4C5-1900-FA98-4F6A622FD971}"/>
              </a:ext>
            </a:extLst>
          </p:cNvPr>
          <p:cNvSpPr>
            <a:spLocks noGrp="1"/>
          </p:cNvSpPr>
          <p:nvPr>
            <p:ph type="title"/>
          </p:nvPr>
        </p:nvSpPr>
        <p:spPr>
          <a:xfrm>
            <a:off x="838200" y="365125"/>
            <a:ext cx="10515600" cy="1009363"/>
          </a:xfrm>
        </p:spPr>
        <p:txBody>
          <a:bodyPr anchor="ctr">
            <a:normAutofit/>
          </a:bodyPr>
          <a:lstStyle/>
          <a:p>
            <a:r>
              <a:rPr lang="en-US" dirty="0"/>
              <a:t>Coal power plant</a:t>
            </a:r>
          </a:p>
        </p:txBody>
      </p:sp>
      <p:sp>
        <p:nvSpPr>
          <p:cNvPr id="4" name="Date Placeholder 3">
            <a:extLst>
              <a:ext uri="{FF2B5EF4-FFF2-40B4-BE49-F238E27FC236}">
                <a16:creationId xmlns:a16="http://schemas.microsoft.com/office/drawing/2014/main" id="{2AE68471-EE0D-6BB8-42EC-FB45178B032C}"/>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E19EF2FA-8D1A-CF2B-408A-E1A6B78E6A44}"/>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29</a:t>
            </a:fld>
            <a:endParaRPr lang="en-US"/>
          </a:p>
        </p:txBody>
      </p:sp>
      <p:pic>
        <p:nvPicPr>
          <p:cNvPr id="6" name="Picture 2" descr="Didcot Overview">
            <a:extLst>
              <a:ext uri="{FF2B5EF4-FFF2-40B4-BE49-F238E27FC236}">
                <a16:creationId xmlns:a16="http://schemas.microsoft.com/office/drawing/2014/main" id="{FCB71B30-0247-8115-1436-975CB18574D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13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DCF8-5D65-016F-B0A9-51A5C8456CAD}"/>
              </a:ext>
            </a:extLst>
          </p:cNvPr>
          <p:cNvSpPr>
            <a:spLocks noGrp="1"/>
          </p:cNvSpPr>
          <p:nvPr>
            <p:ph type="title"/>
          </p:nvPr>
        </p:nvSpPr>
        <p:spPr>
          <a:xfrm>
            <a:off x="838200" y="365125"/>
            <a:ext cx="10515600" cy="1009363"/>
          </a:xfrm>
        </p:spPr>
        <p:txBody>
          <a:bodyPr anchor="ctr">
            <a:normAutofit/>
          </a:bodyPr>
          <a:lstStyle/>
          <a:p>
            <a:r>
              <a:rPr lang="en-US" dirty="0"/>
              <a:t>Wind generation</a:t>
            </a:r>
          </a:p>
        </p:txBody>
      </p:sp>
      <p:pic>
        <p:nvPicPr>
          <p:cNvPr id="9" name="Picture 8">
            <a:extLst>
              <a:ext uri="{FF2B5EF4-FFF2-40B4-BE49-F238E27FC236}">
                <a16:creationId xmlns:a16="http://schemas.microsoft.com/office/drawing/2014/main" id="{AA675BCB-3BD2-5E82-0247-A670C05D1A6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555668"/>
            <a:ext cx="10515600" cy="4621295"/>
          </a:xfrm>
          <a:prstGeom prst="rect">
            <a:avLst/>
          </a:prstGeom>
          <a:noFill/>
        </p:spPr>
      </p:pic>
      <p:sp>
        <p:nvSpPr>
          <p:cNvPr id="4" name="Date Placeholder 3">
            <a:extLst>
              <a:ext uri="{FF2B5EF4-FFF2-40B4-BE49-F238E27FC236}">
                <a16:creationId xmlns:a16="http://schemas.microsoft.com/office/drawing/2014/main" id="{A589C9A6-61F9-8C68-9E05-73ADBF8935A8}"/>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D958723-02F6-11C9-1861-8E2FCB6B2268}"/>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3</a:t>
            </a:fld>
            <a:endParaRPr lang="en-US"/>
          </a:p>
        </p:txBody>
      </p:sp>
    </p:spTree>
    <p:extLst>
      <p:ext uri="{BB962C8B-B14F-4D97-AF65-F5344CB8AC3E}">
        <p14:creationId xmlns:p14="http://schemas.microsoft.com/office/powerpoint/2010/main" val="765202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521A-7492-9A88-AD6C-6BD1C0207D34}"/>
              </a:ext>
            </a:extLst>
          </p:cNvPr>
          <p:cNvSpPr>
            <a:spLocks noGrp="1"/>
          </p:cNvSpPr>
          <p:nvPr>
            <p:ph type="title"/>
          </p:nvPr>
        </p:nvSpPr>
        <p:spPr/>
        <p:txBody>
          <a:bodyPr/>
          <a:lstStyle/>
          <a:p>
            <a:r>
              <a:rPr lang="en-US" dirty="0"/>
              <a:t>Steam turbine</a:t>
            </a:r>
          </a:p>
        </p:txBody>
      </p:sp>
      <p:sp>
        <p:nvSpPr>
          <p:cNvPr id="4" name="Date Placeholder 3">
            <a:extLst>
              <a:ext uri="{FF2B5EF4-FFF2-40B4-BE49-F238E27FC236}">
                <a16:creationId xmlns:a16="http://schemas.microsoft.com/office/drawing/2014/main" id="{F2B9927C-4E8B-02ED-6F78-2A097F426B0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F9DB9F7-5B3E-F88A-FBAF-47EA5D728AE7}"/>
              </a:ext>
            </a:extLst>
          </p:cNvPr>
          <p:cNvSpPr>
            <a:spLocks noGrp="1"/>
          </p:cNvSpPr>
          <p:nvPr>
            <p:ph type="sldNum" sz="quarter" idx="12"/>
          </p:nvPr>
        </p:nvSpPr>
        <p:spPr/>
        <p:txBody>
          <a:bodyPr/>
          <a:lstStyle/>
          <a:p>
            <a:fld id="{697646A6-6B76-9347-9EA0-ECEE7D8FD72D}" type="slidenum">
              <a:rPr lang="en-US" smtClean="0"/>
              <a:t>30</a:t>
            </a:fld>
            <a:endParaRPr lang="en-US"/>
          </a:p>
        </p:txBody>
      </p:sp>
      <p:pic>
        <p:nvPicPr>
          <p:cNvPr id="6" name="Picture 4" descr="f4-11">
            <a:extLst>
              <a:ext uri="{FF2B5EF4-FFF2-40B4-BE49-F238E27FC236}">
                <a16:creationId xmlns:a16="http://schemas.microsoft.com/office/drawing/2014/main" id="{F9612450-D910-2641-5AA9-437D501B59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49546" y="0"/>
            <a:ext cx="7942454" cy="685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34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1188-4EA5-0322-A02C-1BA723FAC7AD}"/>
              </a:ext>
            </a:extLst>
          </p:cNvPr>
          <p:cNvSpPr>
            <a:spLocks noGrp="1"/>
          </p:cNvSpPr>
          <p:nvPr>
            <p:ph type="title"/>
          </p:nvPr>
        </p:nvSpPr>
        <p:spPr/>
        <p:txBody>
          <a:bodyPr/>
          <a:lstStyle/>
          <a:p>
            <a:r>
              <a:rPr lang="en-US" dirty="0"/>
              <a:t>Input/output curve of a thermal power plant</a:t>
            </a:r>
          </a:p>
        </p:txBody>
      </p:sp>
      <p:sp>
        <p:nvSpPr>
          <p:cNvPr id="4" name="Date Placeholder 3">
            <a:extLst>
              <a:ext uri="{FF2B5EF4-FFF2-40B4-BE49-F238E27FC236}">
                <a16:creationId xmlns:a16="http://schemas.microsoft.com/office/drawing/2014/main" id="{0E44FA21-E3A2-2D9C-6C73-ADDA03DF287C}"/>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BAEFF26-F207-516C-1AB3-05F7FDC869EB}"/>
              </a:ext>
            </a:extLst>
          </p:cNvPr>
          <p:cNvSpPr>
            <a:spLocks noGrp="1"/>
          </p:cNvSpPr>
          <p:nvPr>
            <p:ph type="sldNum" sz="quarter" idx="12"/>
          </p:nvPr>
        </p:nvSpPr>
        <p:spPr/>
        <p:txBody>
          <a:bodyPr/>
          <a:lstStyle/>
          <a:p>
            <a:fld id="{697646A6-6B76-9347-9EA0-ECEE7D8FD72D}" type="slidenum">
              <a:rPr lang="en-US" smtClean="0"/>
              <a:t>31</a:t>
            </a:fld>
            <a:endParaRPr lang="en-US"/>
          </a:p>
        </p:txBody>
      </p:sp>
      <p:grpSp>
        <p:nvGrpSpPr>
          <p:cNvPr id="6" name="Group 5">
            <a:extLst>
              <a:ext uri="{FF2B5EF4-FFF2-40B4-BE49-F238E27FC236}">
                <a16:creationId xmlns:a16="http://schemas.microsoft.com/office/drawing/2014/main" id="{7564801D-4142-E636-3364-CB625020CE92}"/>
              </a:ext>
            </a:extLst>
          </p:cNvPr>
          <p:cNvGrpSpPr/>
          <p:nvPr/>
        </p:nvGrpSpPr>
        <p:grpSpPr>
          <a:xfrm>
            <a:off x="2360214" y="2056509"/>
            <a:ext cx="7428640" cy="4220558"/>
            <a:chOff x="3910603" y="2080260"/>
            <a:chExt cx="5666508" cy="3219408"/>
          </a:xfrm>
        </p:grpSpPr>
        <p:cxnSp>
          <p:nvCxnSpPr>
            <p:cNvPr id="7" name="Straight Arrow Connector 6">
              <a:extLst>
                <a:ext uri="{FF2B5EF4-FFF2-40B4-BE49-F238E27FC236}">
                  <a16:creationId xmlns:a16="http://schemas.microsoft.com/office/drawing/2014/main" id="{EA85AD17-22BD-FCED-E573-500A9306A3A8}"/>
                </a:ext>
              </a:extLst>
            </p:cNvPr>
            <p:cNvCxnSpPr/>
            <p:nvPr/>
          </p:nvCxnSpPr>
          <p:spPr>
            <a:xfrm>
              <a:off x="3943350" y="4972050"/>
              <a:ext cx="4914900" cy="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B40A94-4CDF-44DC-7343-E15734297F24}"/>
                </a:ext>
              </a:extLst>
            </p:cNvPr>
            <p:cNvCxnSpPr>
              <a:cxnSpLocks/>
            </p:cNvCxnSpPr>
            <p:nvPr/>
          </p:nvCxnSpPr>
          <p:spPr>
            <a:xfrm flipV="1">
              <a:off x="3943350" y="2080260"/>
              <a:ext cx="0" cy="2891790"/>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7B9B1747-2C77-5AD5-C78F-6EE548BBB8FA}"/>
                </a:ext>
              </a:extLst>
            </p:cNvPr>
            <p:cNvSpPr/>
            <p:nvPr/>
          </p:nvSpPr>
          <p:spPr>
            <a:xfrm>
              <a:off x="5234940" y="2948940"/>
              <a:ext cx="2994660" cy="1303020"/>
            </a:xfrm>
            <a:custGeom>
              <a:avLst/>
              <a:gdLst>
                <a:gd name="connsiteX0" fmla="*/ 0 w 2994660"/>
                <a:gd name="connsiteY0" fmla="*/ 1303020 h 1303020"/>
                <a:gd name="connsiteX1" fmla="*/ 2068830 w 2994660"/>
                <a:gd name="connsiteY1" fmla="*/ 640080 h 1303020"/>
                <a:gd name="connsiteX2" fmla="*/ 2994660 w 2994660"/>
                <a:gd name="connsiteY2" fmla="*/ 0 h 1303020"/>
              </a:gdLst>
              <a:ahLst/>
              <a:cxnLst>
                <a:cxn ang="0">
                  <a:pos x="connsiteX0" y="connsiteY0"/>
                </a:cxn>
                <a:cxn ang="0">
                  <a:pos x="connsiteX1" y="connsiteY1"/>
                </a:cxn>
                <a:cxn ang="0">
                  <a:pos x="connsiteX2" y="connsiteY2"/>
                </a:cxn>
              </a:cxnLst>
              <a:rect l="l" t="t" r="r" b="b"/>
              <a:pathLst>
                <a:path w="2994660" h="1303020">
                  <a:moveTo>
                    <a:pt x="0" y="1303020"/>
                  </a:moveTo>
                  <a:cubicBezTo>
                    <a:pt x="784860" y="1080135"/>
                    <a:pt x="1569720" y="857250"/>
                    <a:pt x="2068830" y="640080"/>
                  </a:cubicBezTo>
                  <a:cubicBezTo>
                    <a:pt x="2567940" y="422910"/>
                    <a:pt x="2781300" y="211455"/>
                    <a:pt x="299466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67F04AB-F304-5515-9A7C-8521E29FE572}"/>
                </a:ext>
              </a:extLst>
            </p:cNvPr>
            <p:cNvCxnSpPr>
              <a:cxnSpLocks/>
            </p:cNvCxnSpPr>
            <p:nvPr/>
          </p:nvCxnSpPr>
          <p:spPr>
            <a:xfrm>
              <a:off x="5234940" y="4251960"/>
              <a:ext cx="0" cy="72009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D443BE-AE12-14E3-16D1-2E0518C92F56}"/>
                </a:ext>
              </a:extLst>
            </p:cNvPr>
            <p:cNvCxnSpPr>
              <a:cxnSpLocks/>
            </p:cNvCxnSpPr>
            <p:nvPr/>
          </p:nvCxnSpPr>
          <p:spPr>
            <a:xfrm>
              <a:off x="8229600" y="2948940"/>
              <a:ext cx="0" cy="202311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108542-CACF-DED5-D4AA-702C5E5D94C2}"/>
                    </a:ext>
                  </a:extLst>
                </p:cNvPr>
                <p:cNvSpPr txBox="1"/>
                <p:nvPr/>
              </p:nvSpPr>
              <p:spPr>
                <a:xfrm>
                  <a:off x="7966194" y="5022669"/>
                  <a:ext cx="526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oMath>
                    </m:oMathPara>
                  </a14:m>
                  <a:endParaRPr lang="en-US" dirty="0"/>
                </a:p>
              </p:txBody>
            </p:sp>
          </mc:Choice>
          <mc:Fallback xmlns="">
            <p:sp>
              <p:nvSpPr>
                <p:cNvPr id="12" name="TextBox 11">
                  <a:extLst>
                    <a:ext uri="{FF2B5EF4-FFF2-40B4-BE49-F238E27FC236}">
                      <a16:creationId xmlns:a16="http://schemas.microsoft.com/office/drawing/2014/main" id="{83108542-CACF-DED5-D4AA-702C5E5D94C2}"/>
                    </a:ext>
                  </a:extLst>
                </p:cNvPr>
                <p:cNvSpPr txBox="1">
                  <a:spLocks noRot="1" noChangeAspect="1" noMove="1" noResize="1" noEditPoints="1" noAdjustHandles="1" noChangeArrowheads="1" noChangeShapeType="1" noTextEdit="1"/>
                </p:cNvSpPr>
                <p:nvPr/>
              </p:nvSpPr>
              <p:spPr>
                <a:xfrm>
                  <a:off x="7966194" y="5022669"/>
                  <a:ext cx="526811" cy="2769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A1B22E-F2AC-A1E3-CF28-2216E333DFFE}"/>
                    </a:ext>
                  </a:extLst>
                </p:cNvPr>
                <p:cNvSpPr txBox="1"/>
                <p:nvPr/>
              </p:nvSpPr>
              <p:spPr>
                <a:xfrm>
                  <a:off x="4971534" y="5022669"/>
                  <a:ext cx="508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𝑚𝑖𝑛</m:t>
                            </m:r>
                          </m:sub>
                        </m:sSub>
                      </m:oMath>
                    </m:oMathPara>
                  </a14:m>
                  <a:endParaRPr lang="en-US" dirty="0"/>
                </a:p>
              </p:txBody>
            </p:sp>
          </mc:Choice>
          <mc:Fallback xmlns="">
            <p:sp>
              <p:nvSpPr>
                <p:cNvPr id="13" name="TextBox 12">
                  <a:extLst>
                    <a:ext uri="{FF2B5EF4-FFF2-40B4-BE49-F238E27FC236}">
                      <a16:creationId xmlns:a16="http://schemas.microsoft.com/office/drawing/2014/main" id="{85A1B22E-F2AC-A1E3-CF28-2216E333DFFE}"/>
                    </a:ext>
                  </a:extLst>
                </p:cNvPr>
                <p:cNvSpPr txBox="1">
                  <a:spLocks noRot="1" noChangeAspect="1" noMove="1" noResize="1" noEditPoints="1" noAdjustHandles="1" noChangeArrowheads="1" noChangeShapeType="1" noTextEdit="1"/>
                </p:cNvSpPr>
                <p:nvPr/>
              </p:nvSpPr>
              <p:spPr>
                <a:xfrm>
                  <a:off x="4971534" y="5022669"/>
                  <a:ext cx="508601" cy="2769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5508C4-3FFC-6BA5-CFD1-7C7A2C883B44}"/>
                    </a:ext>
                  </a:extLst>
                </p:cNvPr>
                <p:cNvSpPr txBox="1"/>
                <p:nvPr/>
              </p:nvSpPr>
              <p:spPr>
                <a:xfrm>
                  <a:off x="8706423" y="5022669"/>
                  <a:ext cx="8706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945508C4-3FFC-6BA5-CFD1-7C7A2C883B44}"/>
                    </a:ext>
                  </a:extLst>
                </p:cNvPr>
                <p:cNvSpPr txBox="1">
                  <a:spLocks noRot="1" noChangeAspect="1" noMove="1" noResize="1" noEditPoints="1" noAdjustHandles="1" noChangeArrowheads="1" noChangeShapeType="1" noTextEdit="1"/>
                </p:cNvSpPr>
                <p:nvPr/>
              </p:nvSpPr>
              <p:spPr>
                <a:xfrm>
                  <a:off x="8706423" y="5022669"/>
                  <a:ext cx="870688" cy="276999"/>
                </a:xfrm>
                <a:prstGeom prst="rect">
                  <a:avLst/>
                </a:prstGeom>
                <a:blipFill>
                  <a:blip r:embed="rId4"/>
                  <a:stretch>
                    <a:fillRect t="-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F51905-4E0A-5BA3-933E-2211DF6CB3F8}"/>
                    </a:ext>
                  </a:extLst>
                </p:cNvPr>
                <p:cNvSpPr txBox="1"/>
                <p:nvPr/>
              </p:nvSpPr>
              <p:spPr>
                <a:xfrm>
                  <a:off x="3910603" y="2141611"/>
                  <a:ext cx="13152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𝑀𝐵𝑇𝑈</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48F51905-4E0A-5BA3-933E-2211DF6CB3F8}"/>
                    </a:ext>
                  </a:extLst>
                </p:cNvPr>
                <p:cNvSpPr txBox="1">
                  <a:spLocks noRot="1" noChangeAspect="1" noMove="1" noResize="1" noEditPoints="1" noAdjustHandles="1" noChangeArrowheads="1" noChangeShapeType="1" noTextEdit="1"/>
                </p:cNvSpPr>
                <p:nvPr/>
              </p:nvSpPr>
              <p:spPr>
                <a:xfrm>
                  <a:off x="3910603" y="2141611"/>
                  <a:ext cx="1315232" cy="276999"/>
                </a:xfrm>
                <a:prstGeom prst="rect">
                  <a:avLst/>
                </a:prstGeom>
                <a:blipFill>
                  <a:blip r:embed="rId5"/>
                  <a:stretch>
                    <a:fillRect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79142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80C8-2893-3919-F07E-5DC6EB7CBA33}"/>
              </a:ext>
            </a:extLst>
          </p:cNvPr>
          <p:cNvSpPr>
            <a:spLocks noGrp="1"/>
          </p:cNvSpPr>
          <p:nvPr>
            <p:ph type="title"/>
          </p:nvPr>
        </p:nvSpPr>
        <p:spPr/>
        <p:txBody>
          <a:bodyPr/>
          <a:lstStyle/>
          <a:p>
            <a:r>
              <a:rPr lang="en-US" dirty="0"/>
              <a:t>Example 3.2: Heat rate and CO</a:t>
            </a:r>
            <a:r>
              <a:rPr lang="en-US" baseline="-25000" dirty="0"/>
              <a:t>2</a:t>
            </a:r>
            <a:r>
              <a:rPr lang="en-US" dirty="0"/>
              <a:t> emissions</a:t>
            </a:r>
          </a:p>
        </p:txBody>
      </p:sp>
      <p:sp>
        <p:nvSpPr>
          <p:cNvPr id="5" name="Content Placeholder 4">
            <a:extLst>
              <a:ext uri="{FF2B5EF4-FFF2-40B4-BE49-F238E27FC236}">
                <a16:creationId xmlns:a16="http://schemas.microsoft.com/office/drawing/2014/main" id="{F2787BDD-F891-72A1-989F-1FA9DD7B91F7}"/>
              </a:ext>
            </a:extLst>
          </p:cNvPr>
          <p:cNvSpPr>
            <a:spLocks noGrp="1"/>
          </p:cNvSpPr>
          <p:nvPr>
            <p:ph idx="1"/>
          </p:nvPr>
        </p:nvSpPr>
        <p:spPr/>
        <p:txBody>
          <a:bodyPr>
            <a:normAutofit/>
          </a:bodyPr>
          <a:lstStyle/>
          <a:p>
            <a:pPr marL="0" indent="0">
              <a:buNone/>
            </a:pPr>
            <a:r>
              <a:rPr lang="en-US" dirty="0">
                <a:effectLst/>
                <a:latin typeface="Calibri" panose="020F0502020204030204" pitchFamily="34" charset="0"/>
                <a:ea typeface="Times New Roman" panose="02020603050405020304" pitchFamily="18" charset="0"/>
                <a:cs typeface="Calibri" panose="020F0502020204030204" pitchFamily="34" charset="0"/>
              </a:rPr>
              <a:t>According to the United States Environmental Protection Agency, the average, annual operating heat rate of U.S. coal-fired power plants is approximately 10,400 BTU/kWh.</a:t>
            </a:r>
            <a:r>
              <a:rPr lang="en-US" b="1" dirty="0">
                <a:effectLst/>
                <a:latin typeface="Calibri" panose="020F0502020204030204" pitchFamily="34" charset="0"/>
                <a:ea typeface="Times New Roman" panose="02020603050405020304" pitchFamily="18" charset="0"/>
                <a:cs typeface="Calibri" panose="020F0502020204030204" pitchFamily="34" charset="0"/>
              </a:rPr>
              <a:t> </a:t>
            </a:r>
          </a:p>
          <a:p>
            <a:pPr marL="0" indent="0">
              <a:buNone/>
            </a:pPr>
            <a:r>
              <a:rPr lang="en-US" dirty="0">
                <a:effectLst/>
                <a:latin typeface="Calibri" panose="020F0502020204030204" pitchFamily="34" charset="0"/>
                <a:ea typeface="Times New Roman" panose="02020603050405020304" pitchFamily="18" charset="0"/>
                <a:cs typeface="Calibri" panose="020F0502020204030204" pitchFamily="34" charset="0"/>
              </a:rPr>
              <a:t>To generate a constant 500 MW, a power plant would therefore have to produce 5.2 10</a:t>
            </a:r>
            <a:r>
              <a:rPr lang="en-US" baseline="30000" dirty="0">
                <a:effectLst/>
                <a:latin typeface="Calibri" panose="020F0502020204030204" pitchFamily="34" charset="0"/>
                <a:ea typeface="Times New Roman" panose="02020603050405020304" pitchFamily="18" charset="0"/>
                <a:cs typeface="Times New Roman (Body CS)"/>
              </a:rPr>
              <a:t>9 </a:t>
            </a:r>
            <a:r>
              <a:rPr lang="en-US" dirty="0">
                <a:effectLst/>
                <a:latin typeface="Calibri" panose="020F0502020204030204" pitchFamily="34" charset="0"/>
                <a:ea typeface="Times New Roman" panose="02020603050405020304" pitchFamily="18" charset="0"/>
                <a:cs typeface="Times New Roman (Body CS)"/>
              </a:rPr>
              <a:t>BTU of heat every hour, which would require burning about 168,477 kg (371,429 pounds) of coal.</a:t>
            </a:r>
            <a:endParaRPr lang="en-US" dirty="0">
              <a:latin typeface="Calibri" panose="020F0502020204030204" pitchFamily="34" charset="0"/>
              <a:ea typeface="Times New Roman" panose="02020603050405020304" pitchFamily="18" charset="0"/>
              <a:cs typeface="Times New Roman (Body CS)"/>
            </a:endParaRPr>
          </a:p>
          <a:p>
            <a:pPr marL="0" indent="0">
              <a:buNone/>
            </a:pPr>
            <a:endParaRPr lang="en-US" dirty="0">
              <a:effectLst/>
              <a:latin typeface="Calibri" panose="020F0502020204030204" pitchFamily="34" charset="0"/>
              <a:ea typeface="Times New Roman" panose="02020603050405020304" pitchFamily="18" charset="0"/>
              <a:cs typeface="Times New Roman (Body CS)"/>
            </a:endParaRPr>
          </a:p>
          <a:p>
            <a:pPr marL="0" indent="0">
              <a:buNone/>
            </a:pPr>
            <a:r>
              <a:rPr lang="en-US" dirty="0">
                <a:latin typeface="Calibri" panose="020F0502020204030204" pitchFamily="34" charset="0"/>
                <a:ea typeface="Times New Roman" panose="02020603050405020304" pitchFamily="18" charset="0"/>
                <a:cs typeface="Times New Roman (Body CS)"/>
              </a:rPr>
              <a:t>This plant </a:t>
            </a:r>
            <a:r>
              <a:rPr lang="en-US" dirty="0">
                <a:effectLst/>
                <a:latin typeface="Calibri" panose="020F0502020204030204" pitchFamily="34" charset="0"/>
                <a:ea typeface="Times New Roman" panose="02020603050405020304" pitchFamily="18" charset="0"/>
                <a:cs typeface="Times New Roman (Body CS)"/>
              </a:rPr>
              <a:t>would release </a:t>
            </a:r>
            <a:r>
              <a:rPr lang="en-US" dirty="0">
                <a:effectLst/>
                <a:latin typeface="Calibri" panose="020F0502020204030204" pitchFamily="34" charset="0"/>
                <a:ea typeface="Times New Roman" panose="02020603050405020304" pitchFamily="18" charset="0"/>
                <a:cs typeface="Calibri" panose="020F0502020204030204" pitchFamily="34" charset="0"/>
              </a:rPr>
              <a:t>481,845 kg</a:t>
            </a:r>
            <a:r>
              <a:rPr lang="en-US" dirty="0">
                <a:effectLst/>
                <a:latin typeface="Calibri" panose="020F0502020204030204" pitchFamily="34" charset="0"/>
                <a:ea typeface="Times New Roman" panose="02020603050405020304" pitchFamily="18" charset="0"/>
                <a:cs typeface="Times New Roman (Body CS)"/>
              </a:rPr>
              <a:t> (1,062,360</a:t>
            </a:r>
            <a:r>
              <a:rPr lang="en-US" dirty="0">
                <a:effectLst/>
                <a:latin typeface="Calibri" panose="020F0502020204030204" pitchFamily="34" charset="0"/>
                <a:ea typeface="Times New Roman" panose="02020603050405020304" pitchFamily="18" charset="0"/>
                <a:cs typeface="Calibri" panose="020F0502020204030204" pitchFamily="34" charset="0"/>
              </a:rPr>
              <a:t> pounds) of CO</a:t>
            </a:r>
            <a:r>
              <a:rPr lang="en-US" baseline="-25000" dirty="0">
                <a:effectLst/>
                <a:latin typeface="Calibri" panose="020F0502020204030204" pitchFamily="34" charset="0"/>
                <a:ea typeface="Times New Roman" panose="02020603050405020304" pitchFamily="18" charset="0"/>
                <a:cs typeface="Times New Roman (Body CS)"/>
              </a:rPr>
              <a:t>2 </a:t>
            </a:r>
            <a:r>
              <a:rPr lang="en-US" dirty="0">
                <a:effectLst/>
                <a:latin typeface="Calibri" panose="020F0502020204030204" pitchFamily="34" charset="0"/>
                <a:ea typeface="Times New Roman" panose="02020603050405020304" pitchFamily="18" charset="0"/>
                <a:cs typeface="Times New Roman (Body CS)"/>
              </a:rPr>
              <a:t>each hour.</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4000" dirty="0"/>
          </a:p>
        </p:txBody>
      </p:sp>
      <p:sp>
        <p:nvSpPr>
          <p:cNvPr id="3" name="Date Placeholder 2">
            <a:extLst>
              <a:ext uri="{FF2B5EF4-FFF2-40B4-BE49-F238E27FC236}">
                <a16:creationId xmlns:a16="http://schemas.microsoft.com/office/drawing/2014/main" id="{B78D36E3-A952-35E5-02CB-356365D6EB27}"/>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8270EEAE-E9DE-47B7-06DB-9D80775F60A5}"/>
              </a:ext>
            </a:extLst>
          </p:cNvPr>
          <p:cNvSpPr>
            <a:spLocks noGrp="1"/>
          </p:cNvSpPr>
          <p:nvPr>
            <p:ph type="sldNum" sz="quarter" idx="12"/>
          </p:nvPr>
        </p:nvSpPr>
        <p:spPr/>
        <p:txBody>
          <a:bodyPr/>
          <a:lstStyle/>
          <a:p>
            <a:fld id="{697646A6-6B76-9347-9EA0-ECEE7D8FD72D}" type="slidenum">
              <a:rPr lang="en-US" smtClean="0"/>
              <a:t>32</a:t>
            </a:fld>
            <a:endParaRPr lang="en-US"/>
          </a:p>
        </p:txBody>
      </p:sp>
    </p:spTree>
    <p:extLst>
      <p:ext uri="{BB962C8B-B14F-4D97-AF65-F5344CB8AC3E}">
        <p14:creationId xmlns:p14="http://schemas.microsoft.com/office/powerpoint/2010/main" val="211037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902F-D20A-9DB8-E50D-41A3F0C7018A}"/>
              </a:ext>
            </a:extLst>
          </p:cNvPr>
          <p:cNvSpPr>
            <a:spLocks noGrp="1"/>
          </p:cNvSpPr>
          <p:nvPr>
            <p:ph type="title"/>
          </p:nvPr>
        </p:nvSpPr>
        <p:spPr/>
        <p:txBody>
          <a:bodyPr/>
          <a:lstStyle/>
          <a:p>
            <a:r>
              <a:rPr lang="en-US" dirty="0"/>
              <a:t>Nuclear power plants</a:t>
            </a:r>
          </a:p>
        </p:txBody>
      </p:sp>
      <p:sp>
        <p:nvSpPr>
          <p:cNvPr id="4" name="Date Placeholder 3">
            <a:extLst>
              <a:ext uri="{FF2B5EF4-FFF2-40B4-BE49-F238E27FC236}">
                <a16:creationId xmlns:a16="http://schemas.microsoft.com/office/drawing/2014/main" id="{792B1CFC-1FA0-0EA9-6A96-4E6E3A73F7C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00167FC-FDEE-DD1E-5094-B799C5D3B7EC}"/>
              </a:ext>
            </a:extLst>
          </p:cNvPr>
          <p:cNvSpPr>
            <a:spLocks noGrp="1"/>
          </p:cNvSpPr>
          <p:nvPr>
            <p:ph type="sldNum" sz="quarter" idx="12"/>
          </p:nvPr>
        </p:nvSpPr>
        <p:spPr/>
        <p:txBody>
          <a:bodyPr/>
          <a:lstStyle/>
          <a:p>
            <a:fld id="{697646A6-6B76-9347-9EA0-ECEE7D8FD72D}" type="slidenum">
              <a:rPr lang="en-US" smtClean="0"/>
              <a:t>33</a:t>
            </a:fld>
            <a:endParaRPr lang="en-US"/>
          </a:p>
        </p:txBody>
      </p:sp>
      <p:grpSp>
        <p:nvGrpSpPr>
          <p:cNvPr id="6" name="Group 5">
            <a:extLst>
              <a:ext uri="{FF2B5EF4-FFF2-40B4-BE49-F238E27FC236}">
                <a16:creationId xmlns:a16="http://schemas.microsoft.com/office/drawing/2014/main" id="{2540EF87-0D8E-EE44-0DA2-A686528C215C}"/>
              </a:ext>
            </a:extLst>
          </p:cNvPr>
          <p:cNvGrpSpPr/>
          <p:nvPr/>
        </p:nvGrpSpPr>
        <p:grpSpPr>
          <a:xfrm>
            <a:off x="2506131" y="1648216"/>
            <a:ext cx="7179737" cy="3561568"/>
            <a:chOff x="537894" y="1627178"/>
            <a:chExt cx="7179737" cy="3561568"/>
          </a:xfrm>
        </p:grpSpPr>
        <p:grpSp>
          <p:nvGrpSpPr>
            <p:cNvPr id="7" name="Group 23">
              <a:extLst>
                <a:ext uri="{FF2B5EF4-FFF2-40B4-BE49-F238E27FC236}">
                  <a16:creationId xmlns:a16="http://schemas.microsoft.com/office/drawing/2014/main" id="{8935B0FD-6075-FFD7-4241-C082EE024117}"/>
                </a:ext>
              </a:extLst>
            </p:cNvPr>
            <p:cNvGrpSpPr>
              <a:grpSpLocks/>
            </p:cNvGrpSpPr>
            <p:nvPr/>
          </p:nvGrpSpPr>
          <p:grpSpPr bwMode="auto">
            <a:xfrm>
              <a:off x="6974681" y="3429000"/>
              <a:ext cx="742950" cy="114300"/>
              <a:chOff x="4704" y="1920"/>
              <a:chExt cx="624" cy="96"/>
            </a:xfrm>
          </p:grpSpPr>
          <p:sp>
            <p:nvSpPr>
              <p:cNvPr id="30" name="Line 24">
                <a:extLst>
                  <a:ext uri="{FF2B5EF4-FFF2-40B4-BE49-F238E27FC236}">
                    <a16:creationId xmlns:a16="http://schemas.microsoft.com/office/drawing/2014/main" id="{69A10A0D-339B-23A5-0FAC-5D5A8E7B27E5}"/>
                  </a:ext>
                </a:extLst>
              </p:cNvPr>
              <p:cNvSpPr>
                <a:spLocks noChangeShapeType="1"/>
              </p:cNvSpPr>
              <p:nvPr/>
            </p:nvSpPr>
            <p:spPr bwMode="auto">
              <a:xfrm>
                <a:off x="4704" y="1968"/>
                <a:ext cx="52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31" name="Oval 25">
                <a:extLst>
                  <a:ext uri="{FF2B5EF4-FFF2-40B4-BE49-F238E27FC236}">
                    <a16:creationId xmlns:a16="http://schemas.microsoft.com/office/drawing/2014/main" id="{082325BE-42A0-5908-D36B-B5E736C3AB6C}"/>
                  </a:ext>
                </a:extLst>
              </p:cNvPr>
              <p:cNvSpPr>
                <a:spLocks noChangeArrowheads="1"/>
              </p:cNvSpPr>
              <p:nvPr/>
            </p:nvSpPr>
            <p:spPr bwMode="auto">
              <a:xfrm>
                <a:off x="5232" y="1920"/>
                <a:ext cx="96" cy="96"/>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grpSp>
          <p:nvGrpSpPr>
            <p:cNvPr id="8" name="Group 17">
              <a:extLst>
                <a:ext uri="{FF2B5EF4-FFF2-40B4-BE49-F238E27FC236}">
                  <a16:creationId xmlns:a16="http://schemas.microsoft.com/office/drawing/2014/main" id="{C7215395-D939-CCC9-63F7-B275006DEABD}"/>
                </a:ext>
              </a:extLst>
            </p:cNvPr>
            <p:cNvGrpSpPr>
              <a:grpSpLocks/>
            </p:cNvGrpSpPr>
            <p:nvPr/>
          </p:nvGrpSpPr>
          <p:grpSpPr bwMode="auto">
            <a:xfrm>
              <a:off x="6974681" y="3000375"/>
              <a:ext cx="742950" cy="114300"/>
              <a:chOff x="4704" y="1920"/>
              <a:chExt cx="624" cy="96"/>
            </a:xfrm>
          </p:grpSpPr>
          <p:sp>
            <p:nvSpPr>
              <p:cNvPr id="28" name="Line 18">
                <a:extLst>
                  <a:ext uri="{FF2B5EF4-FFF2-40B4-BE49-F238E27FC236}">
                    <a16:creationId xmlns:a16="http://schemas.microsoft.com/office/drawing/2014/main" id="{049DC8EA-C85F-AC21-FB28-6ACF5914F7DD}"/>
                  </a:ext>
                </a:extLst>
              </p:cNvPr>
              <p:cNvSpPr>
                <a:spLocks noChangeShapeType="1"/>
              </p:cNvSpPr>
              <p:nvPr/>
            </p:nvSpPr>
            <p:spPr bwMode="auto">
              <a:xfrm>
                <a:off x="4704" y="1968"/>
                <a:ext cx="52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29" name="Oval 19">
                <a:extLst>
                  <a:ext uri="{FF2B5EF4-FFF2-40B4-BE49-F238E27FC236}">
                    <a16:creationId xmlns:a16="http://schemas.microsoft.com/office/drawing/2014/main" id="{16051CB7-A8DB-3A90-16F5-5F9BDD30C405}"/>
                  </a:ext>
                </a:extLst>
              </p:cNvPr>
              <p:cNvSpPr>
                <a:spLocks noChangeArrowheads="1"/>
              </p:cNvSpPr>
              <p:nvPr/>
            </p:nvSpPr>
            <p:spPr bwMode="auto">
              <a:xfrm>
                <a:off x="5232" y="1920"/>
                <a:ext cx="96" cy="96"/>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grpSp>
          <p:nvGrpSpPr>
            <p:cNvPr id="9" name="Group 20">
              <a:extLst>
                <a:ext uri="{FF2B5EF4-FFF2-40B4-BE49-F238E27FC236}">
                  <a16:creationId xmlns:a16="http://schemas.microsoft.com/office/drawing/2014/main" id="{5842741C-372C-4973-71FA-BDF5D318E6F9}"/>
                </a:ext>
              </a:extLst>
            </p:cNvPr>
            <p:cNvGrpSpPr>
              <a:grpSpLocks/>
            </p:cNvGrpSpPr>
            <p:nvPr/>
          </p:nvGrpSpPr>
          <p:grpSpPr bwMode="auto">
            <a:xfrm>
              <a:off x="6974681" y="3214688"/>
              <a:ext cx="742950" cy="114300"/>
              <a:chOff x="4704" y="1920"/>
              <a:chExt cx="624" cy="96"/>
            </a:xfrm>
          </p:grpSpPr>
          <p:sp>
            <p:nvSpPr>
              <p:cNvPr id="26" name="Line 21">
                <a:extLst>
                  <a:ext uri="{FF2B5EF4-FFF2-40B4-BE49-F238E27FC236}">
                    <a16:creationId xmlns:a16="http://schemas.microsoft.com/office/drawing/2014/main" id="{B3BC30D6-00B2-0ACF-74A2-49D45AD4D294}"/>
                  </a:ext>
                </a:extLst>
              </p:cNvPr>
              <p:cNvSpPr>
                <a:spLocks noChangeShapeType="1"/>
              </p:cNvSpPr>
              <p:nvPr/>
            </p:nvSpPr>
            <p:spPr bwMode="auto">
              <a:xfrm>
                <a:off x="4704" y="1968"/>
                <a:ext cx="52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27" name="Oval 22">
                <a:extLst>
                  <a:ext uri="{FF2B5EF4-FFF2-40B4-BE49-F238E27FC236}">
                    <a16:creationId xmlns:a16="http://schemas.microsoft.com/office/drawing/2014/main" id="{68ECFC2F-E3B4-8089-5FF3-E3C08A08628C}"/>
                  </a:ext>
                </a:extLst>
              </p:cNvPr>
              <p:cNvSpPr>
                <a:spLocks noChangeArrowheads="1"/>
              </p:cNvSpPr>
              <p:nvPr/>
            </p:nvSpPr>
            <p:spPr bwMode="auto">
              <a:xfrm>
                <a:off x="5232" y="1920"/>
                <a:ext cx="96" cy="96"/>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10" name="AutoShape 4">
              <a:extLst>
                <a:ext uri="{FF2B5EF4-FFF2-40B4-BE49-F238E27FC236}">
                  <a16:creationId xmlns:a16="http://schemas.microsoft.com/office/drawing/2014/main" id="{34D03593-46CF-EB91-6539-E3858DDB5CD4}"/>
                </a:ext>
              </a:extLst>
            </p:cNvPr>
            <p:cNvSpPr>
              <a:spLocks noChangeArrowheads="1"/>
            </p:cNvSpPr>
            <p:nvPr/>
          </p:nvSpPr>
          <p:spPr bwMode="auto">
            <a:xfrm rot="5400000" flipH="1">
              <a:off x="4902399" y="2815233"/>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1" name="Line 8">
              <a:extLst>
                <a:ext uri="{FF2B5EF4-FFF2-40B4-BE49-F238E27FC236}">
                  <a16:creationId xmlns:a16="http://schemas.microsoft.com/office/drawing/2014/main" id="{84BDDFBE-F225-243F-54AB-A3DAD02A7488}"/>
                </a:ext>
              </a:extLst>
            </p:cNvPr>
            <p:cNvSpPr>
              <a:spLocks noChangeShapeType="1"/>
            </p:cNvSpPr>
            <p:nvPr/>
          </p:nvSpPr>
          <p:spPr bwMode="auto">
            <a:xfrm>
              <a:off x="5566172" y="3286125"/>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2" name="AutoShape 10">
              <a:extLst>
                <a:ext uri="{FF2B5EF4-FFF2-40B4-BE49-F238E27FC236}">
                  <a16:creationId xmlns:a16="http://schemas.microsoft.com/office/drawing/2014/main" id="{829944DB-EA2D-7B77-E9FF-2DB33AB4A707}"/>
                </a:ext>
              </a:extLst>
            </p:cNvPr>
            <p:cNvSpPr>
              <a:spLocks noChangeArrowheads="1"/>
            </p:cNvSpPr>
            <p:nvPr/>
          </p:nvSpPr>
          <p:spPr bwMode="auto">
            <a:xfrm>
              <a:off x="5418535" y="3000375"/>
              <a:ext cx="285750" cy="57150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3" name="Rectangle 16">
              <a:extLst>
                <a:ext uri="{FF2B5EF4-FFF2-40B4-BE49-F238E27FC236}">
                  <a16:creationId xmlns:a16="http://schemas.microsoft.com/office/drawing/2014/main" id="{876BA383-EB8E-88D5-5CC0-5BA0A3B5E1E3}"/>
                </a:ext>
              </a:extLst>
            </p:cNvPr>
            <p:cNvSpPr>
              <a:spLocks noChangeArrowheads="1"/>
            </p:cNvSpPr>
            <p:nvPr/>
          </p:nvSpPr>
          <p:spPr bwMode="auto">
            <a:xfrm>
              <a:off x="6332936" y="2889649"/>
              <a:ext cx="1093582" cy="773906"/>
            </a:xfrm>
            <a:prstGeom prst="rect">
              <a:avLst/>
            </a:prstGeom>
            <a:solidFill>
              <a:srgbClr val="00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pPr>
              <a:r>
                <a:rPr lang="en-GB" altLang="x-none"/>
                <a:t>Generator</a:t>
              </a:r>
              <a:endParaRPr lang="en-GB" altLang="x-none">
                <a:latin typeface="Times" charset="0"/>
              </a:endParaRPr>
            </a:p>
          </p:txBody>
        </p:sp>
        <p:sp>
          <p:nvSpPr>
            <p:cNvPr id="14" name="Text Box 27">
              <a:extLst>
                <a:ext uri="{FF2B5EF4-FFF2-40B4-BE49-F238E27FC236}">
                  <a16:creationId xmlns:a16="http://schemas.microsoft.com/office/drawing/2014/main" id="{948FE317-6DCB-30D9-36E8-57BF8C16F82B}"/>
                </a:ext>
              </a:extLst>
            </p:cNvPr>
            <p:cNvSpPr txBox="1">
              <a:spLocks noChangeArrowheads="1"/>
            </p:cNvSpPr>
            <p:nvPr/>
          </p:nvSpPr>
          <p:spPr bwMode="auto">
            <a:xfrm>
              <a:off x="5093494" y="2298979"/>
              <a:ext cx="896527"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Turbine</a:t>
              </a:r>
            </a:p>
          </p:txBody>
        </p:sp>
        <p:sp>
          <p:nvSpPr>
            <p:cNvPr id="15" name="Freeform 31">
              <a:extLst>
                <a:ext uri="{FF2B5EF4-FFF2-40B4-BE49-F238E27FC236}">
                  <a16:creationId xmlns:a16="http://schemas.microsoft.com/office/drawing/2014/main" id="{BD4823E7-B829-CE01-83FD-2515C7164097}"/>
                </a:ext>
              </a:extLst>
            </p:cNvPr>
            <p:cNvSpPr>
              <a:spLocks/>
            </p:cNvSpPr>
            <p:nvPr/>
          </p:nvSpPr>
          <p:spPr bwMode="auto">
            <a:xfrm>
              <a:off x="3040912" y="2628900"/>
              <a:ext cx="2909832" cy="1843088"/>
            </a:xfrm>
            <a:custGeom>
              <a:avLst/>
              <a:gdLst>
                <a:gd name="T0" fmla="*/ 2460 w 2460"/>
                <a:gd name="T1" fmla="*/ 1039 h 1548"/>
                <a:gd name="T2" fmla="*/ 2460 w 2460"/>
                <a:gd name="T3" fmla="*/ 1548 h 1548"/>
                <a:gd name="T4" fmla="*/ 1375 w 2460"/>
                <a:gd name="T5" fmla="*/ 1548 h 1548"/>
                <a:gd name="T6" fmla="*/ 1375 w 2460"/>
                <a:gd name="T7" fmla="*/ 875 h 1548"/>
                <a:gd name="T8" fmla="*/ 0 w 2460"/>
                <a:gd name="T9" fmla="*/ 875 h 1548"/>
                <a:gd name="T10" fmla="*/ 0 w 2460"/>
                <a:gd name="T11" fmla="*/ 0 h 1548"/>
                <a:gd name="T12" fmla="*/ 1689 w 2460"/>
                <a:gd name="T13" fmla="*/ 0 h 1548"/>
                <a:gd name="T14" fmla="*/ 1689 w 2460"/>
                <a:gd name="T15" fmla="*/ 314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0" h="1548">
                  <a:moveTo>
                    <a:pt x="2460" y="1039"/>
                  </a:moveTo>
                  <a:lnTo>
                    <a:pt x="2460" y="1548"/>
                  </a:lnTo>
                  <a:lnTo>
                    <a:pt x="1375" y="1548"/>
                  </a:lnTo>
                  <a:lnTo>
                    <a:pt x="1375" y="875"/>
                  </a:lnTo>
                  <a:lnTo>
                    <a:pt x="0" y="875"/>
                  </a:lnTo>
                  <a:lnTo>
                    <a:pt x="0" y="0"/>
                  </a:lnTo>
                  <a:lnTo>
                    <a:pt x="1689" y="0"/>
                  </a:lnTo>
                  <a:lnTo>
                    <a:pt x="1689" y="314"/>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350"/>
            </a:p>
          </p:txBody>
        </p:sp>
        <p:sp>
          <p:nvSpPr>
            <p:cNvPr id="16" name="Rectangle 32">
              <a:extLst>
                <a:ext uri="{FF2B5EF4-FFF2-40B4-BE49-F238E27FC236}">
                  <a16:creationId xmlns:a16="http://schemas.microsoft.com/office/drawing/2014/main" id="{EBBA723F-DEA8-E37B-3136-AB4605E87786}"/>
                </a:ext>
              </a:extLst>
            </p:cNvPr>
            <p:cNvSpPr>
              <a:spLocks noChangeArrowheads="1"/>
            </p:cNvSpPr>
            <p:nvPr/>
          </p:nvSpPr>
          <p:spPr bwMode="auto">
            <a:xfrm>
              <a:off x="4935141" y="4195764"/>
              <a:ext cx="908447" cy="578644"/>
            </a:xfrm>
            <a:prstGeom prst="rect">
              <a:avLst/>
            </a:prstGeom>
            <a:solidFill>
              <a:srgbClr val="0099FF"/>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pPr>
              <a:r>
                <a:rPr lang="en-GB" altLang="x-none" sz="1200"/>
                <a:t>Condenser</a:t>
              </a:r>
              <a:endParaRPr lang="en-GB" altLang="x-none">
                <a:latin typeface="Times" charset="0"/>
              </a:endParaRPr>
            </a:p>
          </p:txBody>
        </p:sp>
        <p:sp>
          <p:nvSpPr>
            <p:cNvPr id="17" name="Oval 33">
              <a:extLst>
                <a:ext uri="{FF2B5EF4-FFF2-40B4-BE49-F238E27FC236}">
                  <a16:creationId xmlns:a16="http://schemas.microsoft.com/office/drawing/2014/main" id="{EA8296EF-CF55-5337-DC49-623AFBCDF841}"/>
                </a:ext>
              </a:extLst>
            </p:cNvPr>
            <p:cNvSpPr>
              <a:spLocks noChangeArrowheads="1"/>
            </p:cNvSpPr>
            <p:nvPr/>
          </p:nvSpPr>
          <p:spPr bwMode="auto">
            <a:xfrm>
              <a:off x="4570810" y="3911203"/>
              <a:ext cx="204788" cy="204788"/>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8" name="Text Box 35">
              <a:extLst>
                <a:ext uri="{FF2B5EF4-FFF2-40B4-BE49-F238E27FC236}">
                  <a16:creationId xmlns:a16="http://schemas.microsoft.com/office/drawing/2014/main" id="{6CAC639A-4254-E0E8-1346-3AE3422848EB}"/>
                </a:ext>
              </a:extLst>
            </p:cNvPr>
            <p:cNvSpPr txBox="1">
              <a:spLocks noChangeArrowheads="1"/>
            </p:cNvSpPr>
            <p:nvPr/>
          </p:nvSpPr>
          <p:spPr bwMode="auto">
            <a:xfrm>
              <a:off x="4738688" y="3867128"/>
              <a:ext cx="595035" cy="30008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350"/>
                <a:t>Pump</a:t>
              </a:r>
              <a:endParaRPr lang="en-GB" altLang="x-none">
                <a:latin typeface="Times" charset="0"/>
              </a:endParaRPr>
            </a:p>
          </p:txBody>
        </p:sp>
        <p:sp>
          <p:nvSpPr>
            <p:cNvPr id="19" name="Rectangle 5">
              <a:extLst>
                <a:ext uri="{FF2B5EF4-FFF2-40B4-BE49-F238E27FC236}">
                  <a16:creationId xmlns:a16="http://schemas.microsoft.com/office/drawing/2014/main" id="{E464C66B-38C2-BBD6-4542-7D6EB21C2327}"/>
                </a:ext>
              </a:extLst>
            </p:cNvPr>
            <p:cNvSpPr>
              <a:spLocks noChangeArrowheads="1"/>
            </p:cNvSpPr>
            <p:nvPr/>
          </p:nvSpPr>
          <p:spPr bwMode="auto">
            <a:xfrm>
              <a:off x="537894" y="2889649"/>
              <a:ext cx="1632347" cy="2299097"/>
            </a:xfrm>
            <a:prstGeom prst="rect">
              <a:avLst/>
            </a:prstGeom>
            <a:solidFill>
              <a:srgbClr val="FF33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20" name="Rectangle 19">
              <a:extLst>
                <a:ext uri="{FF2B5EF4-FFF2-40B4-BE49-F238E27FC236}">
                  <a16:creationId xmlns:a16="http://schemas.microsoft.com/office/drawing/2014/main" id="{06475C27-5967-0826-D8F7-6865F02DAAC1}"/>
                </a:ext>
              </a:extLst>
            </p:cNvPr>
            <p:cNvSpPr/>
            <p:nvPr/>
          </p:nvSpPr>
          <p:spPr>
            <a:xfrm>
              <a:off x="1456729" y="2628900"/>
              <a:ext cx="1318369" cy="103465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30">
              <a:extLst>
                <a:ext uri="{FF2B5EF4-FFF2-40B4-BE49-F238E27FC236}">
                  <a16:creationId xmlns:a16="http://schemas.microsoft.com/office/drawing/2014/main" id="{410A4244-1689-2E9B-FA66-DBE3E355D5D1}"/>
                </a:ext>
              </a:extLst>
            </p:cNvPr>
            <p:cNvSpPr txBox="1">
              <a:spLocks noChangeArrowheads="1"/>
            </p:cNvSpPr>
            <p:nvPr/>
          </p:nvSpPr>
          <p:spPr bwMode="auto">
            <a:xfrm>
              <a:off x="987623" y="3818103"/>
              <a:ext cx="732893"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a:t>Boiler</a:t>
              </a:r>
            </a:p>
          </p:txBody>
        </p:sp>
        <p:sp>
          <p:nvSpPr>
            <p:cNvPr id="22" name="Rectangle 34">
              <a:extLst>
                <a:ext uri="{FF2B5EF4-FFF2-40B4-BE49-F238E27FC236}">
                  <a16:creationId xmlns:a16="http://schemas.microsoft.com/office/drawing/2014/main" id="{5AF225CD-8325-EB9D-53E2-47DE1F8707DC}"/>
                </a:ext>
              </a:extLst>
            </p:cNvPr>
            <p:cNvSpPr>
              <a:spLocks noChangeArrowheads="1"/>
            </p:cNvSpPr>
            <p:nvPr/>
          </p:nvSpPr>
          <p:spPr bwMode="auto">
            <a:xfrm>
              <a:off x="998339" y="3252541"/>
              <a:ext cx="916781" cy="5619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pPr>
              <a:r>
                <a:rPr lang="en-GB" altLang="x-none" sz="1350" dirty="0"/>
                <a:t>Steam</a:t>
              </a:r>
            </a:p>
            <a:p>
              <a:pPr>
                <a:spcBef>
                  <a:spcPct val="0"/>
                </a:spcBef>
              </a:pPr>
              <a:r>
                <a:rPr lang="en-GB" altLang="x-none" sz="1350" dirty="0"/>
                <a:t>Generator</a:t>
              </a:r>
              <a:endParaRPr lang="en-GB" altLang="x-none" dirty="0">
                <a:latin typeface="Times" charset="0"/>
              </a:endParaRPr>
            </a:p>
          </p:txBody>
        </p:sp>
        <p:pic>
          <p:nvPicPr>
            <p:cNvPr id="23" name="Picture 22">
              <a:extLst>
                <a:ext uri="{FF2B5EF4-FFF2-40B4-BE49-F238E27FC236}">
                  <a16:creationId xmlns:a16="http://schemas.microsoft.com/office/drawing/2014/main" id="{6E3B5A18-E660-A2ED-F8C4-B99118BF61C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80524" y="4193841"/>
              <a:ext cx="947089" cy="824884"/>
            </a:xfrm>
            <a:prstGeom prst="rect">
              <a:avLst/>
            </a:prstGeom>
          </p:spPr>
        </p:pic>
        <p:sp>
          <p:nvSpPr>
            <p:cNvPr id="24" name="Rectangle 23">
              <a:extLst>
                <a:ext uri="{FF2B5EF4-FFF2-40B4-BE49-F238E27FC236}">
                  <a16:creationId xmlns:a16="http://schemas.microsoft.com/office/drawing/2014/main" id="{1D672A3D-C585-1DC9-6F98-EB16BB35ED5B}"/>
                </a:ext>
              </a:extLst>
            </p:cNvPr>
            <p:cNvSpPr/>
            <p:nvPr/>
          </p:nvSpPr>
          <p:spPr>
            <a:xfrm>
              <a:off x="2519917" y="2294333"/>
              <a:ext cx="797442" cy="1616870"/>
            </a:xfrm>
            <a:prstGeom prst="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27">
              <a:extLst>
                <a:ext uri="{FF2B5EF4-FFF2-40B4-BE49-F238E27FC236}">
                  <a16:creationId xmlns:a16="http://schemas.microsoft.com/office/drawing/2014/main" id="{2717EBDE-5F60-1F01-A70C-541798139194}"/>
                </a:ext>
              </a:extLst>
            </p:cNvPr>
            <p:cNvSpPr txBox="1">
              <a:spLocks noChangeArrowheads="1"/>
            </p:cNvSpPr>
            <p:nvPr/>
          </p:nvSpPr>
          <p:spPr bwMode="auto">
            <a:xfrm>
              <a:off x="2345756" y="1627178"/>
              <a:ext cx="1145763" cy="6463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Heat </a:t>
              </a:r>
            </a:p>
            <a:p>
              <a:pPr algn="ctr">
                <a:spcBef>
                  <a:spcPct val="0"/>
                </a:spcBef>
              </a:pPr>
              <a:r>
                <a:rPr lang="en-GB" altLang="x-none" dirty="0"/>
                <a:t>Exchanger</a:t>
              </a:r>
            </a:p>
          </p:txBody>
        </p:sp>
      </p:grpSp>
    </p:spTree>
    <p:extLst>
      <p:ext uri="{BB962C8B-B14F-4D97-AF65-F5344CB8AC3E}">
        <p14:creationId xmlns:p14="http://schemas.microsoft.com/office/powerpoint/2010/main" val="3868664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902F-D20A-9DB8-E50D-41A3F0C7018A}"/>
              </a:ext>
            </a:extLst>
          </p:cNvPr>
          <p:cNvSpPr>
            <a:spLocks noGrp="1"/>
          </p:cNvSpPr>
          <p:nvPr>
            <p:ph type="title"/>
          </p:nvPr>
        </p:nvSpPr>
        <p:spPr/>
        <p:txBody>
          <a:bodyPr/>
          <a:lstStyle/>
          <a:p>
            <a:r>
              <a:rPr lang="en-US" dirty="0"/>
              <a:t>Nuclear power plant</a:t>
            </a:r>
          </a:p>
        </p:txBody>
      </p:sp>
      <p:sp>
        <p:nvSpPr>
          <p:cNvPr id="4" name="Date Placeholder 3">
            <a:extLst>
              <a:ext uri="{FF2B5EF4-FFF2-40B4-BE49-F238E27FC236}">
                <a16:creationId xmlns:a16="http://schemas.microsoft.com/office/drawing/2014/main" id="{792B1CFC-1FA0-0EA9-6A96-4E6E3A73F7C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00167FC-FDEE-DD1E-5094-B799C5D3B7EC}"/>
              </a:ext>
            </a:extLst>
          </p:cNvPr>
          <p:cNvSpPr>
            <a:spLocks noGrp="1"/>
          </p:cNvSpPr>
          <p:nvPr>
            <p:ph type="sldNum" sz="quarter" idx="12"/>
          </p:nvPr>
        </p:nvSpPr>
        <p:spPr/>
        <p:txBody>
          <a:bodyPr/>
          <a:lstStyle/>
          <a:p>
            <a:fld id="{697646A6-6B76-9347-9EA0-ECEE7D8FD72D}" type="slidenum">
              <a:rPr lang="en-US" smtClean="0"/>
              <a:t>34</a:t>
            </a:fld>
            <a:endParaRPr lang="en-US"/>
          </a:p>
        </p:txBody>
      </p:sp>
      <p:pic>
        <p:nvPicPr>
          <p:cNvPr id="3" name="Picture 2" descr="http://www.nrc.gov/images/reading-rm/photo-gallery/20071116-007.jpg">
            <a:extLst>
              <a:ext uri="{FF2B5EF4-FFF2-40B4-BE49-F238E27FC236}">
                <a16:creationId xmlns:a16="http://schemas.microsoft.com/office/drawing/2014/main" id="{29E0A079-7511-A9F4-8CF2-2C273261EC5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8967" y="1374487"/>
            <a:ext cx="7694490" cy="529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165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50FE-5488-B9B2-D7AC-9FB6E067F5B2}"/>
              </a:ext>
            </a:extLst>
          </p:cNvPr>
          <p:cNvSpPr>
            <a:spLocks noGrp="1"/>
          </p:cNvSpPr>
          <p:nvPr>
            <p:ph type="title"/>
          </p:nvPr>
        </p:nvSpPr>
        <p:spPr/>
        <p:txBody>
          <a:bodyPr/>
          <a:lstStyle/>
          <a:p>
            <a:r>
              <a:rPr lang="en-US" dirty="0"/>
              <a:t>Concentrated solar plant</a:t>
            </a:r>
          </a:p>
        </p:txBody>
      </p:sp>
      <p:sp>
        <p:nvSpPr>
          <p:cNvPr id="3" name="Date Placeholder 2">
            <a:extLst>
              <a:ext uri="{FF2B5EF4-FFF2-40B4-BE49-F238E27FC236}">
                <a16:creationId xmlns:a16="http://schemas.microsoft.com/office/drawing/2014/main" id="{6F416332-E7DC-320A-3A48-DCD555EBA85E}"/>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A7B0C8E0-7BAE-9E0A-5FB2-1B3FEC9D4BA8}"/>
              </a:ext>
            </a:extLst>
          </p:cNvPr>
          <p:cNvSpPr>
            <a:spLocks noGrp="1"/>
          </p:cNvSpPr>
          <p:nvPr>
            <p:ph type="sldNum" sz="quarter" idx="12"/>
          </p:nvPr>
        </p:nvSpPr>
        <p:spPr/>
        <p:txBody>
          <a:bodyPr/>
          <a:lstStyle/>
          <a:p>
            <a:fld id="{697646A6-6B76-9347-9EA0-ECEE7D8FD72D}" type="slidenum">
              <a:rPr lang="en-US" smtClean="0"/>
              <a:t>35</a:t>
            </a:fld>
            <a:endParaRPr lang="en-US"/>
          </a:p>
        </p:txBody>
      </p:sp>
      <p:grpSp>
        <p:nvGrpSpPr>
          <p:cNvPr id="5" name="Group 4">
            <a:extLst>
              <a:ext uri="{FF2B5EF4-FFF2-40B4-BE49-F238E27FC236}">
                <a16:creationId xmlns:a16="http://schemas.microsoft.com/office/drawing/2014/main" id="{F58741A4-3120-3FF2-9937-18E73CBA7036}"/>
              </a:ext>
            </a:extLst>
          </p:cNvPr>
          <p:cNvGrpSpPr/>
          <p:nvPr/>
        </p:nvGrpSpPr>
        <p:grpSpPr>
          <a:xfrm>
            <a:off x="1374138" y="2170349"/>
            <a:ext cx="9613936" cy="3276983"/>
            <a:chOff x="1349842" y="1255949"/>
            <a:chExt cx="9613936" cy="3276983"/>
          </a:xfrm>
        </p:grpSpPr>
        <p:sp>
          <p:nvSpPr>
            <p:cNvPr id="6" name="AutoShape 18">
              <a:extLst>
                <a:ext uri="{FF2B5EF4-FFF2-40B4-BE49-F238E27FC236}">
                  <a16:creationId xmlns:a16="http://schemas.microsoft.com/office/drawing/2014/main" id="{2D41CE63-1EE4-8E5B-EFC5-B1276F7AC9F6}"/>
                </a:ext>
              </a:extLst>
            </p:cNvPr>
            <p:cNvSpPr>
              <a:spLocks noChangeArrowheads="1"/>
            </p:cNvSpPr>
            <p:nvPr/>
          </p:nvSpPr>
          <p:spPr bwMode="auto">
            <a:xfrm rot="16200000">
              <a:off x="8679030" y="2329571"/>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7" name="Text Box 19">
              <a:extLst>
                <a:ext uri="{FF2B5EF4-FFF2-40B4-BE49-F238E27FC236}">
                  <a16:creationId xmlns:a16="http://schemas.microsoft.com/office/drawing/2014/main" id="{A71B379B-86BE-E4AE-095E-EA356433DB52}"/>
                </a:ext>
              </a:extLst>
            </p:cNvPr>
            <p:cNvSpPr txBox="1">
              <a:spLocks noChangeArrowheads="1"/>
            </p:cNvSpPr>
            <p:nvPr/>
          </p:nvSpPr>
          <p:spPr bwMode="auto">
            <a:xfrm>
              <a:off x="9408288" y="2742509"/>
              <a:ext cx="1555490"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Electrical energy</a:t>
              </a:r>
            </a:p>
          </p:txBody>
        </p:sp>
        <p:sp>
          <p:nvSpPr>
            <p:cNvPr id="8" name="Line 14">
              <a:extLst>
                <a:ext uri="{FF2B5EF4-FFF2-40B4-BE49-F238E27FC236}">
                  <a16:creationId xmlns:a16="http://schemas.microsoft.com/office/drawing/2014/main" id="{941F6C23-CF9C-71C4-0A36-1FFC1B17BFC4}"/>
                </a:ext>
              </a:extLst>
            </p:cNvPr>
            <p:cNvSpPr>
              <a:spLocks noChangeShapeType="1"/>
            </p:cNvSpPr>
            <p:nvPr/>
          </p:nvSpPr>
          <p:spPr bwMode="auto">
            <a:xfrm>
              <a:off x="7028470" y="2920974"/>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9" name="AutoShape 12">
              <a:extLst>
                <a:ext uri="{FF2B5EF4-FFF2-40B4-BE49-F238E27FC236}">
                  <a16:creationId xmlns:a16="http://schemas.microsoft.com/office/drawing/2014/main" id="{E3750B2C-9F37-3A7B-3942-C34DF7686D5D}"/>
                </a:ext>
              </a:extLst>
            </p:cNvPr>
            <p:cNvSpPr>
              <a:spLocks noChangeArrowheads="1"/>
            </p:cNvSpPr>
            <p:nvPr/>
          </p:nvSpPr>
          <p:spPr bwMode="auto">
            <a:xfrm rot="5400000" flipH="1">
              <a:off x="6364102" y="2450677"/>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none" lIns="0" tIns="0" rIns="0" bIns="0" anchor="ctr" anchorCtr="1"/>
            <a:lstStyle/>
            <a:p>
              <a:pPr algn="ctr">
                <a:spcBef>
                  <a:spcPct val="0"/>
                </a:spcBef>
              </a:pPr>
              <a:r>
                <a:rPr lang="en-GB" altLang="x-none" sz="1600" dirty="0"/>
                <a:t>Steam</a:t>
              </a:r>
            </a:p>
            <a:p>
              <a:pPr algn="ctr">
                <a:spcBef>
                  <a:spcPct val="0"/>
                </a:spcBef>
              </a:pPr>
              <a:r>
                <a:rPr lang="en-GB" altLang="x-none" sz="1600" dirty="0"/>
                <a:t>turbine</a:t>
              </a:r>
            </a:p>
          </p:txBody>
        </p:sp>
        <p:sp>
          <p:nvSpPr>
            <p:cNvPr id="10" name="Rectangle 16">
              <a:extLst>
                <a:ext uri="{FF2B5EF4-FFF2-40B4-BE49-F238E27FC236}">
                  <a16:creationId xmlns:a16="http://schemas.microsoft.com/office/drawing/2014/main" id="{6599E09F-754C-8C88-0B2E-A0F13AE47226}"/>
                </a:ext>
              </a:extLst>
            </p:cNvPr>
            <p:cNvSpPr>
              <a:spLocks noChangeArrowheads="1"/>
            </p:cNvSpPr>
            <p:nvPr/>
          </p:nvSpPr>
          <p:spPr bwMode="auto">
            <a:xfrm>
              <a:off x="7795233" y="2524496"/>
              <a:ext cx="1156097" cy="773906"/>
            </a:xfrm>
            <a:prstGeom prst="rect">
              <a:avLst/>
            </a:prstGeom>
            <a:solidFill>
              <a:srgbClr val="00B0F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1600" dirty="0"/>
                <a:t>Generator</a:t>
              </a:r>
              <a:endParaRPr lang="en-GB" altLang="x-none" sz="1600" dirty="0">
                <a:latin typeface="Times" charset="0"/>
              </a:endParaRPr>
            </a:p>
          </p:txBody>
        </p:sp>
        <p:sp>
          <p:nvSpPr>
            <p:cNvPr id="11" name="Rectangle 22">
              <a:extLst>
                <a:ext uri="{FF2B5EF4-FFF2-40B4-BE49-F238E27FC236}">
                  <a16:creationId xmlns:a16="http://schemas.microsoft.com/office/drawing/2014/main" id="{5C010CC1-D59A-09E2-DDA6-D2BBF52500EA}"/>
                </a:ext>
              </a:extLst>
            </p:cNvPr>
            <p:cNvSpPr>
              <a:spLocks noChangeArrowheads="1"/>
            </p:cNvSpPr>
            <p:nvPr/>
          </p:nvSpPr>
          <p:spPr bwMode="auto">
            <a:xfrm>
              <a:off x="6013515" y="3817144"/>
              <a:ext cx="1025726" cy="578644"/>
            </a:xfrm>
            <a:prstGeom prst="rect">
              <a:avLst/>
            </a:prstGeom>
            <a:solidFill>
              <a:srgbClr val="92D050"/>
            </a:solidFill>
            <a:ln w="28575">
              <a:solidFill>
                <a:schemeClr val="tx1"/>
              </a:solidFill>
              <a:miter lim="800000"/>
              <a:headEnd type="none" w="sm" len="sm"/>
              <a:tailEnd type="none" w="sm" len="sm"/>
            </a:ln>
            <a:effectLst/>
          </p:spPr>
          <p:txBody>
            <a:bodyPr wrap="none" lIns="0" tIns="0" rIns="0" bIns="0" anchor="ctr"/>
            <a:lstStyle/>
            <a:p>
              <a:pPr algn="ctr">
                <a:spcBef>
                  <a:spcPct val="0"/>
                </a:spcBef>
              </a:pPr>
              <a:r>
                <a:rPr lang="en-GB" altLang="x-none" sz="1600" dirty="0"/>
                <a:t>Condenser</a:t>
              </a:r>
              <a:endParaRPr lang="en-GB" altLang="x-none" sz="1600" dirty="0">
                <a:latin typeface="Times" charset="0"/>
              </a:endParaRPr>
            </a:p>
          </p:txBody>
        </p:sp>
        <p:cxnSp>
          <p:nvCxnSpPr>
            <p:cNvPr id="12" name="Elbow Connector 11">
              <a:extLst>
                <a:ext uri="{FF2B5EF4-FFF2-40B4-BE49-F238E27FC236}">
                  <a16:creationId xmlns:a16="http://schemas.microsoft.com/office/drawing/2014/main" id="{03F53578-0DE7-AA00-1C47-E8A295BF25E3}"/>
                </a:ext>
              </a:extLst>
            </p:cNvPr>
            <p:cNvCxnSpPr>
              <a:endCxn id="11" idx="3"/>
            </p:cNvCxnSpPr>
            <p:nvPr/>
          </p:nvCxnSpPr>
          <p:spPr>
            <a:xfrm rot="5400000">
              <a:off x="6931648" y="3614951"/>
              <a:ext cx="599108" cy="383922"/>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8F938804-8997-42FF-F039-E75A7D335CFA}"/>
                </a:ext>
              </a:extLst>
            </p:cNvPr>
            <p:cNvCxnSpPr>
              <a:cxnSpLocks/>
            </p:cNvCxnSpPr>
            <p:nvPr/>
          </p:nvCxnSpPr>
          <p:spPr>
            <a:xfrm rot="16200000" flipH="1">
              <a:off x="4990432" y="3074239"/>
              <a:ext cx="1744784" cy="319670"/>
            </a:xfrm>
            <a:prstGeom prst="bentConnector2">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B799BBA-1218-5A1D-3EBE-C59183C34D8B}"/>
                </a:ext>
              </a:extLst>
            </p:cNvPr>
            <p:cNvGrpSpPr/>
            <p:nvPr/>
          </p:nvGrpSpPr>
          <p:grpSpPr>
            <a:xfrm>
              <a:off x="5702217" y="1983014"/>
              <a:ext cx="787466" cy="628622"/>
              <a:chOff x="4752252" y="1763007"/>
              <a:chExt cx="787466" cy="717203"/>
            </a:xfrm>
          </p:grpSpPr>
          <p:cxnSp>
            <p:nvCxnSpPr>
              <p:cNvPr id="64" name="Elbow Connector 63">
                <a:extLst>
                  <a:ext uri="{FF2B5EF4-FFF2-40B4-BE49-F238E27FC236}">
                    <a16:creationId xmlns:a16="http://schemas.microsoft.com/office/drawing/2014/main" id="{456A7ACB-E51C-838D-FE77-44B5637D495D}"/>
                  </a:ext>
                </a:extLst>
              </p:cNvPr>
              <p:cNvCxnSpPr>
                <a:cxnSpLocks/>
              </p:cNvCxnSpPr>
              <p:nvPr/>
            </p:nvCxnSpPr>
            <p:spPr>
              <a:xfrm rot="5400000" flipH="1" flipV="1">
                <a:off x="4634733" y="1882473"/>
                <a:ext cx="553062" cy="318024"/>
              </a:xfrm>
              <a:prstGeom prst="bentConnector3">
                <a:avLst>
                  <a:gd name="adj1" fmla="val 996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F442C2B1-7A1C-55DA-4B88-E4BC33F33FED}"/>
                  </a:ext>
                </a:extLst>
              </p:cNvPr>
              <p:cNvCxnSpPr>
                <a:cxnSpLocks/>
              </p:cNvCxnSpPr>
              <p:nvPr/>
            </p:nvCxnSpPr>
            <p:spPr>
              <a:xfrm rot="16200000" flipV="1">
                <a:off x="4946395" y="1886888"/>
                <a:ext cx="717203" cy="469442"/>
              </a:xfrm>
              <a:prstGeom prst="bentConnector3">
                <a:avLst>
                  <a:gd name="adj1" fmla="val 99404"/>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9E9DCFE-362A-C66C-5672-A0B44A10ED03}"/>
                </a:ext>
              </a:extLst>
            </p:cNvPr>
            <p:cNvGrpSpPr/>
            <p:nvPr/>
          </p:nvGrpSpPr>
          <p:grpSpPr>
            <a:xfrm>
              <a:off x="5411071" y="4004071"/>
              <a:ext cx="668773" cy="528861"/>
              <a:chOff x="4467830" y="3879369"/>
              <a:chExt cx="668773" cy="528861"/>
            </a:xfrm>
          </p:grpSpPr>
          <p:sp>
            <p:nvSpPr>
              <p:cNvPr id="62" name="Text Box 25">
                <a:extLst>
                  <a:ext uri="{FF2B5EF4-FFF2-40B4-BE49-F238E27FC236}">
                    <a16:creationId xmlns:a16="http://schemas.microsoft.com/office/drawing/2014/main" id="{1FEFEF4E-E8F2-4DDA-8B90-57B2B1A37A9D}"/>
                  </a:ext>
                </a:extLst>
              </p:cNvPr>
              <p:cNvSpPr txBox="1">
                <a:spLocks noChangeArrowheads="1"/>
              </p:cNvSpPr>
              <p:nvPr/>
            </p:nvSpPr>
            <p:spPr bwMode="auto">
              <a:xfrm>
                <a:off x="4467830" y="4069676"/>
                <a:ext cx="668773"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Pump</a:t>
                </a:r>
                <a:endParaRPr lang="en-GB" altLang="x-none" sz="1600" dirty="0">
                  <a:latin typeface="Times" charset="0"/>
                </a:endParaRPr>
              </a:p>
            </p:txBody>
          </p:sp>
          <p:sp>
            <p:nvSpPr>
              <p:cNvPr id="63" name="Oval 23">
                <a:extLst>
                  <a:ext uri="{FF2B5EF4-FFF2-40B4-BE49-F238E27FC236}">
                    <a16:creationId xmlns:a16="http://schemas.microsoft.com/office/drawing/2014/main" id="{09A7C8D2-557F-1164-196C-D3DEE1DAAB51}"/>
                  </a:ext>
                </a:extLst>
              </p:cNvPr>
              <p:cNvSpPr>
                <a:spLocks noChangeArrowheads="1"/>
              </p:cNvSpPr>
              <p:nvPr/>
            </p:nvSpPr>
            <p:spPr bwMode="auto">
              <a:xfrm>
                <a:off x="4670167" y="3879369"/>
                <a:ext cx="204788" cy="204787"/>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cxnSp>
          <p:nvCxnSpPr>
            <p:cNvPr id="16" name="Straight Connector 15">
              <a:extLst>
                <a:ext uri="{FF2B5EF4-FFF2-40B4-BE49-F238E27FC236}">
                  <a16:creationId xmlns:a16="http://schemas.microsoft.com/office/drawing/2014/main" id="{C1C315C9-179D-726F-8477-7A796297B55E}"/>
                </a:ext>
              </a:extLst>
            </p:cNvPr>
            <p:cNvCxnSpPr/>
            <p:nvPr/>
          </p:nvCxnSpPr>
          <p:spPr>
            <a:xfrm>
              <a:off x="5252351" y="1976290"/>
              <a:ext cx="0" cy="21301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D7F475-D900-F501-227E-27F2E5BAE9D3}"/>
                </a:ext>
              </a:extLst>
            </p:cNvPr>
            <p:cNvCxnSpPr>
              <a:cxnSpLocks/>
            </p:cNvCxnSpPr>
            <p:nvPr/>
          </p:nvCxnSpPr>
          <p:spPr>
            <a:xfrm>
              <a:off x="3378533" y="4106464"/>
              <a:ext cx="18888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CAAF3D-2809-CAC9-B7A4-CA6C45192034}"/>
                </a:ext>
              </a:extLst>
            </p:cNvPr>
            <p:cNvCxnSpPr>
              <a:cxnSpLocks/>
            </p:cNvCxnSpPr>
            <p:nvPr/>
          </p:nvCxnSpPr>
          <p:spPr>
            <a:xfrm>
              <a:off x="3382093" y="1972148"/>
              <a:ext cx="18888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039CE965-C51D-DFD8-33FA-2892448F3A77}"/>
                </a:ext>
              </a:extLst>
            </p:cNvPr>
            <p:cNvSpPr/>
            <p:nvPr/>
          </p:nvSpPr>
          <p:spPr>
            <a:xfrm rot="11193779">
              <a:off x="1633156" y="2442275"/>
              <a:ext cx="883399" cy="1243147"/>
            </a:xfrm>
            <a:prstGeom prst="arc">
              <a:avLst>
                <a:gd name="adj1" fmla="val 16599913"/>
                <a:gd name="adj2" fmla="val 0"/>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20" name="Straight Connector 19">
              <a:extLst>
                <a:ext uri="{FF2B5EF4-FFF2-40B4-BE49-F238E27FC236}">
                  <a16:creationId xmlns:a16="http://schemas.microsoft.com/office/drawing/2014/main" id="{11EBD42B-2EB4-DA29-FA93-DA1632BAB09D}"/>
                </a:ext>
              </a:extLst>
            </p:cNvPr>
            <p:cNvCxnSpPr/>
            <p:nvPr/>
          </p:nvCxnSpPr>
          <p:spPr>
            <a:xfrm>
              <a:off x="3397468" y="1963004"/>
              <a:ext cx="0" cy="21301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4F54F8D-E62E-F1E7-3F30-B60061D946E1}"/>
                </a:ext>
              </a:extLst>
            </p:cNvPr>
            <p:cNvSpPr/>
            <p:nvPr/>
          </p:nvSpPr>
          <p:spPr>
            <a:xfrm>
              <a:off x="3241802" y="2789527"/>
              <a:ext cx="348620" cy="3486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 name="Straight Connector 21">
              <a:extLst>
                <a:ext uri="{FF2B5EF4-FFF2-40B4-BE49-F238E27FC236}">
                  <a16:creationId xmlns:a16="http://schemas.microsoft.com/office/drawing/2014/main" id="{22142FDA-9ED2-0B55-CE83-80B06D9E86DC}"/>
                </a:ext>
              </a:extLst>
            </p:cNvPr>
            <p:cNvCxnSpPr>
              <a:cxnSpLocks/>
            </p:cNvCxnSpPr>
            <p:nvPr/>
          </p:nvCxnSpPr>
          <p:spPr>
            <a:xfrm flipV="1">
              <a:off x="1674313" y="1583963"/>
              <a:ext cx="1054786" cy="1594186"/>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E423F6E-F7C4-F948-2DEB-FFFDB0F8DE2C}"/>
                </a:ext>
              </a:extLst>
            </p:cNvPr>
            <p:cNvCxnSpPr>
              <a:cxnSpLocks/>
              <a:endCxn id="21" idx="2"/>
            </p:cNvCxnSpPr>
            <p:nvPr/>
          </p:nvCxnSpPr>
          <p:spPr>
            <a:xfrm flipV="1">
              <a:off x="1647756" y="2963837"/>
              <a:ext cx="1594046" cy="226402"/>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Sun 23">
              <a:extLst>
                <a:ext uri="{FF2B5EF4-FFF2-40B4-BE49-F238E27FC236}">
                  <a16:creationId xmlns:a16="http://schemas.microsoft.com/office/drawing/2014/main" id="{4A53BB1F-4ED3-3FF8-6E5C-78ECF9C7442A}"/>
                </a:ext>
              </a:extLst>
            </p:cNvPr>
            <p:cNvSpPr/>
            <p:nvPr/>
          </p:nvSpPr>
          <p:spPr>
            <a:xfrm>
              <a:off x="2532463" y="1335024"/>
              <a:ext cx="439337" cy="439337"/>
            </a:xfrm>
            <a:prstGeom prst="sun">
              <a:avLst/>
            </a:prstGeom>
            <a:solidFill>
              <a:schemeClr val="accent4"/>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5" name="Straight Connector 24">
              <a:extLst>
                <a:ext uri="{FF2B5EF4-FFF2-40B4-BE49-F238E27FC236}">
                  <a16:creationId xmlns:a16="http://schemas.microsoft.com/office/drawing/2014/main" id="{BA49225F-9E55-F1BE-930B-C7109F56A858}"/>
                </a:ext>
              </a:extLst>
            </p:cNvPr>
            <p:cNvCxnSpPr/>
            <p:nvPr/>
          </p:nvCxnSpPr>
          <p:spPr>
            <a:xfrm>
              <a:off x="1693249" y="3415587"/>
              <a:ext cx="0" cy="948067"/>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309FFFD-A034-0148-678D-A8CC1CAF7CA3}"/>
                </a:ext>
              </a:extLst>
            </p:cNvPr>
            <p:cNvCxnSpPr>
              <a:cxnSpLocks/>
            </p:cNvCxnSpPr>
            <p:nvPr/>
          </p:nvCxnSpPr>
          <p:spPr>
            <a:xfrm flipH="1" flipV="1">
              <a:off x="1349842" y="4385155"/>
              <a:ext cx="686814" cy="1489"/>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2C81E3-A5A8-EBD5-F175-296F8FCE0AC6}"/>
                </a:ext>
              </a:extLst>
            </p:cNvPr>
            <p:cNvCxnSpPr>
              <a:cxnSpLocks/>
            </p:cNvCxnSpPr>
            <p:nvPr/>
          </p:nvCxnSpPr>
          <p:spPr>
            <a:xfrm flipV="1">
              <a:off x="1840159" y="1686968"/>
              <a:ext cx="839736" cy="1890345"/>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5EE0CB-577C-6CD8-086B-62BEBD975115}"/>
                </a:ext>
              </a:extLst>
            </p:cNvPr>
            <p:cNvCxnSpPr>
              <a:cxnSpLocks/>
              <a:endCxn id="21" idx="2"/>
            </p:cNvCxnSpPr>
            <p:nvPr/>
          </p:nvCxnSpPr>
          <p:spPr>
            <a:xfrm flipV="1">
              <a:off x="1824536" y="2963837"/>
              <a:ext cx="1417266" cy="61347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 Box 25">
              <a:extLst>
                <a:ext uri="{FF2B5EF4-FFF2-40B4-BE49-F238E27FC236}">
                  <a16:creationId xmlns:a16="http://schemas.microsoft.com/office/drawing/2014/main" id="{CB826EBA-8037-6350-76C9-B415D626CABA}"/>
                </a:ext>
              </a:extLst>
            </p:cNvPr>
            <p:cNvSpPr txBox="1">
              <a:spLocks noChangeArrowheads="1"/>
            </p:cNvSpPr>
            <p:nvPr/>
          </p:nvSpPr>
          <p:spPr bwMode="auto">
            <a:xfrm>
              <a:off x="1743689" y="4029539"/>
              <a:ext cx="1006686"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Heliostats</a:t>
              </a:r>
              <a:endParaRPr lang="en-GB" altLang="x-none" sz="1600" dirty="0">
                <a:latin typeface="Times" charset="0"/>
              </a:endParaRPr>
            </a:p>
          </p:txBody>
        </p:sp>
        <p:sp>
          <p:nvSpPr>
            <p:cNvPr id="30" name="Text Box 25">
              <a:extLst>
                <a:ext uri="{FF2B5EF4-FFF2-40B4-BE49-F238E27FC236}">
                  <a16:creationId xmlns:a16="http://schemas.microsoft.com/office/drawing/2014/main" id="{00319662-53D4-9C85-9976-6EF070116C62}"/>
                </a:ext>
              </a:extLst>
            </p:cNvPr>
            <p:cNvSpPr txBox="1">
              <a:spLocks noChangeArrowheads="1"/>
            </p:cNvSpPr>
            <p:nvPr/>
          </p:nvSpPr>
          <p:spPr bwMode="auto">
            <a:xfrm>
              <a:off x="3544417" y="2797834"/>
              <a:ext cx="897233"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Receiver</a:t>
              </a:r>
              <a:endParaRPr lang="en-GB" altLang="x-none" sz="1600" dirty="0">
                <a:latin typeface="Times" charset="0"/>
              </a:endParaRPr>
            </a:p>
          </p:txBody>
        </p:sp>
        <p:sp>
          <p:nvSpPr>
            <p:cNvPr id="31" name="Text Box 25">
              <a:extLst>
                <a:ext uri="{FF2B5EF4-FFF2-40B4-BE49-F238E27FC236}">
                  <a16:creationId xmlns:a16="http://schemas.microsoft.com/office/drawing/2014/main" id="{88607DD7-C5D4-993F-D664-7D9A55B35C9C}"/>
                </a:ext>
              </a:extLst>
            </p:cNvPr>
            <p:cNvSpPr txBox="1">
              <a:spLocks noChangeArrowheads="1"/>
            </p:cNvSpPr>
            <p:nvPr/>
          </p:nvSpPr>
          <p:spPr bwMode="auto">
            <a:xfrm>
              <a:off x="3260019" y="1260615"/>
              <a:ext cx="1299779"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Working fluid</a:t>
              </a:r>
              <a:endParaRPr lang="en-GB" altLang="x-none" sz="1600" dirty="0">
                <a:latin typeface="Times" charset="0"/>
              </a:endParaRPr>
            </a:p>
          </p:txBody>
        </p:sp>
        <p:sp>
          <p:nvSpPr>
            <p:cNvPr id="32" name="Text Box 25">
              <a:extLst>
                <a:ext uri="{FF2B5EF4-FFF2-40B4-BE49-F238E27FC236}">
                  <a16:creationId xmlns:a16="http://schemas.microsoft.com/office/drawing/2014/main" id="{63FDB21C-02EB-4530-B6B5-DD91C20A70B7}"/>
                </a:ext>
              </a:extLst>
            </p:cNvPr>
            <p:cNvSpPr txBox="1">
              <a:spLocks noChangeArrowheads="1"/>
            </p:cNvSpPr>
            <p:nvPr/>
          </p:nvSpPr>
          <p:spPr bwMode="auto">
            <a:xfrm>
              <a:off x="5696056" y="1255949"/>
              <a:ext cx="697627" cy="33855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1600" dirty="0"/>
                <a:t>Water</a:t>
              </a:r>
              <a:endParaRPr lang="en-GB" altLang="x-none" sz="1600" dirty="0">
                <a:latin typeface="Times" charset="0"/>
              </a:endParaRPr>
            </a:p>
          </p:txBody>
        </p:sp>
        <p:cxnSp>
          <p:nvCxnSpPr>
            <p:cNvPr id="33" name="Straight Arrow Connector 32">
              <a:extLst>
                <a:ext uri="{FF2B5EF4-FFF2-40B4-BE49-F238E27FC236}">
                  <a16:creationId xmlns:a16="http://schemas.microsoft.com/office/drawing/2014/main" id="{EF356079-6F80-97EC-8518-25D0C3F2571D}"/>
                </a:ext>
              </a:extLst>
            </p:cNvPr>
            <p:cNvCxnSpPr/>
            <p:nvPr/>
          </p:nvCxnSpPr>
          <p:spPr>
            <a:xfrm>
              <a:off x="3416112" y="1544455"/>
              <a:ext cx="0" cy="36645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48B027-0110-0599-7983-40D836D99648}"/>
                </a:ext>
              </a:extLst>
            </p:cNvPr>
            <p:cNvCxnSpPr/>
            <p:nvPr/>
          </p:nvCxnSpPr>
          <p:spPr>
            <a:xfrm>
              <a:off x="5818196" y="1544454"/>
              <a:ext cx="0" cy="36645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24">
              <a:extLst>
                <a:ext uri="{FF2B5EF4-FFF2-40B4-BE49-F238E27FC236}">
                  <a16:creationId xmlns:a16="http://schemas.microsoft.com/office/drawing/2014/main" id="{C0DB3E8B-9ACB-E840-CA3A-EF002711F2FF}"/>
                </a:ext>
              </a:extLst>
            </p:cNvPr>
            <p:cNvSpPr>
              <a:spLocks noChangeArrowheads="1"/>
            </p:cNvSpPr>
            <p:nvPr/>
          </p:nvSpPr>
          <p:spPr bwMode="auto">
            <a:xfrm>
              <a:off x="5012770" y="2387571"/>
              <a:ext cx="916781" cy="1028016"/>
            </a:xfrm>
            <a:prstGeom prst="rect">
              <a:avLst/>
            </a:prstGeom>
            <a:gradFill flip="none" rotWithShape="1">
              <a:gsLst>
                <a:gs pos="0">
                  <a:srgbClr val="DF5347"/>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w="28575">
              <a:solidFill>
                <a:schemeClr val="tx1"/>
              </a:solidFill>
              <a:miter lim="800000"/>
              <a:headEnd type="none" w="sm" len="sm"/>
              <a:tailEnd type="none" w="sm" len="sm"/>
            </a:ln>
            <a:effectLst/>
          </p:spPr>
          <p:txBody>
            <a:bodyPr wrap="none" anchor="ctr"/>
            <a:lstStyle/>
            <a:p>
              <a:pPr algn="ctr">
                <a:spcBef>
                  <a:spcPct val="0"/>
                </a:spcBef>
              </a:pPr>
              <a:r>
                <a:rPr lang="en-GB" altLang="x-none" sz="1600" dirty="0"/>
                <a:t>Heat </a:t>
              </a:r>
              <a:br>
                <a:rPr lang="en-GB" altLang="x-none" sz="1600" dirty="0"/>
              </a:br>
              <a:r>
                <a:rPr lang="en-GB" altLang="x-none" sz="1600" dirty="0"/>
                <a:t>Exchanger</a:t>
              </a:r>
            </a:p>
          </p:txBody>
        </p:sp>
        <p:sp>
          <p:nvSpPr>
            <p:cNvPr id="36" name="Can 35">
              <a:extLst>
                <a:ext uri="{FF2B5EF4-FFF2-40B4-BE49-F238E27FC236}">
                  <a16:creationId xmlns:a16="http://schemas.microsoft.com/office/drawing/2014/main" id="{4DDB1604-7764-56F6-831A-CD552B9A3651}"/>
                </a:ext>
              </a:extLst>
            </p:cNvPr>
            <p:cNvSpPr/>
            <p:nvPr/>
          </p:nvSpPr>
          <p:spPr>
            <a:xfrm>
              <a:off x="4115042" y="1641142"/>
              <a:ext cx="578048" cy="679208"/>
            </a:xfrm>
            <a:prstGeom prst="can">
              <a:avLst/>
            </a:prstGeom>
            <a:solidFill>
              <a:srgbClr val="DF53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Hot Tank</a:t>
              </a:r>
              <a:endParaRPr lang="en-US" sz="2000" dirty="0">
                <a:solidFill>
                  <a:sysClr val="windowText" lastClr="000000"/>
                </a:solidFill>
              </a:endParaRPr>
            </a:p>
          </p:txBody>
        </p:sp>
        <p:sp>
          <p:nvSpPr>
            <p:cNvPr id="37" name="Can 36">
              <a:extLst>
                <a:ext uri="{FF2B5EF4-FFF2-40B4-BE49-F238E27FC236}">
                  <a16:creationId xmlns:a16="http://schemas.microsoft.com/office/drawing/2014/main" id="{86D543EC-4D84-B3B7-948D-8CA6A95FE1F6}"/>
                </a:ext>
              </a:extLst>
            </p:cNvPr>
            <p:cNvSpPr/>
            <p:nvPr/>
          </p:nvSpPr>
          <p:spPr>
            <a:xfrm>
              <a:off x="4109760" y="3758377"/>
              <a:ext cx="578048" cy="679208"/>
            </a:xfrm>
            <a:prstGeom prst="can">
              <a:avLst/>
            </a:prstGeom>
            <a:solidFill>
              <a:srgbClr val="4A7D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Cold Tank</a:t>
              </a:r>
              <a:endParaRPr lang="en-US" sz="2000" dirty="0">
                <a:solidFill>
                  <a:sysClr val="windowText" lastClr="000000"/>
                </a:solidFill>
              </a:endParaRPr>
            </a:p>
          </p:txBody>
        </p:sp>
        <p:grpSp>
          <p:nvGrpSpPr>
            <p:cNvPr id="38" name="Group 37">
              <a:extLst>
                <a:ext uri="{FF2B5EF4-FFF2-40B4-BE49-F238E27FC236}">
                  <a16:creationId xmlns:a16="http://schemas.microsoft.com/office/drawing/2014/main" id="{9D327748-2ECA-07BD-81F2-E1CF53399D72}"/>
                </a:ext>
              </a:extLst>
            </p:cNvPr>
            <p:cNvGrpSpPr/>
            <p:nvPr/>
          </p:nvGrpSpPr>
          <p:grpSpPr>
            <a:xfrm>
              <a:off x="3324488" y="2082250"/>
              <a:ext cx="149349" cy="203558"/>
              <a:chOff x="3324488" y="2371954"/>
              <a:chExt cx="149349" cy="203558"/>
            </a:xfrm>
          </p:grpSpPr>
          <p:cxnSp>
            <p:nvCxnSpPr>
              <p:cNvPr id="60" name="Straight Connector 59">
                <a:extLst>
                  <a:ext uri="{FF2B5EF4-FFF2-40B4-BE49-F238E27FC236}">
                    <a16:creationId xmlns:a16="http://schemas.microsoft.com/office/drawing/2014/main" id="{4272249B-1E8E-315F-1A91-DD67ADFFF5E2}"/>
                  </a:ext>
                </a:extLst>
              </p:cNvPr>
              <p:cNvCxnSpPr>
                <a:cxnSpLocks/>
              </p:cNvCxnSpPr>
              <p:nvPr/>
            </p:nvCxnSpPr>
            <p:spPr>
              <a:xfrm flipH="1">
                <a:off x="3324488"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80E6BD-DADA-413D-70D5-653B80F85D29}"/>
                  </a:ext>
                </a:extLst>
              </p:cNvPr>
              <p:cNvCxnSpPr>
                <a:cxnSpLocks/>
              </p:cNvCxnSpPr>
              <p:nvPr/>
            </p:nvCxnSpPr>
            <p:spPr>
              <a:xfrm>
                <a:off x="3399114"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938CD7C-64FE-DA69-4435-E2714CDB49C1}"/>
                </a:ext>
              </a:extLst>
            </p:cNvPr>
            <p:cNvGrpSpPr/>
            <p:nvPr/>
          </p:nvGrpSpPr>
          <p:grpSpPr>
            <a:xfrm>
              <a:off x="3322415" y="3683489"/>
              <a:ext cx="149349" cy="203558"/>
              <a:chOff x="3324488" y="2371954"/>
              <a:chExt cx="149349" cy="203558"/>
            </a:xfrm>
          </p:grpSpPr>
          <p:cxnSp>
            <p:nvCxnSpPr>
              <p:cNvPr id="58" name="Straight Connector 57">
                <a:extLst>
                  <a:ext uri="{FF2B5EF4-FFF2-40B4-BE49-F238E27FC236}">
                    <a16:creationId xmlns:a16="http://schemas.microsoft.com/office/drawing/2014/main" id="{B0CD7CB6-8C36-E676-6B07-CB16B73374E9}"/>
                  </a:ext>
                </a:extLst>
              </p:cNvPr>
              <p:cNvCxnSpPr>
                <a:cxnSpLocks/>
              </p:cNvCxnSpPr>
              <p:nvPr/>
            </p:nvCxnSpPr>
            <p:spPr>
              <a:xfrm flipH="1">
                <a:off x="3324488"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DFDBEA-175D-AB83-56C4-2A60AF97F51C}"/>
                  </a:ext>
                </a:extLst>
              </p:cNvPr>
              <p:cNvCxnSpPr>
                <a:cxnSpLocks/>
              </p:cNvCxnSpPr>
              <p:nvPr/>
            </p:nvCxnSpPr>
            <p:spPr>
              <a:xfrm>
                <a:off x="3399114"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931B8F8-C630-047C-CC3B-F65ACE20BA89}"/>
                </a:ext>
              </a:extLst>
            </p:cNvPr>
            <p:cNvGrpSpPr/>
            <p:nvPr/>
          </p:nvGrpSpPr>
          <p:grpSpPr>
            <a:xfrm flipV="1">
              <a:off x="5177676" y="3691238"/>
              <a:ext cx="149349" cy="203558"/>
              <a:chOff x="3324488" y="2371954"/>
              <a:chExt cx="149349" cy="203558"/>
            </a:xfrm>
          </p:grpSpPr>
          <p:cxnSp>
            <p:nvCxnSpPr>
              <p:cNvPr id="56" name="Straight Connector 55">
                <a:extLst>
                  <a:ext uri="{FF2B5EF4-FFF2-40B4-BE49-F238E27FC236}">
                    <a16:creationId xmlns:a16="http://schemas.microsoft.com/office/drawing/2014/main" id="{93597A43-E958-C6EA-86B7-EF4200A16A9B}"/>
                  </a:ext>
                </a:extLst>
              </p:cNvPr>
              <p:cNvCxnSpPr>
                <a:cxnSpLocks/>
              </p:cNvCxnSpPr>
              <p:nvPr/>
            </p:nvCxnSpPr>
            <p:spPr>
              <a:xfrm flipH="1">
                <a:off x="3324488"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47F1982-131B-441A-952C-0667B5D18173}"/>
                  </a:ext>
                </a:extLst>
              </p:cNvPr>
              <p:cNvCxnSpPr>
                <a:cxnSpLocks/>
              </p:cNvCxnSpPr>
              <p:nvPr/>
            </p:nvCxnSpPr>
            <p:spPr>
              <a:xfrm>
                <a:off x="3399114"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C553824A-7A1A-7B9A-A13C-697BD267764F}"/>
                </a:ext>
              </a:extLst>
            </p:cNvPr>
            <p:cNvGrpSpPr/>
            <p:nvPr/>
          </p:nvGrpSpPr>
          <p:grpSpPr>
            <a:xfrm flipV="1">
              <a:off x="5177627" y="2078081"/>
              <a:ext cx="149349" cy="203558"/>
              <a:chOff x="3324488" y="2371954"/>
              <a:chExt cx="149349" cy="203558"/>
            </a:xfrm>
          </p:grpSpPr>
          <p:cxnSp>
            <p:nvCxnSpPr>
              <p:cNvPr id="54" name="Straight Connector 53">
                <a:extLst>
                  <a:ext uri="{FF2B5EF4-FFF2-40B4-BE49-F238E27FC236}">
                    <a16:creationId xmlns:a16="http://schemas.microsoft.com/office/drawing/2014/main" id="{0E37E213-40E9-68F4-C56C-C75D37047165}"/>
                  </a:ext>
                </a:extLst>
              </p:cNvPr>
              <p:cNvCxnSpPr>
                <a:cxnSpLocks/>
              </p:cNvCxnSpPr>
              <p:nvPr/>
            </p:nvCxnSpPr>
            <p:spPr>
              <a:xfrm flipH="1">
                <a:off x="3324488"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930870-BA57-4265-162C-70D168CF8CF9}"/>
                  </a:ext>
                </a:extLst>
              </p:cNvPr>
              <p:cNvCxnSpPr>
                <a:cxnSpLocks/>
              </p:cNvCxnSpPr>
              <p:nvPr/>
            </p:nvCxnSpPr>
            <p:spPr>
              <a:xfrm>
                <a:off x="3399114" y="2371954"/>
                <a:ext cx="74723" cy="2035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0128AE4-C730-4167-F75C-77E3476F2F0D}"/>
                </a:ext>
              </a:extLst>
            </p:cNvPr>
            <p:cNvGrpSpPr/>
            <p:nvPr/>
          </p:nvGrpSpPr>
          <p:grpSpPr>
            <a:xfrm flipV="1">
              <a:off x="6414566" y="2085417"/>
              <a:ext cx="149349" cy="203558"/>
              <a:chOff x="3324488" y="2371954"/>
              <a:chExt cx="149349" cy="203558"/>
            </a:xfrm>
          </p:grpSpPr>
          <p:cxnSp>
            <p:nvCxnSpPr>
              <p:cNvPr id="52" name="Straight Connector 51">
                <a:extLst>
                  <a:ext uri="{FF2B5EF4-FFF2-40B4-BE49-F238E27FC236}">
                    <a16:creationId xmlns:a16="http://schemas.microsoft.com/office/drawing/2014/main" id="{A1897004-35EC-B4E3-1BB5-50A9DA95EF20}"/>
                  </a:ext>
                </a:extLst>
              </p:cNvPr>
              <p:cNvCxnSpPr>
                <a:cxnSpLocks/>
              </p:cNvCxnSpPr>
              <p:nvPr/>
            </p:nvCxnSpPr>
            <p:spPr>
              <a:xfrm flipH="1">
                <a:off x="3324488"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23507B7-DB1A-174B-FB01-D16F13CFC407}"/>
                  </a:ext>
                </a:extLst>
              </p:cNvPr>
              <p:cNvCxnSpPr>
                <a:cxnSpLocks/>
              </p:cNvCxnSpPr>
              <p:nvPr/>
            </p:nvCxnSpPr>
            <p:spPr>
              <a:xfrm>
                <a:off x="3399114"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F92AE34-C67C-CDA7-3B60-1107D4D1E953}"/>
                </a:ext>
              </a:extLst>
            </p:cNvPr>
            <p:cNvGrpSpPr/>
            <p:nvPr/>
          </p:nvGrpSpPr>
          <p:grpSpPr>
            <a:xfrm flipV="1">
              <a:off x="7348366" y="3685451"/>
              <a:ext cx="149349" cy="203558"/>
              <a:chOff x="3324488" y="2371954"/>
              <a:chExt cx="149349" cy="203558"/>
            </a:xfrm>
          </p:grpSpPr>
          <p:cxnSp>
            <p:nvCxnSpPr>
              <p:cNvPr id="50" name="Straight Connector 49">
                <a:extLst>
                  <a:ext uri="{FF2B5EF4-FFF2-40B4-BE49-F238E27FC236}">
                    <a16:creationId xmlns:a16="http://schemas.microsoft.com/office/drawing/2014/main" id="{035BC41E-52B4-A753-3616-F8B52B75770B}"/>
                  </a:ext>
                </a:extLst>
              </p:cNvPr>
              <p:cNvCxnSpPr>
                <a:cxnSpLocks/>
              </p:cNvCxnSpPr>
              <p:nvPr/>
            </p:nvCxnSpPr>
            <p:spPr>
              <a:xfrm flipH="1">
                <a:off x="3324488"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111F60-087E-79BA-BFDF-E9174AB26D53}"/>
                  </a:ext>
                </a:extLst>
              </p:cNvPr>
              <p:cNvCxnSpPr>
                <a:cxnSpLocks/>
              </p:cNvCxnSpPr>
              <p:nvPr/>
            </p:nvCxnSpPr>
            <p:spPr>
              <a:xfrm>
                <a:off x="3399114"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8AE155B-5BE1-83AE-B52E-55272A96F954}"/>
                </a:ext>
              </a:extLst>
            </p:cNvPr>
            <p:cNvGrpSpPr/>
            <p:nvPr/>
          </p:nvGrpSpPr>
          <p:grpSpPr>
            <a:xfrm>
              <a:off x="5630434" y="3691238"/>
              <a:ext cx="149349" cy="203558"/>
              <a:chOff x="3324488" y="2371954"/>
              <a:chExt cx="149349" cy="203558"/>
            </a:xfrm>
          </p:grpSpPr>
          <p:cxnSp>
            <p:nvCxnSpPr>
              <p:cNvPr id="48" name="Straight Connector 47">
                <a:extLst>
                  <a:ext uri="{FF2B5EF4-FFF2-40B4-BE49-F238E27FC236}">
                    <a16:creationId xmlns:a16="http://schemas.microsoft.com/office/drawing/2014/main" id="{B5B81A09-E865-69FC-3972-5F2CB351553C}"/>
                  </a:ext>
                </a:extLst>
              </p:cNvPr>
              <p:cNvCxnSpPr>
                <a:cxnSpLocks/>
              </p:cNvCxnSpPr>
              <p:nvPr/>
            </p:nvCxnSpPr>
            <p:spPr>
              <a:xfrm flipH="1">
                <a:off x="3324488"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E207C4-4342-BBCA-A5D0-5811EE4A1160}"/>
                  </a:ext>
                </a:extLst>
              </p:cNvPr>
              <p:cNvCxnSpPr>
                <a:cxnSpLocks/>
              </p:cNvCxnSpPr>
              <p:nvPr/>
            </p:nvCxnSpPr>
            <p:spPr>
              <a:xfrm>
                <a:off x="3399114"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79C4FF-E7C2-5005-C2CB-2223BA445597}"/>
                </a:ext>
              </a:extLst>
            </p:cNvPr>
            <p:cNvGrpSpPr/>
            <p:nvPr/>
          </p:nvGrpSpPr>
          <p:grpSpPr>
            <a:xfrm>
              <a:off x="5628314" y="2085417"/>
              <a:ext cx="149349" cy="203558"/>
              <a:chOff x="3324488" y="2371954"/>
              <a:chExt cx="149349" cy="203558"/>
            </a:xfrm>
          </p:grpSpPr>
          <p:cxnSp>
            <p:nvCxnSpPr>
              <p:cNvPr id="46" name="Straight Connector 45">
                <a:extLst>
                  <a:ext uri="{FF2B5EF4-FFF2-40B4-BE49-F238E27FC236}">
                    <a16:creationId xmlns:a16="http://schemas.microsoft.com/office/drawing/2014/main" id="{64994E3F-53BA-A196-2C6B-0ED82BF2EC82}"/>
                  </a:ext>
                </a:extLst>
              </p:cNvPr>
              <p:cNvCxnSpPr>
                <a:cxnSpLocks/>
              </p:cNvCxnSpPr>
              <p:nvPr/>
            </p:nvCxnSpPr>
            <p:spPr>
              <a:xfrm flipH="1">
                <a:off x="3324488"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AAA885-7965-020E-83D4-68A03A118475}"/>
                  </a:ext>
                </a:extLst>
              </p:cNvPr>
              <p:cNvCxnSpPr>
                <a:cxnSpLocks/>
              </p:cNvCxnSpPr>
              <p:nvPr/>
            </p:nvCxnSpPr>
            <p:spPr>
              <a:xfrm>
                <a:off x="3399114" y="2371954"/>
                <a:ext cx="74723" cy="20355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49886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0A75-09A4-346B-6B32-A085268A3BD6}"/>
              </a:ext>
            </a:extLst>
          </p:cNvPr>
          <p:cNvSpPr>
            <a:spLocks noGrp="1"/>
          </p:cNvSpPr>
          <p:nvPr>
            <p:ph type="title"/>
          </p:nvPr>
        </p:nvSpPr>
        <p:spPr/>
        <p:txBody>
          <a:bodyPr>
            <a:normAutofit fontScale="90000"/>
          </a:bodyPr>
          <a:lstStyle/>
          <a:p>
            <a:r>
              <a:rPr lang="en-US" dirty="0"/>
              <a:t>Combined heat and power plants - cogeneration</a:t>
            </a:r>
          </a:p>
        </p:txBody>
      </p:sp>
      <p:sp>
        <p:nvSpPr>
          <p:cNvPr id="3" name="Date Placeholder 2">
            <a:extLst>
              <a:ext uri="{FF2B5EF4-FFF2-40B4-BE49-F238E27FC236}">
                <a16:creationId xmlns:a16="http://schemas.microsoft.com/office/drawing/2014/main" id="{75D3D850-4CDC-E48C-EB64-7C1CDD957D93}"/>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D788DDF4-236D-8CA9-2C26-11E73F721956}"/>
              </a:ext>
            </a:extLst>
          </p:cNvPr>
          <p:cNvSpPr>
            <a:spLocks noGrp="1"/>
          </p:cNvSpPr>
          <p:nvPr>
            <p:ph type="sldNum" sz="quarter" idx="12"/>
          </p:nvPr>
        </p:nvSpPr>
        <p:spPr/>
        <p:txBody>
          <a:bodyPr/>
          <a:lstStyle/>
          <a:p>
            <a:fld id="{697646A6-6B76-9347-9EA0-ECEE7D8FD72D}" type="slidenum">
              <a:rPr lang="en-US" smtClean="0"/>
              <a:t>36</a:t>
            </a:fld>
            <a:endParaRPr lang="en-US"/>
          </a:p>
        </p:txBody>
      </p:sp>
      <p:grpSp>
        <p:nvGrpSpPr>
          <p:cNvPr id="5" name="Group 4">
            <a:extLst>
              <a:ext uri="{FF2B5EF4-FFF2-40B4-BE49-F238E27FC236}">
                <a16:creationId xmlns:a16="http://schemas.microsoft.com/office/drawing/2014/main" id="{D1672519-C048-38BF-B806-DE879E499623}"/>
              </a:ext>
            </a:extLst>
          </p:cNvPr>
          <p:cNvGrpSpPr/>
          <p:nvPr/>
        </p:nvGrpSpPr>
        <p:grpSpPr>
          <a:xfrm>
            <a:off x="774912" y="2210300"/>
            <a:ext cx="10685574" cy="3632360"/>
            <a:chOff x="2036866" y="2139048"/>
            <a:chExt cx="7977823" cy="2711911"/>
          </a:xfrm>
        </p:grpSpPr>
        <p:sp>
          <p:nvSpPr>
            <p:cNvPr id="6" name="AutoShape 18">
              <a:extLst>
                <a:ext uri="{FF2B5EF4-FFF2-40B4-BE49-F238E27FC236}">
                  <a16:creationId xmlns:a16="http://schemas.microsoft.com/office/drawing/2014/main" id="{A46054F4-363B-51AB-E9E5-77053BE66793}"/>
                </a:ext>
              </a:extLst>
            </p:cNvPr>
            <p:cNvSpPr>
              <a:spLocks noChangeArrowheads="1"/>
            </p:cNvSpPr>
            <p:nvPr/>
          </p:nvSpPr>
          <p:spPr bwMode="auto">
            <a:xfrm rot="16200000">
              <a:off x="7865214" y="2201555"/>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7" name="AutoShape 18">
              <a:extLst>
                <a:ext uri="{FF2B5EF4-FFF2-40B4-BE49-F238E27FC236}">
                  <a16:creationId xmlns:a16="http://schemas.microsoft.com/office/drawing/2014/main" id="{DDAC2DCB-F65F-BAFD-454C-9D9B79779E1D}"/>
                </a:ext>
              </a:extLst>
            </p:cNvPr>
            <p:cNvSpPr>
              <a:spLocks noChangeArrowheads="1"/>
            </p:cNvSpPr>
            <p:nvPr/>
          </p:nvSpPr>
          <p:spPr bwMode="auto">
            <a:xfrm rot="16200000">
              <a:off x="7079698" y="3230703"/>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8" name="Line 14">
              <a:extLst>
                <a:ext uri="{FF2B5EF4-FFF2-40B4-BE49-F238E27FC236}">
                  <a16:creationId xmlns:a16="http://schemas.microsoft.com/office/drawing/2014/main" id="{29E9AFDE-B3BF-1E5D-EA3A-1F83631A5D68}"/>
                </a:ext>
              </a:extLst>
            </p:cNvPr>
            <p:cNvSpPr>
              <a:spLocks noChangeShapeType="1"/>
            </p:cNvSpPr>
            <p:nvPr/>
          </p:nvSpPr>
          <p:spPr bwMode="auto">
            <a:xfrm>
              <a:off x="6085229" y="2796272"/>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9" name="Text Box 20">
              <a:extLst>
                <a:ext uri="{FF2B5EF4-FFF2-40B4-BE49-F238E27FC236}">
                  <a16:creationId xmlns:a16="http://schemas.microsoft.com/office/drawing/2014/main" id="{18F35A77-0237-C884-D08B-870D5C898090}"/>
                </a:ext>
              </a:extLst>
            </p:cNvPr>
            <p:cNvSpPr txBox="1">
              <a:spLocks noChangeArrowheads="1"/>
            </p:cNvSpPr>
            <p:nvPr/>
          </p:nvSpPr>
          <p:spPr bwMode="auto">
            <a:xfrm>
              <a:off x="3683739" y="3755387"/>
              <a:ext cx="593852" cy="29872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a:t>Boiler</a:t>
              </a:r>
            </a:p>
          </p:txBody>
        </p:sp>
        <p:sp>
          <p:nvSpPr>
            <p:cNvPr id="10" name="AutoShape 12">
              <a:extLst>
                <a:ext uri="{FF2B5EF4-FFF2-40B4-BE49-F238E27FC236}">
                  <a16:creationId xmlns:a16="http://schemas.microsoft.com/office/drawing/2014/main" id="{DD9C2363-4491-F63E-DFE2-C3E505658D52}"/>
                </a:ext>
              </a:extLst>
            </p:cNvPr>
            <p:cNvSpPr>
              <a:spLocks noChangeArrowheads="1"/>
            </p:cNvSpPr>
            <p:nvPr/>
          </p:nvSpPr>
          <p:spPr bwMode="auto">
            <a:xfrm rot="5400000" flipH="1">
              <a:off x="5420861" y="2325975"/>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none" lIns="0" tIns="0" rIns="0" bIns="0" anchor="ctr" anchorCtr="1"/>
            <a:lstStyle/>
            <a:p>
              <a:pPr algn="ctr">
                <a:spcBef>
                  <a:spcPct val="0"/>
                </a:spcBef>
              </a:pPr>
              <a:r>
                <a:rPr lang="en-GB" altLang="x-none" sz="2000"/>
                <a:t>Steam</a:t>
              </a:r>
              <a:endParaRPr lang="en-GB" altLang="x-none" sz="2000" dirty="0"/>
            </a:p>
            <a:p>
              <a:pPr algn="ctr">
                <a:spcBef>
                  <a:spcPct val="0"/>
                </a:spcBef>
              </a:pPr>
              <a:r>
                <a:rPr lang="en-GB" altLang="x-none" sz="2000" dirty="0"/>
                <a:t>turbine</a:t>
              </a:r>
            </a:p>
          </p:txBody>
        </p:sp>
        <p:sp>
          <p:nvSpPr>
            <p:cNvPr id="11" name="Rectangle 13">
              <a:extLst>
                <a:ext uri="{FF2B5EF4-FFF2-40B4-BE49-F238E27FC236}">
                  <a16:creationId xmlns:a16="http://schemas.microsoft.com/office/drawing/2014/main" id="{C0EBCE5F-CF83-3996-4FB0-C9B1723D2C5B}"/>
                </a:ext>
              </a:extLst>
            </p:cNvPr>
            <p:cNvSpPr>
              <a:spLocks noChangeArrowheads="1"/>
            </p:cNvSpPr>
            <p:nvPr/>
          </p:nvSpPr>
          <p:spPr bwMode="auto">
            <a:xfrm>
              <a:off x="3219395" y="2499806"/>
              <a:ext cx="1632347" cy="2299097"/>
            </a:xfrm>
            <a:prstGeom prst="rect">
              <a:avLst/>
            </a:prstGeom>
            <a:solidFill>
              <a:srgbClr val="FF33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2" name="Rectangle 16">
              <a:extLst>
                <a:ext uri="{FF2B5EF4-FFF2-40B4-BE49-F238E27FC236}">
                  <a16:creationId xmlns:a16="http://schemas.microsoft.com/office/drawing/2014/main" id="{DAE4089C-94C3-B990-C914-D655E9E48750}"/>
                </a:ext>
              </a:extLst>
            </p:cNvPr>
            <p:cNvSpPr>
              <a:spLocks noChangeArrowheads="1"/>
            </p:cNvSpPr>
            <p:nvPr/>
          </p:nvSpPr>
          <p:spPr bwMode="auto">
            <a:xfrm>
              <a:off x="6851992" y="2399794"/>
              <a:ext cx="1156097" cy="773906"/>
            </a:xfrm>
            <a:prstGeom prst="rect">
              <a:avLst/>
            </a:prstGeom>
            <a:solidFill>
              <a:srgbClr val="00B0F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2000" dirty="0"/>
                <a:t>Generator</a:t>
              </a:r>
              <a:endParaRPr lang="en-GB" altLang="x-none" sz="2000" dirty="0">
                <a:latin typeface="Times" charset="0"/>
              </a:endParaRPr>
            </a:p>
          </p:txBody>
        </p:sp>
        <p:sp>
          <p:nvSpPr>
            <p:cNvPr id="13" name="Text Box 19">
              <a:extLst>
                <a:ext uri="{FF2B5EF4-FFF2-40B4-BE49-F238E27FC236}">
                  <a16:creationId xmlns:a16="http://schemas.microsoft.com/office/drawing/2014/main" id="{18F9E12C-784A-D08A-7095-787223A42D63}"/>
                </a:ext>
              </a:extLst>
            </p:cNvPr>
            <p:cNvSpPr txBox="1">
              <a:spLocks noChangeArrowheads="1"/>
            </p:cNvSpPr>
            <p:nvPr/>
          </p:nvSpPr>
          <p:spPr bwMode="auto">
            <a:xfrm>
              <a:off x="2036866" y="4216156"/>
              <a:ext cx="466991" cy="29872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Fuel</a:t>
              </a:r>
            </a:p>
          </p:txBody>
        </p:sp>
        <p:sp>
          <p:nvSpPr>
            <p:cNvPr id="14" name="Freeform 21">
              <a:extLst>
                <a:ext uri="{FF2B5EF4-FFF2-40B4-BE49-F238E27FC236}">
                  <a16:creationId xmlns:a16="http://schemas.microsoft.com/office/drawing/2014/main" id="{8629FED0-FD5C-2938-FB00-3855BE0CAF5B}"/>
                </a:ext>
              </a:extLst>
            </p:cNvPr>
            <p:cNvSpPr>
              <a:spLocks/>
            </p:cNvSpPr>
            <p:nvPr/>
          </p:nvSpPr>
          <p:spPr bwMode="auto">
            <a:xfrm>
              <a:off x="3540864" y="2139048"/>
              <a:ext cx="2928938" cy="2456282"/>
            </a:xfrm>
            <a:custGeom>
              <a:avLst/>
              <a:gdLst>
                <a:gd name="T0" fmla="*/ 2460 w 2460"/>
                <a:gd name="T1" fmla="*/ 1039 h 1548"/>
                <a:gd name="T2" fmla="*/ 2460 w 2460"/>
                <a:gd name="T3" fmla="*/ 1548 h 1548"/>
                <a:gd name="T4" fmla="*/ 1375 w 2460"/>
                <a:gd name="T5" fmla="*/ 1548 h 1548"/>
                <a:gd name="T6" fmla="*/ 1375 w 2460"/>
                <a:gd name="T7" fmla="*/ 875 h 1548"/>
                <a:gd name="T8" fmla="*/ 0 w 2460"/>
                <a:gd name="T9" fmla="*/ 875 h 1548"/>
                <a:gd name="T10" fmla="*/ 0 w 2460"/>
                <a:gd name="T11" fmla="*/ 0 h 1548"/>
                <a:gd name="T12" fmla="*/ 1689 w 2460"/>
                <a:gd name="T13" fmla="*/ 0 h 1548"/>
                <a:gd name="T14" fmla="*/ 1689 w 2460"/>
                <a:gd name="T15" fmla="*/ 314 h 1548"/>
                <a:gd name="connsiteX0" fmla="*/ 10000 w 10000"/>
                <a:gd name="connsiteY0" fmla="*/ 6712 h 13327"/>
                <a:gd name="connsiteX1" fmla="*/ 10000 w 10000"/>
                <a:gd name="connsiteY1" fmla="*/ 10000 h 13327"/>
                <a:gd name="connsiteX2" fmla="*/ 5589 w 10000"/>
                <a:gd name="connsiteY2" fmla="*/ 13327 h 13327"/>
                <a:gd name="connsiteX3" fmla="*/ 5589 w 10000"/>
                <a:gd name="connsiteY3" fmla="*/ 5652 h 13327"/>
                <a:gd name="connsiteX4" fmla="*/ 0 w 10000"/>
                <a:gd name="connsiteY4" fmla="*/ 5652 h 13327"/>
                <a:gd name="connsiteX5" fmla="*/ 0 w 10000"/>
                <a:gd name="connsiteY5" fmla="*/ 0 h 13327"/>
                <a:gd name="connsiteX6" fmla="*/ 6866 w 10000"/>
                <a:gd name="connsiteY6" fmla="*/ 0 h 13327"/>
                <a:gd name="connsiteX7" fmla="*/ 6866 w 10000"/>
                <a:gd name="connsiteY7" fmla="*/ 2028 h 13327"/>
                <a:gd name="connsiteX0" fmla="*/ 10000 w 10000"/>
                <a:gd name="connsiteY0" fmla="*/ 6712 h 13327"/>
                <a:gd name="connsiteX1" fmla="*/ 10000 w 10000"/>
                <a:gd name="connsiteY1" fmla="*/ 13327 h 13327"/>
                <a:gd name="connsiteX2" fmla="*/ 5589 w 10000"/>
                <a:gd name="connsiteY2" fmla="*/ 13327 h 13327"/>
                <a:gd name="connsiteX3" fmla="*/ 5589 w 10000"/>
                <a:gd name="connsiteY3" fmla="*/ 5652 h 13327"/>
                <a:gd name="connsiteX4" fmla="*/ 0 w 10000"/>
                <a:gd name="connsiteY4" fmla="*/ 5652 h 13327"/>
                <a:gd name="connsiteX5" fmla="*/ 0 w 10000"/>
                <a:gd name="connsiteY5" fmla="*/ 0 h 13327"/>
                <a:gd name="connsiteX6" fmla="*/ 6866 w 10000"/>
                <a:gd name="connsiteY6" fmla="*/ 0 h 13327"/>
                <a:gd name="connsiteX7" fmla="*/ 6866 w 10000"/>
                <a:gd name="connsiteY7" fmla="*/ 2028 h 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3327">
                  <a:moveTo>
                    <a:pt x="10000" y="6712"/>
                  </a:moveTo>
                  <a:lnTo>
                    <a:pt x="10000" y="13327"/>
                  </a:lnTo>
                  <a:lnTo>
                    <a:pt x="5589" y="13327"/>
                  </a:lnTo>
                  <a:lnTo>
                    <a:pt x="5589" y="5652"/>
                  </a:lnTo>
                  <a:lnTo>
                    <a:pt x="0" y="5652"/>
                  </a:lnTo>
                  <a:lnTo>
                    <a:pt x="0" y="0"/>
                  </a:lnTo>
                  <a:lnTo>
                    <a:pt x="6866" y="0"/>
                  </a:lnTo>
                  <a:lnTo>
                    <a:pt x="6866" y="2028"/>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2000"/>
            </a:p>
          </p:txBody>
        </p:sp>
        <p:sp>
          <p:nvSpPr>
            <p:cNvPr id="15" name="Rectangle 22">
              <a:extLst>
                <a:ext uri="{FF2B5EF4-FFF2-40B4-BE49-F238E27FC236}">
                  <a16:creationId xmlns:a16="http://schemas.microsoft.com/office/drawing/2014/main" id="{A56255BF-071B-785B-7EF5-5F499A065AB6}"/>
                </a:ext>
              </a:extLst>
            </p:cNvPr>
            <p:cNvSpPr>
              <a:spLocks noChangeArrowheads="1"/>
            </p:cNvSpPr>
            <p:nvPr/>
          </p:nvSpPr>
          <p:spPr bwMode="auto">
            <a:xfrm>
              <a:off x="5336920" y="4272315"/>
              <a:ext cx="1025726" cy="578644"/>
            </a:xfrm>
            <a:prstGeom prst="rect">
              <a:avLst/>
            </a:prstGeom>
            <a:solidFill>
              <a:srgbClr val="92D05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lgn="ctr">
                <a:spcBef>
                  <a:spcPct val="0"/>
                </a:spcBef>
              </a:pPr>
              <a:r>
                <a:rPr lang="en-GB" altLang="x-none" sz="2000" dirty="0"/>
                <a:t>Condenser</a:t>
              </a:r>
              <a:endParaRPr lang="en-GB" altLang="x-none" sz="2000" dirty="0">
                <a:latin typeface="Times" charset="0"/>
              </a:endParaRPr>
            </a:p>
          </p:txBody>
        </p:sp>
        <p:sp>
          <p:nvSpPr>
            <p:cNvPr id="16" name="Oval 23">
              <a:extLst>
                <a:ext uri="{FF2B5EF4-FFF2-40B4-BE49-F238E27FC236}">
                  <a16:creationId xmlns:a16="http://schemas.microsoft.com/office/drawing/2014/main" id="{54321F7B-9422-402E-21E5-AFCBB11DF974}"/>
                </a:ext>
              </a:extLst>
            </p:cNvPr>
            <p:cNvSpPr>
              <a:spLocks noChangeArrowheads="1"/>
            </p:cNvSpPr>
            <p:nvPr/>
          </p:nvSpPr>
          <p:spPr bwMode="auto">
            <a:xfrm>
              <a:off x="5089867" y="3421350"/>
              <a:ext cx="204788" cy="204787"/>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 name="Rectangle 24">
              <a:extLst>
                <a:ext uri="{FF2B5EF4-FFF2-40B4-BE49-F238E27FC236}">
                  <a16:creationId xmlns:a16="http://schemas.microsoft.com/office/drawing/2014/main" id="{9CB2176E-335C-FC01-1F82-C40370458505}"/>
                </a:ext>
              </a:extLst>
            </p:cNvPr>
            <p:cNvSpPr>
              <a:spLocks noChangeArrowheads="1"/>
            </p:cNvSpPr>
            <p:nvPr/>
          </p:nvSpPr>
          <p:spPr bwMode="auto">
            <a:xfrm>
              <a:off x="3718267" y="2930813"/>
              <a:ext cx="916781" cy="5619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GB" altLang="x-none" sz="2000" dirty="0"/>
                <a:t>Steam</a:t>
              </a:r>
            </a:p>
            <a:p>
              <a:pPr algn="ctr">
                <a:spcBef>
                  <a:spcPct val="0"/>
                </a:spcBef>
              </a:pPr>
              <a:r>
                <a:rPr lang="en-GB" altLang="x-none" sz="2000" dirty="0"/>
                <a:t>Generator</a:t>
              </a:r>
              <a:endParaRPr lang="en-GB" altLang="x-none" sz="2000" dirty="0">
                <a:latin typeface="Times" charset="0"/>
              </a:endParaRPr>
            </a:p>
          </p:txBody>
        </p:sp>
        <p:sp>
          <p:nvSpPr>
            <p:cNvPr id="18" name="Text Box 25">
              <a:extLst>
                <a:ext uri="{FF2B5EF4-FFF2-40B4-BE49-F238E27FC236}">
                  <a16:creationId xmlns:a16="http://schemas.microsoft.com/office/drawing/2014/main" id="{932DBF14-6662-5F29-5CA1-BF792844D0CF}"/>
                </a:ext>
              </a:extLst>
            </p:cNvPr>
            <p:cNvSpPr txBox="1">
              <a:spLocks noChangeArrowheads="1"/>
            </p:cNvSpPr>
            <p:nvPr/>
          </p:nvSpPr>
          <p:spPr bwMode="auto">
            <a:xfrm>
              <a:off x="5257745" y="3377958"/>
              <a:ext cx="591458" cy="29872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a:t>Pump</a:t>
              </a:r>
              <a:endParaRPr lang="en-GB" altLang="x-none" sz="2000">
                <a:latin typeface="Times" charset="0"/>
              </a:endParaRPr>
            </a:p>
          </p:txBody>
        </p:sp>
        <p:pic>
          <p:nvPicPr>
            <p:cNvPr id="19" name="Picture 18">
              <a:extLst>
                <a:ext uri="{FF2B5EF4-FFF2-40B4-BE49-F238E27FC236}">
                  <a16:creationId xmlns:a16="http://schemas.microsoft.com/office/drawing/2014/main" id="{308E6E78-B68C-DF2C-6895-35078CE0AF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63269" y="3871084"/>
              <a:ext cx="1049646" cy="839716"/>
            </a:xfrm>
            <a:prstGeom prst="rect">
              <a:avLst/>
            </a:prstGeom>
            <a:noFill/>
          </p:spPr>
        </p:pic>
        <p:sp>
          <p:nvSpPr>
            <p:cNvPr id="20" name="AutoShape 18">
              <a:extLst>
                <a:ext uri="{FF2B5EF4-FFF2-40B4-BE49-F238E27FC236}">
                  <a16:creationId xmlns:a16="http://schemas.microsoft.com/office/drawing/2014/main" id="{99080E90-6FDE-B084-42F0-8FD6C22DBC2E}"/>
                </a:ext>
              </a:extLst>
            </p:cNvPr>
            <p:cNvSpPr>
              <a:spLocks noChangeArrowheads="1"/>
            </p:cNvSpPr>
            <p:nvPr/>
          </p:nvSpPr>
          <p:spPr bwMode="auto">
            <a:xfrm rot="16200000">
              <a:off x="2947932" y="3791634"/>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1" name="Text Box 30">
              <a:extLst>
                <a:ext uri="{FF2B5EF4-FFF2-40B4-BE49-F238E27FC236}">
                  <a16:creationId xmlns:a16="http://schemas.microsoft.com/office/drawing/2014/main" id="{4D7211BA-0043-0B86-460B-812F1A0A37EE}"/>
                </a:ext>
              </a:extLst>
            </p:cNvPr>
            <p:cNvSpPr txBox="1">
              <a:spLocks noChangeArrowheads="1"/>
            </p:cNvSpPr>
            <p:nvPr/>
          </p:nvSpPr>
          <p:spPr bwMode="auto">
            <a:xfrm>
              <a:off x="3707552" y="3531682"/>
              <a:ext cx="593852" cy="29872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a:t>Boiler</a:t>
              </a:r>
            </a:p>
          </p:txBody>
        </p:sp>
        <p:sp>
          <p:nvSpPr>
            <p:cNvPr id="22" name="Rectangle 24">
              <a:extLst>
                <a:ext uri="{FF2B5EF4-FFF2-40B4-BE49-F238E27FC236}">
                  <a16:creationId xmlns:a16="http://schemas.microsoft.com/office/drawing/2014/main" id="{5B52556B-AA6E-5CCC-936F-4CA4700F42D3}"/>
                </a:ext>
              </a:extLst>
            </p:cNvPr>
            <p:cNvSpPr>
              <a:spLocks noChangeArrowheads="1"/>
            </p:cNvSpPr>
            <p:nvPr/>
          </p:nvSpPr>
          <p:spPr bwMode="auto">
            <a:xfrm>
              <a:off x="6021531" y="3531931"/>
              <a:ext cx="916781" cy="561975"/>
            </a:xfrm>
            <a:prstGeom prst="rect">
              <a:avLst/>
            </a:prstGeom>
            <a:solidFill>
              <a:srgbClr val="FFFF00"/>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GB" altLang="x-none" sz="2000" dirty="0"/>
                <a:t>Heat </a:t>
              </a:r>
            </a:p>
            <a:p>
              <a:pPr algn="ctr">
                <a:spcBef>
                  <a:spcPct val="0"/>
                </a:spcBef>
              </a:pPr>
              <a:r>
                <a:rPr lang="en-GB" altLang="x-none" sz="2000" dirty="0"/>
                <a:t>Recovery </a:t>
              </a:r>
            </a:p>
          </p:txBody>
        </p:sp>
        <p:sp>
          <p:nvSpPr>
            <p:cNvPr id="23" name="Text Box 19">
              <a:extLst>
                <a:ext uri="{FF2B5EF4-FFF2-40B4-BE49-F238E27FC236}">
                  <a16:creationId xmlns:a16="http://schemas.microsoft.com/office/drawing/2014/main" id="{7BF139FB-98CD-F13A-546D-D08599CE67BA}"/>
                </a:ext>
              </a:extLst>
            </p:cNvPr>
            <p:cNvSpPr txBox="1">
              <a:spLocks noChangeArrowheads="1"/>
            </p:cNvSpPr>
            <p:nvPr/>
          </p:nvSpPr>
          <p:spPr bwMode="auto">
            <a:xfrm>
              <a:off x="8594472" y="2634411"/>
              <a:ext cx="1420217" cy="29872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Electrical energy</a:t>
              </a:r>
            </a:p>
          </p:txBody>
        </p:sp>
        <p:sp>
          <p:nvSpPr>
            <p:cNvPr id="24" name="Text Box 19">
              <a:extLst>
                <a:ext uri="{FF2B5EF4-FFF2-40B4-BE49-F238E27FC236}">
                  <a16:creationId xmlns:a16="http://schemas.microsoft.com/office/drawing/2014/main" id="{835B5A76-B9A3-F621-6B19-01BAA7E01BF1}"/>
                </a:ext>
              </a:extLst>
            </p:cNvPr>
            <p:cNvSpPr txBox="1">
              <a:spLocks noChangeArrowheads="1"/>
            </p:cNvSpPr>
            <p:nvPr/>
          </p:nvSpPr>
          <p:spPr bwMode="auto">
            <a:xfrm>
              <a:off x="7808956" y="3548666"/>
              <a:ext cx="1680113" cy="52850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sz="2000" dirty="0"/>
                <a:t>District heating or</a:t>
              </a:r>
            </a:p>
            <a:p>
              <a:pPr>
                <a:spcBef>
                  <a:spcPct val="0"/>
                </a:spcBef>
              </a:pPr>
              <a:r>
                <a:rPr lang="en-GB" altLang="x-none" sz="2000" dirty="0"/>
                <a:t>Industrial processes</a:t>
              </a:r>
            </a:p>
          </p:txBody>
        </p:sp>
      </p:grpSp>
    </p:spTree>
    <p:extLst>
      <p:ext uri="{BB962C8B-B14F-4D97-AF65-F5344CB8AC3E}">
        <p14:creationId xmlns:p14="http://schemas.microsoft.com/office/powerpoint/2010/main" val="2127431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70EC-C4D3-119F-2D3B-595CB7D7FD2A}"/>
              </a:ext>
            </a:extLst>
          </p:cNvPr>
          <p:cNvSpPr>
            <a:spLocks noGrp="1"/>
          </p:cNvSpPr>
          <p:nvPr>
            <p:ph type="title"/>
          </p:nvPr>
        </p:nvSpPr>
        <p:spPr/>
        <p:txBody>
          <a:bodyPr/>
          <a:lstStyle/>
          <a:p>
            <a:r>
              <a:rPr lang="en-US" dirty="0"/>
              <a:t>Open cycle gas turbine (OCGT)</a:t>
            </a:r>
          </a:p>
        </p:txBody>
      </p:sp>
      <p:sp>
        <p:nvSpPr>
          <p:cNvPr id="36" name="Content Placeholder 35">
            <a:extLst>
              <a:ext uri="{FF2B5EF4-FFF2-40B4-BE49-F238E27FC236}">
                <a16:creationId xmlns:a16="http://schemas.microsoft.com/office/drawing/2014/main" id="{594557D4-6B05-006B-0F2F-B1ACE0AF1003}"/>
              </a:ext>
            </a:extLst>
          </p:cNvPr>
          <p:cNvSpPr>
            <a:spLocks noGrp="1"/>
          </p:cNvSpPr>
          <p:nvPr>
            <p:ph idx="1"/>
          </p:nvPr>
        </p:nvSpPr>
        <p:spPr>
          <a:xfrm>
            <a:off x="838200" y="5157424"/>
            <a:ext cx="10515600" cy="1374018"/>
          </a:xfrm>
        </p:spPr>
        <p:txBody>
          <a:bodyPr>
            <a:normAutofit fontScale="92500" lnSpcReduction="10000"/>
          </a:bodyPr>
          <a:lstStyle/>
          <a:p>
            <a:r>
              <a:rPr lang="en-US" dirty="0"/>
              <a:t>Cheap to build</a:t>
            </a:r>
          </a:p>
          <a:p>
            <a:r>
              <a:rPr lang="en-US" dirty="0"/>
              <a:t>Expensive to operate because inefficient</a:t>
            </a:r>
          </a:p>
          <a:p>
            <a:r>
              <a:rPr lang="en-US" dirty="0"/>
              <a:t>Highly flexible (fast start, quick ramp up and down)</a:t>
            </a:r>
          </a:p>
        </p:txBody>
      </p:sp>
      <p:sp>
        <p:nvSpPr>
          <p:cNvPr id="3" name="Date Placeholder 2">
            <a:extLst>
              <a:ext uri="{FF2B5EF4-FFF2-40B4-BE49-F238E27FC236}">
                <a16:creationId xmlns:a16="http://schemas.microsoft.com/office/drawing/2014/main" id="{502E463D-CB44-6DFF-4D21-3C9BD4BB65A9}"/>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4349C9D3-A3C2-F6BE-5CB1-8B0838A72F54}"/>
              </a:ext>
            </a:extLst>
          </p:cNvPr>
          <p:cNvSpPr>
            <a:spLocks noGrp="1"/>
          </p:cNvSpPr>
          <p:nvPr>
            <p:ph type="sldNum" sz="quarter" idx="12"/>
          </p:nvPr>
        </p:nvSpPr>
        <p:spPr/>
        <p:txBody>
          <a:bodyPr/>
          <a:lstStyle/>
          <a:p>
            <a:fld id="{697646A6-6B76-9347-9EA0-ECEE7D8FD72D}" type="slidenum">
              <a:rPr lang="en-US" smtClean="0"/>
              <a:t>37</a:t>
            </a:fld>
            <a:endParaRPr lang="en-US"/>
          </a:p>
        </p:txBody>
      </p:sp>
      <p:grpSp>
        <p:nvGrpSpPr>
          <p:cNvPr id="5" name="Group 4">
            <a:extLst>
              <a:ext uri="{FF2B5EF4-FFF2-40B4-BE49-F238E27FC236}">
                <a16:creationId xmlns:a16="http://schemas.microsoft.com/office/drawing/2014/main" id="{8526A0F7-A881-CA96-F972-481358A0A99D}"/>
              </a:ext>
            </a:extLst>
          </p:cNvPr>
          <p:cNvGrpSpPr/>
          <p:nvPr/>
        </p:nvGrpSpPr>
        <p:grpSpPr>
          <a:xfrm>
            <a:off x="1826377" y="1620315"/>
            <a:ext cx="9266027" cy="3339201"/>
            <a:chOff x="2252613" y="1727190"/>
            <a:chExt cx="9266027" cy="3339201"/>
          </a:xfrm>
        </p:grpSpPr>
        <p:sp>
          <p:nvSpPr>
            <p:cNvPr id="6" name="AutoShape 18">
              <a:extLst>
                <a:ext uri="{FF2B5EF4-FFF2-40B4-BE49-F238E27FC236}">
                  <a16:creationId xmlns:a16="http://schemas.microsoft.com/office/drawing/2014/main" id="{C606B239-CB5B-D3E5-D281-187C7B57FBB8}"/>
                </a:ext>
              </a:extLst>
            </p:cNvPr>
            <p:cNvSpPr>
              <a:spLocks noChangeArrowheads="1"/>
            </p:cNvSpPr>
            <p:nvPr/>
          </p:nvSpPr>
          <p:spPr bwMode="auto">
            <a:xfrm rot="16200000">
              <a:off x="9061280" y="2703909"/>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ext Box 19">
              <a:extLst>
                <a:ext uri="{FF2B5EF4-FFF2-40B4-BE49-F238E27FC236}">
                  <a16:creationId xmlns:a16="http://schemas.microsoft.com/office/drawing/2014/main" id="{2F74502B-79AA-BB93-11D9-2C838F891E33}"/>
                </a:ext>
              </a:extLst>
            </p:cNvPr>
            <p:cNvSpPr txBox="1">
              <a:spLocks noChangeArrowheads="1"/>
            </p:cNvSpPr>
            <p:nvPr/>
          </p:nvSpPr>
          <p:spPr bwMode="auto">
            <a:xfrm>
              <a:off x="9790538" y="3101458"/>
              <a:ext cx="1728102"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Electrical energy</a:t>
              </a:r>
            </a:p>
          </p:txBody>
        </p:sp>
        <p:sp>
          <p:nvSpPr>
            <p:cNvPr id="8" name="AutoShape 14">
              <a:extLst>
                <a:ext uri="{FF2B5EF4-FFF2-40B4-BE49-F238E27FC236}">
                  <a16:creationId xmlns:a16="http://schemas.microsoft.com/office/drawing/2014/main" id="{2B60B5A8-641D-DB56-1564-75FCB3145F77}"/>
                </a:ext>
              </a:extLst>
            </p:cNvPr>
            <p:cNvSpPr>
              <a:spLocks noChangeArrowheads="1"/>
            </p:cNvSpPr>
            <p:nvPr/>
          </p:nvSpPr>
          <p:spPr bwMode="auto">
            <a:xfrm>
              <a:off x="3865434" y="3032476"/>
              <a:ext cx="514350" cy="5143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33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 name="Group 15">
              <a:extLst>
                <a:ext uri="{FF2B5EF4-FFF2-40B4-BE49-F238E27FC236}">
                  <a16:creationId xmlns:a16="http://schemas.microsoft.com/office/drawing/2014/main" id="{69211453-D3D8-AE42-6B8A-CA53B8591794}"/>
                </a:ext>
              </a:extLst>
            </p:cNvPr>
            <p:cNvGrpSpPr>
              <a:grpSpLocks/>
            </p:cNvGrpSpPr>
            <p:nvPr/>
          </p:nvGrpSpPr>
          <p:grpSpPr bwMode="auto">
            <a:xfrm>
              <a:off x="4438651" y="2699148"/>
              <a:ext cx="3046810" cy="1175147"/>
              <a:chOff x="1488" y="1562"/>
              <a:chExt cx="2559" cy="987"/>
            </a:xfrm>
          </p:grpSpPr>
          <p:sp>
            <p:nvSpPr>
              <p:cNvPr id="33" name="AutoShape 16">
                <a:extLst>
                  <a:ext uri="{FF2B5EF4-FFF2-40B4-BE49-F238E27FC236}">
                    <a16:creationId xmlns:a16="http://schemas.microsoft.com/office/drawing/2014/main" id="{06B299BB-0DC5-3D20-2FA4-FD1A3F7BA003}"/>
                  </a:ext>
                </a:extLst>
              </p:cNvPr>
              <p:cNvSpPr>
                <a:spLocks noChangeArrowheads="1"/>
              </p:cNvSpPr>
              <p:nvPr/>
            </p:nvSpPr>
            <p:spPr bwMode="auto">
              <a:xfrm rot="-5400000">
                <a:off x="1526" y="1529"/>
                <a:ext cx="971" cy="104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lumMod val="60000"/>
                  <a:lumOff val="40000"/>
                </a:schemeClr>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AutoShape 17">
                <a:extLst>
                  <a:ext uri="{FF2B5EF4-FFF2-40B4-BE49-F238E27FC236}">
                    <a16:creationId xmlns:a16="http://schemas.microsoft.com/office/drawing/2014/main" id="{6DC16C13-9305-5CC0-1884-DB3E89E84A2A}"/>
                  </a:ext>
                </a:extLst>
              </p:cNvPr>
              <p:cNvSpPr>
                <a:spLocks noChangeArrowheads="1"/>
              </p:cNvSpPr>
              <p:nvPr/>
            </p:nvSpPr>
            <p:spPr bwMode="auto">
              <a:xfrm rot="5400000" flipH="1">
                <a:off x="3157" y="1660"/>
                <a:ext cx="987" cy="79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73000">
                    <a:srgbClr val="DF5347"/>
                  </a:gs>
                  <a:gs pos="100000">
                    <a:schemeClr val="accent1">
                      <a:lumMod val="45000"/>
                      <a:lumOff val="55000"/>
                    </a:schemeClr>
                  </a:gs>
                  <a:gs pos="100000">
                    <a:schemeClr val="accent1">
                      <a:lumMod val="7000"/>
                      <a:lumOff val="93000"/>
                    </a:schemeClr>
                  </a:gs>
                  <a:gs pos="100000">
                    <a:schemeClr val="accent1">
                      <a:lumMod val="30000"/>
                      <a:lumOff val="70000"/>
                    </a:schemeClr>
                  </a:gs>
                </a:gsLst>
                <a:lin ang="16200000" scaled="1"/>
                <a:tileRect/>
              </a:gra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Rectangle 18">
                <a:extLst>
                  <a:ext uri="{FF2B5EF4-FFF2-40B4-BE49-F238E27FC236}">
                    <a16:creationId xmlns:a16="http://schemas.microsoft.com/office/drawing/2014/main" id="{2207E245-AC03-1C6D-832C-7C739FCBD519}"/>
                  </a:ext>
                </a:extLst>
              </p:cNvPr>
              <p:cNvSpPr>
                <a:spLocks noChangeArrowheads="1"/>
              </p:cNvSpPr>
              <p:nvPr/>
            </p:nvSpPr>
            <p:spPr bwMode="auto">
              <a:xfrm>
                <a:off x="2535" y="1806"/>
                <a:ext cx="720" cy="488"/>
              </a:xfrm>
              <a:prstGeom prst="rect">
                <a:avLst/>
              </a:prstGeom>
              <a:gradFill flip="none" rotWithShape="1">
                <a:gsLst>
                  <a:gs pos="73000">
                    <a:srgbClr val="DF5347"/>
                  </a:gs>
                  <a:gs pos="100000">
                    <a:schemeClr val="accent1">
                      <a:lumMod val="45000"/>
                      <a:lumOff val="55000"/>
                    </a:schemeClr>
                  </a:gs>
                  <a:gs pos="100000">
                    <a:schemeClr val="accent1">
                      <a:lumMod val="7000"/>
                      <a:lumOff val="93000"/>
                    </a:schemeClr>
                  </a:gs>
                  <a:gs pos="100000">
                    <a:schemeClr val="accent1">
                      <a:lumMod val="30000"/>
                      <a:lumOff val="70000"/>
                    </a:schemeClr>
                  </a:gs>
                </a:gsLst>
                <a:lin ang="10800000" scaled="1"/>
                <a:tileRect/>
              </a:gra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 name="Group 19">
              <a:extLst>
                <a:ext uri="{FF2B5EF4-FFF2-40B4-BE49-F238E27FC236}">
                  <a16:creationId xmlns:a16="http://schemas.microsoft.com/office/drawing/2014/main" id="{582213CC-E5B2-91C0-DAD1-9D6DCF478F03}"/>
                </a:ext>
              </a:extLst>
            </p:cNvPr>
            <p:cNvGrpSpPr>
              <a:grpSpLocks/>
            </p:cNvGrpSpPr>
            <p:nvPr/>
          </p:nvGrpSpPr>
          <p:grpSpPr bwMode="auto">
            <a:xfrm>
              <a:off x="4958956" y="3000375"/>
              <a:ext cx="3131343" cy="571500"/>
              <a:chOff x="1925" y="1696"/>
              <a:chExt cx="2630" cy="480"/>
            </a:xfrm>
          </p:grpSpPr>
          <p:sp>
            <p:nvSpPr>
              <p:cNvPr id="30" name="Line 20">
                <a:extLst>
                  <a:ext uri="{FF2B5EF4-FFF2-40B4-BE49-F238E27FC236}">
                    <a16:creationId xmlns:a16="http://schemas.microsoft.com/office/drawing/2014/main" id="{ECCB7B5C-9120-1BE6-4C3F-D59AA685327F}"/>
                  </a:ext>
                </a:extLst>
              </p:cNvPr>
              <p:cNvSpPr>
                <a:spLocks noChangeShapeType="1"/>
              </p:cNvSpPr>
              <p:nvPr/>
            </p:nvSpPr>
            <p:spPr bwMode="auto">
              <a:xfrm flipV="1">
                <a:off x="2055" y="1926"/>
                <a:ext cx="2500" cy="1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AutoShape 21">
                <a:extLst>
                  <a:ext uri="{FF2B5EF4-FFF2-40B4-BE49-F238E27FC236}">
                    <a16:creationId xmlns:a16="http://schemas.microsoft.com/office/drawing/2014/main" id="{4C2DCE2A-210E-C6E8-17C6-0E6BFE91C2B8}"/>
                  </a:ext>
                </a:extLst>
              </p:cNvPr>
              <p:cNvSpPr>
                <a:spLocks noChangeArrowheads="1"/>
              </p:cNvSpPr>
              <p:nvPr/>
            </p:nvSpPr>
            <p:spPr bwMode="auto">
              <a:xfrm>
                <a:off x="1925" y="1696"/>
                <a:ext cx="240" cy="48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AutoShape 22">
                <a:extLst>
                  <a:ext uri="{FF2B5EF4-FFF2-40B4-BE49-F238E27FC236}">
                    <a16:creationId xmlns:a16="http://schemas.microsoft.com/office/drawing/2014/main" id="{B277A8A0-90B1-6500-74D1-8E4B01A866F2}"/>
                  </a:ext>
                </a:extLst>
              </p:cNvPr>
              <p:cNvSpPr>
                <a:spLocks noChangeArrowheads="1"/>
              </p:cNvSpPr>
              <p:nvPr/>
            </p:nvSpPr>
            <p:spPr bwMode="auto">
              <a:xfrm>
                <a:off x="3591" y="1696"/>
                <a:ext cx="240" cy="48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 name="Rectangle 23">
              <a:extLst>
                <a:ext uri="{FF2B5EF4-FFF2-40B4-BE49-F238E27FC236}">
                  <a16:creationId xmlns:a16="http://schemas.microsoft.com/office/drawing/2014/main" id="{BDE8E60F-5FC7-5915-4A8A-BD21A77140D5}"/>
                </a:ext>
              </a:extLst>
            </p:cNvPr>
            <p:cNvSpPr>
              <a:spLocks noChangeArrowheads="1"/>
            </p:cNvSpPr>
            <p:nvPr/>
          </p:nvSpPr>
          <p:spPr bwMode="auto">
            <a:xfrm>
              <a:off x="8093606" y="2889649"/>
              <a:ext cx="1156095" cy="773906"/>
            </a:xfrm>
            <a:prstGeom prst="rect">
              <a:avLst/>
            </a:prstGeom>
            <a:solidFill>
              <a:srgbClr val="00B0F0"/>
            </a:solidFill>
            <a:ln w="28575">
              <a:solidFill>
                <a:schemeClr val="tx1"/>
              </a:solidFill>
              <a:miter lim="800000"/>
              <a:headEnd type="none" w="sm" len="sm"/>
              <a:tailEnd type="none" w="sm" len="sm"/>
            </a:ln>
            <a:effectLst/>
          </p:spPr>
          <p:txBody>
            <a:bodyPr wrap="none" anchor="ctr"/>
            <a:lstStyle/>
            <a:p>
              <a:pPr algn="ctr">
                <a:spcBef>
                  <a:spcPct val="0"/>
                </a:spcBef>
              </a:pPr>
              <a:r>
                <a:rPr lang="en-GB" altLang="x-none"/>
                <a:t>Generator</a:t>
              </a:r>
              <a:endParaRPr lang="en-GB" altLang="x-none">
                <a:latin typeface="Times" charset="0"/>
              </a:endParaRPr>
            </a:p>
          </p:txBody>
        </p:sp>
        <p:sp>
          <p:nvSpPr>
            <p:cNvPr id="12" name="Text Box 24">
              <a:extLst>
                <a:ext uri="{FF2B5EF4-FFF2-40B4-BE49-F238E27FC236}">
                  <a16:creationId xmlns:a16="http://schemas.microsoft.com/office/drawing/2014/main" id="{B1195834-8006-A11B-FE6A-10757F60EDBF}"/>
                </a:ext>
              </a:extLst>
            </p:cNvPr>
            <p:cNvSpPr txBox="1">
              <a:spLocks noChangeArrowheads="1"/>
            </p:cNvSpPr>
            <p:nvPr/>
          </p:nvSpPr>
          <p:spPr bwMode="auto">
            <a:xfrm>
              <a:off x="4217991" y="3868218"/>
              <a:ext cx="1310167"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Compressor</a:t>
              </a:r>
            </a:p>
          </p:txBody>
        </p:sp>
        <p:sp>
          <p:nvSpPr>
            <p:cNvPr id="13" name="Text Box 25">
              <a:extLst>
                <a:ext uri="{FF2B5EF4-FFF2-40B4-BE49-F238E27FC236}">
                  <a16:creationId xmlns:a16="http://schemas.microsoft.com/office/drawing/2014/main" id="{8DEC1A7A-D60F-0E15-B5B3-2EADEFA5383A}"/>
                </a:ext>
              </a:extLst>
            </p:cNvPr>
            <p:cNvSpPr txBox="1">
              <a:spLocks noChangeArrowheads="1"/>
            </p:cNvSpPr>
            <p:nvPr/>
          </p:nvSpPr>
          <p:spPr bwMode="auto">
            <a:xfrm>
              <a:off x="6651307" y="3848998"/>
              <a:ext cx="1274708"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Gas turbine</a:t>
              </a:r>
            </a:p>
          </p:txBody>
        </p:sp>
        <p:sp>
          <p:nvSpPr>
            <p:cNvPr id="14" name="AutoShape 26">
              <a:extLst>
                <a:ext uri="{FF2B5EF4-FFF2-40B4-BE49-F238E27FC236}">
                  <a16:creationId xmlns:a16="http://schemas.microsoft.com/office/drawing/2014/main" id="{2CB1D3AD-2992-CC1D-1570-D5CB12BFE918}"/>
                </a:ext>
              </a:extLst>
            </p:cNvPr>
            <p:cNvSpPr>
              <a:spLocks noChangeArrowheads="1"/>
            </p:cNvSpPr>
            <p:nvPr/>
          </p:nvSpPr>
          <p:spPr bwMode="auto">
            <a:xfrm>
              <a:off x="5969796" y="2380061"/>
              <a:ext cx="294085" cy="586978"/>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Text Box 27">
              <a:extLst>
                <a:ext uri="{FF2B5EF4-FFF2-40B4-BE49-F238E27FC236}">
                  <a16:creationId xmlns:a16="http://schemas.microsoft.com/office/drawing/2014/main" id="{1CE25234-F878-B836-3A27-60F38A1DC683}"/>
                </a:ext>
              </a:extLst>
            </p:cNvPr>
            <p:cNvSpPr txBox="1">
              <a:spLocks noChangeArrowheads="1"/>
            </p:cNvSpPr>
            <p:nvPr/>
          </p:nvSpPr>
          <p:spPr bwMode="auto">
            <a:xfrm>
              <a:off x="5886501" y="2019578"/>
              <a:ext cx="530915" cy="36933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Gas</a:t>
              </a:r>
            </a:p>
          </p:txBody>
        </p:sp>
        <p:sp>
          <p:nvSpPr>
            <p:cNvPr id="16" name="AutoShape 29">
              <a:extLst>
                <a:ext uri="{FF2B5EF4-FFF2-40B4-BE49-F238E27FC236}">
                  <a16:creationId xmlns:a16="http://schemas.microsoft.com/office/drawing/2014/main" id="{596B3727-DF8C-A8F3-F576-CC1A18B0D907}"/>
                </a:ext>
              </a:extLst>
            </p:cNvPr>
            <p:cNvSpPr>
              <a:spLocks noChangeArrowheads="1"/>
            </p:cNvSpPr>
            <p:nvPr/>
          </p:nvSpPr>
          <p:spPr bwMode="auto">
            <a:xfrm rot="5400000">
              <a:off x="7696527" y="3484097"/>
              <a:ext cx="523220" cy="94297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CF7579"/>
            </a:solidFill>
            <a:ln w="12700">
              <a:solidFill>
                <a:schemeClr val="tx1"/>
              </a:solidFill>
              <a:miter lim="800000"/>
              <a:headEnd type="none" w="sm" len="sm"/>
              <a:tailEnd type="none" w="sm" len="sm"/>
            </a:ln>
            <a:effectLst/>
          </p:spPr>
          <p:txBody>
            <a:bodyPr wrap="none" anchor="ctr"/>
            <a:lstStyle/>
            <a:p>
              <a:endParaRPr lang="en-US"/>
            </a:p>
          </p:txBody>
        </p:sp>
        <p:sp>
          <p:nvSpPr>
            <p:cNvPr id="17" name="Text Box 30">
              <a:extLst>
                <a:ext uri="{FF2B5EF4-FFF2-40B4-BE49-F238E27FC236}">
                  <a16:creationId xmlns:a16="http://schemas.microsoft.com/office/drawing/2014/main" id="{227F5F1A-C59B-DCA1-459C-B073EB913BA8}"/>
                </a:ext>
              </a:extLst>
            </p:cNvPr>
            <p:cNvSpPr txBox="1">
              <a:spLocks noChangeArrowheads="1"/>
            </p:cNvSpPr>
            <p:nvPr/>
          </p:nvSpPr>
          <p:spPr bwMode="auto">
            <a:xfrm>
              <a:off x="7748439" y="4258333"/>
              <a:ext cx="2788071" cy="646331"/>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Exhaust gas at atmospheric </a:t>
              </a:r>
              <a:br>
                <a:rPr lang="en-GB" altLang="x-none" dirty="0"/>
              </a:br>
              <a:r>
                <a:rPr lang="en-GB" altLang="x-none" dirty="0"/>
                <a:t>pressure (still quite hot)</a:t>
              </a:r>
            </a:p>
          </p:txBody>
        </p:sp>
        <p:sp>
          <p:nvSpPr>
            <p:cNvPr id="18" name="Text Box 31">
              <a:extLst>
                <a:ext uri="{FF2B5EF4-FFF2-40B4-BE49-F238E27FC236}">
                  <a16:creationId xmlns:a16="http://schemas.microsoft.com/office/drawing/2014/main" id="{9E1A6540-AE7A-5404-3015-0F6430E1BA15}"/>
                </a:ext>
              </a:extLst>
            </p:cNvPr>
            <p:cNvSpPr txBox="1">
              <a:spLocks noChangeArrowheads="1"/>
            </p:cNvSpPr>
            <p:nvPr/>
          </p:nvSpPr>
          <p:spPr bwMode="auto">
            <a:xfrm>
              <a:off x="4462430" y="1727190"/>
              <a:ext cx="1650901" cy="646331"/>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Cold air at high </a:t>
              </a:r>
            </a:p>
            <a:p>
              <a:pPr algn="ctr">
                <a:spcBef>
                  <a:spcPct val="0"/>
                </a:spcBef>
              </a:pPr>
              <a:r>
                <a:rPr lang="en-GB" altLang="x-none" dirty="0"/>
                <a:t>pressure</a:t>
              </a:r>
            </a:p>
          </p:txBody>
        </p:sp>
        <p:sp>
          <p:nvSpPr>
            <p:cNvPr id="19" name="Line 33">
              <a:extLst>
                <a:ext uri="{FF2B5EF4-FFF2-40B4-BE49-F238E27FC236}">
                  <a16:creationId xmlns:a16="http://schemas.microsoft.com/office/drawing/2014/main" id="{2B05D863-EB3E-8AFF-C6EE-BF4E3512A3E5}"/>
                </a:ext>
              </a:extLst>
            </p:cNvPr>
            <p:cNvSpPr>
              <a:spLocks noChangeShapeType="1"/>
            </p:cNvSpPr>
            <p:nvPr/>
          </p:nvSpPr>
          <p:spPr bwMode="auto">
            <a:xfrm>
              <a:off x="5345664" y="2277781"/>
              <a:ext cx="344144" cy="621012"/>
            </a:xfrm>
            <a:prstGeom prst="line">
              <a:avLst/>
            </a:prstGeom>
            <a:noFill/>
            <a:ln w="38100">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Text Box 32">
              <a:extLst>
                <a:ext uri="{FF2B5EF4-FFF2-40B4-BE49-F238E27FC236}">
                  <a16:creationId xmlns:a16="http://schemas.microsoft.com/office/drawing/2014/main" id="{D615B80A-76F9-3D08-9262-A8E6F17554D9}"/>
                </a:ext>
              </a:extLst>
            </p:cNvPr>
            <p:cNvSpPr txBox="1">
              <a:spLocks noChangeArrowheads="1"/>
            </p:cNvSpPr>
            <p:nvPr/>
          </p:nvSpPr>
          <p:spPr bwMode="auto">
            <a:xfrm>
              <a:off x="6183373" y="1727190"/>
              <a:ext cx="1573957" cy="646331"/>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Hot air at high </a:t>
              </a:r>
            </a:p>
            <a:p>
              <a:pPr algn="ctr">
                <a:spcBef>
                  <a:spcPct val="0"/>
                </a:spcBef>
              </a:pPr>
              <a:r>
                <a:rPr lang="en-GB" altLang="x-none" dirty="0"/>
                <a:t>pressure</a:t>
              </a:r>
            </a:p>
          </p:txBody>
        </p:sp>
        <p:sp>
          <p:nvSpPr>
            <p:cNvPr id="21" name="Text Box 28">
              <a:extLst>
                <a:ext uri="{FF2B5EF4-FFF2-40B4-BE49-F238E27FC236}">
                  <a16:creationId xmlns:a16="http://schemas.microsoft.com/office/drawing/2014/main" id="{FB26F671-9C0E-9860-7DF6-036F84E2C8AF}"/>
                </a:ext>
              </a:extLst>
            </p:cNvPr>
            <p:cNvSpPr txBox="1">
              <a:spLocks noChangeArrowheads="1"/>
            </p:cNvSpPr>
            <p:nvPr/>
          </p:nvSpPr>
          <p:spPr bwMode="auto">
            <a:xfrm>
              <a:off x="5436277" y="3636875"/>
              <a:ext cx="1371530" cy="6463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Combustion </a:t>
              </a:r>
            </a:p>
            <a:p>
              <a:pPr algn="ctr">
                <a:spcBef>
                  <a:spcPct val="0"/>
                </a:spcBef>
              </a:pPr>
              <a:r>
                <a:rPr lang="en-GB" altLang="x-none" dirty="0"/>
                <a:t>chamber</a:t>
              </a:r>
            </a:p>
          </p:txBody>
        </p:sp>
        <p:grpSp>
          <p:nvGrpSpPr>
            <p:cNvPr id="22" name="Group 21">
              <a:extLst>
                <a:ext uri="{FF2B5EF4-FFF2-40B4-BE49-F238E27FC236}">
                  <a16:creationId xmlns:a16="http://schemas.microsoft.com/office/drawing/2014/main" id="{A4086B75-1560-3C38-237D-10F7464FF9A2}"/>
                </a:ext>
              </a:extLst>
            </p:cNvPr>
            <p:cNvGrpSpPr/>
            <p:nvPr/>
          </p:nvGrpSpPr>
          <p:grpSpPr>
            <a:xfrm>
              <a:off x="2930227" y="3731284"/>
              <a:ext cx="682687" cy="861774"/>
              <a:chOff x="2934290" y="4080727"/>
              <a:chExt cx="682687" cy="861774"/>
            </a:xfrm>
          </p:grpSpPr>
          <p:sp>
            <p:nvSpPr>
              <p:cNvPr id="28" name="TextBox 27">
                <a:extLst>
                  <a:ext uri="{FF2B5EF4-FFF2-40B4-BE49-F238E27FC236}">
                    <a16:creationId xmlns:a16="http://schemas.microsoft.com/office/drawing/2014/main" id="{2EEB4344-B403-E374-4699-4D187806CBFF}"/>
                  </a:ext>
                </a:extLst>
              </p:cNvPr>
              <p:cNvSpPr txBox="1"/>
              <p:nvPr/>
            </p:nvSpPr>
            <p:spPr>
              <a:xfrm>
                <a:off x="2934290" y="4296170"/>
                <a:ext cx="682687" cy="646331"/>
              </a:xfrm>
              <a:prstGeom prst="rect">
                <a:avLst/>
              </a:prstGeom>
              <a:noFill/>
            </p:spPr>
            <p:txBody>
              <a:bodyPr wrap="none" rtlCol="0">
                <a:spAutoFit/>
              </a:bodyPr>
              <a:lstStyle/>
              <a:p>
                <a:pPr algn="ctr"/>
                <a:r>
                  <a:rPr lang="en-US" dirty="0">
                    <a:solidFill>
                      <a:schemeClr val="accent1"/>
                    </a:solidFill>
                  </a:rPr>
                  <a:t>Heat </a:t>
                </a:r>
              </a:p>
              <a:p>
                <a:pPr algn="ctr"/>
                <a:r>
                  <a:rPr lang="en-US" dirty="0">
                    <a:solidFill>
                      <a:schemeClr val="accent1"/>
                    </a:solidFill>
                  </a:rPr>
                  <a:t>sink</a:t>
                </a:r>
              </a:p>
            </p:txBody>
          </p:sp>
          <p:sp>
            <p:nvSpPr>
              <p:cNvPr id="29" name="Line 34">
                <a:extLst>
                  <a:ext uri="{FF2B5EF4-FFF2-40B4-BE49-F238E27FC236}">
                    <a16:creationId xmlns:a16="http://schemas.microsoft.com/office/drawing/2014/main" id="{E21BE3B4-CAF5-4BBF-651C-33EB651F026B}"/>
                  </a:ext>
                </a:extLst>
              </p:cNvPr>
              <p:cNvSpPr>
                <a:spLocks noChangeShapeType="1"/>
              </p:cNvSpPr>
              <p:nvPr/>
            </p:nvSpPr>
            <p:spPr bwMode="auto">
              <a:xfrm flipH="1" flipV="1">
                <a:off x="2956181" y="4080727"/>
                <a:ext cx="1" cy="738663"/>
              </a:xfrm>
              <a:prstGeom prst="line">
                <a:avLst/>
              </a:prstGeom>
              <a:noFill/>
              <a:ln w="76200">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grpSp>
        <p:grpSp>
          <p:nvGrpSpPr>
            <p:cNvPr id="23" name="Group 22">
              <a:extLst>
                <a:ext uri="{FF2B5EF4-FFF2-40B4-BE49-F238E27FC236}">
                  <a16:creationId xmlns:a16="http://schemas.microsoft.com/office/drawing/2014/main" id="{BDDCB147-F893-2584-01D2-2129F0DDB773}"/>
                </a:ext>
              </a:extLst>
            </p:cNvPr>
            <p:cNvGrpSpPr/>
            <p:nvPr/>
          </p:nvGrpSpPr>
          <p:grpSpPr>
            <a:xfrm>
              <a:off x="6052695" y="4217195"/>
              <a:ext cx="808042" cy="849196"/>
              <a:chOff x="827035" y="4091149"/>
              <a:chExt cx="808042" cy="849196"/>
            </a:xfrm>
          </p:grpSpPr>
          <p:sp>
            <p:nvSpPr>
              <p:cNvPr id="26" name="TextBox 25">
                <a:extLst>
                  <a:ext uri="{FF2B5EF4-FFF2-40B4-BE49-F238E27FC236}">
                    <a16:creationId xmlns:a16="http://schemas.microsoft.com/office/drawing/2014/main" id="{77040CFA-3BCF-4AA0-F5B8-8FA5A54881BF}"/>
                  </a:ext>
                </a:extLst>
              </p:cNvPr>
              <p:cNvSpPr txBox="1"/>
              <p:nvPr/>
            </p:nvSpPr>
            <p:spPr>
              <a:xfrm>
                <a:off x="827035" y="4294014"/>
                <a:ext cx="808042" cy="646331"/>
              </a:xfrm>
              <a:prstGeom prst="rect">
                <a:avLst/>
              </a:prstGeom>
              <a:noFill/>
            </p:spPr>
            <p:txBody>
              <a:bodyPr wrap="none" rtlCol="0">
                <a:spAutoFit/>
              </a:bodyPr>
              <a:lstStyle/>
              <a:p>
                <a:pPr algn="ctr"/>
                <a:r>
                  <a:rPr lang="en-US" dirty="0">
                    <a:solidFill>
                      <a:srgbClr val="FF0000"/>
                    </a:solidFill>
                  </a:rPr>
                  <a:t>Heat </a:t>
                </a:r>
              </a:p>
              <a:p>
                <a:pPr algn="ctr"/>
                <a:r>
                  <a:rPr lang="en-US" dirty="0">
                    <a:solidFill>
                      <a:srgbClr val="FF0000"/>
                    </a:solidFill>
                  </a:rPr>
                  <a:t>source</a:t>
                </a:r>
              </a:p>
            </p:txBody>
          </p:sp>
          <p:sp>
            <p:nvSpPr>
              <p:cNvPr id="27" name="Line 34">
                <a:extLst>
                  <a:ext uri="{FF2B5EF4-FFF2-40B4-BE49-F238E27FC236}">
                    <a16:creationId xmlns:a16="http://schemas.microsoft.com/office/drawing/2014/main" id="{0A201E49-AC45-D4D4-586E-9AAFB511C0D5}"/>
                  </a:ext>
                </a:extLst>
              </p:cNvPr>
              <p:cNvSpPr>
                <a:spLocks noChangeShapeType="1"/>
              </p:cNvSpPr>
              <p:nvPr/>
            </p:nvSpPr>
            <p:spPr bwMode="auto">
              <a:xfrm flipV="1">
                <a:off x="870341" y="4091149"/>
                <a:ext cx="0" cy="779082"/>
              </a:xfrm>
              <a:prstGeom prst="line">
                <a:avLst/>
              </a:prstGeom>
              <a:noFill/>
              <a:ln w="762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4" name="Line 33">
              <a:extLst>
                <a:ext uri="{FF2B5EF4-FFF2-40B4-BE49-F238E27FC236}">
                  <a16:creationId xmlns:a16="http://schemas.microsoft.com/office/drawing/2014/main" id="{EE1F9CB6-CC88-CA82-0465-632DF08E7F27}"/>
                </a:ext>
              </a:extLst>
            </p:cNvPr>
            <p:cNvSpPr>
              <a:spLocks noChangeShapeType="1"/>
            </p:cNvSpPr>
            <p:nvPr/>
          </p:nvSpPr>
          <p:spPr bwMode="auto">
            <a:xfrm flipH="1">
              <a:off x="6551035" y="2311815"/>
              <a:ext cx="321586" cy="586978"/>
            </a:xfrm>
            <a:prstGeom prst="line">
              <a:avLst/>
            </a:prstGeom>
            <a:noFill/>
            <a:ln w="38100">
              <a:solidFill>
                <a:srgbClr val="0070C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31">
              <a:extLst>
                <a:ext uri="{FF2B5EF4-FFF2-40B4-BE49-F238E27FC236}">
                  <a16:creationId xmlns:a16="http://schemas.microsoft.com/office/drawing/2014/main" id="{3BA4D4E7-1C44-BDD4-15ED-80D471F8EA49}"/>
                </a:ext>
              </a:extLst>
            </p:cNvPr>
            <p:cNvSpPr txBox="1">
              <a:spLocks noChangeArrowheads="1"/>
            </p:cNvSpPr>
            <p:nvPr/>
          </p:nvSpPr>
          <p:spPr bwMode="auto">
            <a:xfrm>
              <a:off x="2252613" y="2820660"/>
              <a:ext cx="1408847" cy="923330"/>
            </a:xfrm>
            <a:prstGeom prst="rect">
              <a:avLst/>
            </a:prstGeom>
            <a:noFill/>
            <a:ln w="19050">
              <a:no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Cold air at </a:t>
              </a:r>
            </a:p>
            <a:p>
              <a:pPr algn="ctr">
                <a:spcBef>
                  <a:spcPct val="0"/>
                </a:spcBef>
              </a:pPr>
              <a:r>
                <a:rPr lang="en-GB" altLang="x-none" dirty="0"/>
                <a:t>atmospheric </a:t>
              </a:r>
            </a:p>
            <a:p>
              <a:pPr algn="ctr">
                <a:spcBef>
                  <a:spcPct val="0"/>
                </a:spcBef>
              </a:pPr>
              <a:r>
                <a:rPr lang="en-GB" altLang="x-none" dirty="0"/>
                <a:t>pressure</a:t>
              </a:r>
            </a:p>
          </p:txBody>
        </p:sp>
      </p:grpSp>
    </p:spTree>
    <p:extLst>
      <p:ext uri="{BB962C8B-B14F-4D97-AF65-F5344CB8AC3E}">
        <p14:creationId xmlns:p14="http://schemas.microsoft.com/office/powerpoint/2010/main" val="243720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A02B-D2DA-CD27-28A7-377E62C7C581}"/>
              </a:ext>
            </a:extLst>
          </p:cNvPr>
          <p:cNvSpPr>
            <a:spLocks noGrp="1"/>
          </p:cNvSpPr>
          <p:nvPr>
            <p:ph type="title"/>
          </p:nvPr>
        </p:nvSpPr>
        <p:spPr/>
        <p:txBody>
          <a:bodyPr/>
          <a:lstStyle/>
          <a:p>
            <a:r>
              <a:rPr lang="en-US" dirty="0"/>
              <a:t>Gas turbine</a:t>
            </a:r>
          </a:p>
        </p:txBody>
      </p:sp>
      <p:sp>
        <p:nvSpPr>
          <p:cNvPr id="4" name="Date Placeholder 3">
            <a:extLst>
              <a:ext uri="{FF2B5EF4-FFF2-40B4-BE49-F238E27FC236}">
                <a16:creationId xmlns:a16="http://schemas.microsoft.com/office/drawing/2014/main" id="{D55B76B6-95F5-C495-56DC-260B11C17A53}"/>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D42AAEB-6E56-02DC-CB89-91DE1C554102}"/>
              </a:ext>
            </a:extLst>
          </p:cNvPr>
          <p:cNvSpPr>
            <a:spLocks noGrp="1"/>
          </p:cNvSpPr>
          <p:nvPr>
            <p:ph type="sldNum" sz="quarter" idx="12"/>
          </p:nvPr>
        </p:nvSpPr>
        <p:spPr/>
        <p:txBody>
          <a:bodyPr/>
          <a:lstStyle/>
          <a:p>
            <a:fld id="{697646A6-6B76-9347-9EA0-ECEE7D8FD72D}" type="slidenum">
              <a:rPr lang="en-US" smtClean="0"/>
              <a:t>38</a:t>
            </a:fld>
            <a:endParaRPr lang="en-US"/>
          </a:p>
        </p:txBody>
      </p:sp>
      <p:pic>
        <p:nvPicPr>
          <p:cNvPr id="6" name="Picture 2" descr="GE H turbine half joint">
            <a:extLst>
              <a:ext uri="{FF2B5EF4-FFF2-40B4-BE49-F238E27FC236}">
                <a16:creationId xmlns:a16="http://schemas.microsoft.com/office/drawing/2014/main" id="{3F9A6559-610E-A009-653B-F1DD70ADB2B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795424" y="1"/>
            <a:ext cx="839657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05D0DF-8263-803D-0319-25EA20C29E4B}"/>
              </a:ext>
            </a:extLst>
          </p:cNvPr>
          <p:cNvSpPr txBox="1"/>
          <p:nvPr/>
        </p:nvSpPr>
        <p:spPr>
          <a:xfrm>
            <a:off x="1532456" y="6550223"/>
            <a:ext cx="1938736" cy="307777"/>
          </a:xfrm>
          <a:prstGeom prst="rect">
            <a:avLst/>
          </a:prstGeom>
          <a:noFill/>
        </p:spPr>
        <p:txBody>
          <a:bodyPr wrap="none" rtlCol="0">
            <a:spAutoFit/>
          </a:bodyPr>
          <a:lstStyle/>
          <a:p>
            <a:r>
              <a:rPr lang="en-US" sz="1400" dirty="0"/>
              <a:t>Picture: General Electric</a:t>
            </a:r>
          </a:p>
        </p:txBody>
      </p:sp>
    </p:spTree>
    <p:extLst>
      <p:ext uri="{BB962C8B-B14F-4D97-AF65-F5344CB8AC3E}">
        <p14:creationId xmlns:p14="http://schemas.microsoft.com/office/powerpoint/2010/main" val="2610667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E2E8-40ED-1EEF-4E02-64BD9520A30F}"/>
              </a:ext>
            </a:extLst>
          </p:cNvPr>
          <p:cNvSpPr>
            <a:spLocks noGrp="1"/>
          </p:cNvSpPr>
          <p:nvPr>
            <p:ph type="title"/>
          </p:nvPr>
        </p:nvSpPr>
        <p:spPr/>
        <p:txBody>
          <a:bodyPr/>
          <a:lstStyle/>
          <a:p>
            <a:r>
              <a:rPr lang="en-US" dirty="0"/>
              <a:t>Combined cycle gas turbine (CCGT)</a:t>
            </a:r>
          </a:p>
        </p:txBody>
      </p:sp>
      <p:sp>
        <p:nvSpPr>
          <p:cNvPr id="4" name="Date Placeholder 3">
            <a:extLst>
              <a:ext uri="{FF2B5EF4-FFF2-40B4-BE49-F238E27FC236}">
                <a16:creationId xmlns:a16="http://schemas.microsoft.com/office/drawing/2014/main" id="{2F5C6229-4425-6F01-EC3E-E47FA758826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235753A-FE7B-EE71-3DA9-3C18E67A9FDB}"/>
              </a:ext>
            </a:extLst>
          </p:cNvPr>
          <p:cNvSpPr>
            <a:spLocks noGrp="1"/>
          </p:cNvSpPr>
          <p:nvPr>
            <p:ph type="sldNum" sz="quarter" idx="12"/>
          </p:nvPr>
        </p:nvSpPr>
        <p:spPr/>
        <p:txBody>
          <a:bodyPr/>
          <a:lstStyle/>
          <a:p>
            <a:fld id="{697646A6-6B76-9347-9EA0-ECEE7D8FD72D}" type="slidenum">
              <a:rPr lang="en-US" smtClean="0"/>
              <a:t>39</a:t>
            </a:fld>
            <a:endParaRPr lang="en-US"/>
          </a:p>
        </p:txBody>
      </p:sp>
      <p:grpSp>
        <p:nvGrpSpPr>
          <p:cNvPr id="26" name="Group 25">
            <a:extLst>
              <a:ext uri="{FF2B5EF4-FFF2-40B4-BE49-F238E27FC236}">
                <a16:creationId xmlns:a16="http://schemas.microsoft.com/office/drawing/2014/main" id="{6129272D-EA99-0131-1FA0-80693C1E7DA2}"/>
              </a:ext>
            </a:extLst>
          </p:cNvPr>
          <p:cNvGrpSpPr/>
          <p:nvPr/>
        </p:nvGrpSpPr>
        <p:grpSpPr>
          <a:xfrm>
            <a:off x="1270860" y="1546224"/>
            <a:ext cx="10329375" cy="4854575"/>
            <a:chOff x="3104049" y="608603"/>
            <a:chExt cx="8774708" cy="4123917"/>
          </a:xfrm>
        </p:grpSpPr>
        <p:grpSp>
          <p:nvGrpSpPr>
            <p:cNvPr id="27" name="Group 26">
              <a:extLst>
                <a:ext uri="{FF2B5EF4-FFF2-40B4-BE49-F238E27FC236}">
                  <a16:creationId xmlns:a16="http://schemas.microsoft.com/office/drawing/2014/main" id="{91AFD55A-219A-FF4C-AECD-ED4FC086508D}"/>
                </a:ext>
              </a:extLst>
            </p:cNvPr>
            <p:cNvGrpSpPr/>
            <p:nvPr/>
          </p:nvGrpSpPr>
          <p:grpSpPr>
            <a:xfrm>
              <a:off x="3104049" y="608603"/>
              <a:ext cx="6886179" cy="2187194"/>
              <a:chOff x="4414629" y="726014"/>
              <a:chExt cx="6886179" cy="2187194"/>
            </a:xfrm>
          </p:grpSpPr>
          <p:sp>
            <p:nvSpPr>
              <p:cNvPr id="44" name="AutoShape 18">
                <a:extLst>
                  <a:ext uri="{FF2B5EF4-FFF2-40B4-BE49-F238E27FC236}">
                    <a16:creationId xmlns:a16="http://schemas.microsoft.com/office/drawing/2014/main" id="{657273DD-B39D-AE30-AB90-3270ED7A8D05}"/>
                  </a:ext>
                </a:extLst>
              </p:cNvPr>
              <p:cNvSpPr>
                <a:spLocks noChangeArrowheads="1"/>
              </p:cNvSpPr>
              <p:nvPr/>
            </p:nvSpPr>
            <p:spPr bwMode="auto">
              <a:xfrm rot="16200000">
                <a:off x="9103543" y="1382552"/>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Text Box 19">
                <a:extLst>
                  <a:ext uri="{FF2B5EF4-FFF2-40B4-BE49-F238E27FC236}">
                    <a16:creationId xmlns:a16="http://schemas.microsoft.com/office/drawing/2014/main" id="{C9904BE6-B674-A1DB-4E6E-8391825156D7}"/>
                  </a:ext>
                </a:extLst>
              </p:cNvPr>
              <p:cNvSpPr txBox="1">
                <a:spLocks noChangeArrowheads="1"/>
              </p:cNvSpPr>
              <p:nvPr/>
            </p:nvSpPr>
            <p:spPr bwMode="auto">
              <a:xfrm>
                <a:off x="9832801" y="1807894"/>
                <a:ext cx="1468007"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Electrical energy</a:t>
                </a:r>
              </a:p>
            </p:txBody>
          </p:sp>
          <p:grpSp>
            <p:nvGrpSpPr>
              <p:cNvPr id="46" name="Group 15">
                <a:extLst>
                  <a:ext uri="{FF2B5EF4-FFF2-40B4-BE49-F238E27FC236}">
                    <a16:creationId xmlns:a16="http://schemas.microsoft.com/office/drawing/2014/main" id="{C3846253-FF81-EC19-74D8-5C4F663D16BB}"/>
                  </a:ext>
                </a:extLst>
              </p:cNvPr>
              <p:cNvGrpSpPr>
                <a:grpSpLocks/>
              </p:cNvGrpSpPr>
              <p:nvPr/>
            </p:nvGrpSpPr>
            <p:grpSpPr bwMode="auto">
              <a:xfrm>
                <a:off x="4480914" y="1377791"/>
                <a:ext cx="3046810" cy="1175147"/>
                <a:chOff x="1488" y="1562"/>
                <a:chExt cx="2559" cy="987"/>
              </a:xfrm>
            </p:grpSpPr>
            <p:sp>
              <p:nvSpPr>
                <p:cNvPr id="57" name="AutoShape 16">
                  <a:extLst>
                    <a:ext uri="{FF2B5EF4-FFF2-40B4-BE49-F238E27FC236}">
                      <a16:creationId xmlns:a16="http://schemas.microsoft.com/office/drawing/2014/main" id="{0D485895-7E0E-2E3F-40CD-7FCD960B695B}"/>
                    </a:ext>
                  </a:extLst>
                </p:cNvPr>
                <p:cNvSpPr>
                  <a:spLocks noChangeArrowheads="1"/>
                </p:cNvSpPr>
                <p:nvPr/>
              </p:nvSpPr>
              <p:spPr bwMode="auto">
                <a:xfrm rot="-5400000">
                  <a:off x="1526" y="1529"/>
                  <a:ext cx="971" cy="104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0">
                      <a:schemeClr val="accent1">
                        <a:lumMod val="60000"/>
                        <a:lumOff val="40000"/>
                        <a:shade val="30000"/>
                        <a:satMod val="115000"/>
                      </a:schemeClr>
                    </a:gs>
                    <a:gs pos="88000">
                      <a:schemeClr val="accent1">
                        <a:lumMod val="60000"/>
                        <a:lumOff val="40000"/>
                        <a:shade val="67500"/>
                        <a:satMod val="115000"/>
                      </a:schemeClr>
                    </a:gs>
                    <a:gs pos="100000">
                      <a:schemeClr val="accent1">
                        <a:lumMod val="60000"/>
                        <a:lumOff val="40000"/>
                        <a:shade val="100000"/>
                        <a:satMod val="115000"/>
                      </a:schemeClr>
                    </a:gs>
                  </a:gsLst>
                  <a:lin ang="18900000" scaled="1"/>
                  <a:tileRect/>
                </a:gra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AutoShape 17">
                  <a:extLst>
                    <a:ext uri="{FF2B5EF4-FFF2-40B4-BE49-F238E27FC236}">
                      <a16:creationId xmlns:a16="http://schemas.microsoft.com/office/drawing/2014/main" id="{51C90C0D-71E4-9BA7-D90F-E52CD43A019F}"/>
                    </a:ext>
                  </a:extLst>
                </p:cNvPr>
                <p:cNvSpPr>
                  <a:spLocks noChangeArrowheads="1"/>
                </p:cNvSpPr>
                <p:nvPr/>
              </p:nvSpPr>
              <p:spPr bwMode="auto">
                <a:xfrm rot="5400000" flipH="1">
                  <a:off x="3157" y="1660"/>
                  <a:ext cx="987" cy="79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73000">
                      <a:srgbClr val="DF5347"/>
                    </a:gs>
                    <a:gs pos="100000">
                      <a:schemeClr val="accent1">
                        <a:lumMod val="45000"/>
                        <a:lumOff val="55000"/>
                      </a:schemeClr>
                    </a:gs>
                    <a:gs pos="100000">
                      <a:schemeClr val="accent1">
                        <a:lumMod val="7000"/>
                        <a:lumOff val="93000"/>
                      </a:schemeClr>
                    </a:gs>
                    <a:gs pos="100000">
                      <a:schemeClr val="accent1">
                        <a:lumMod val="30000"/>
                        <a:lumOff val="70000"/>
                      </a:schemeClr>
                    </a:gs>
                  </a:gsLst>
                  <a:lin ang="16200000" scaled="1"/>
                  <a:tileRect/>
                </a:gra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Rectangle 18">
                  <a:extLst>
                    <a:ext uri="{FF2B5EF4-FFF2-40B4-BE49-F238E27FC236}">
                      <a16:creationId xmlns:a16="http://schemas.microsoft.com/office/drawing/2014/main" id="{968E4828-CF4A-3DCF-FB2F-CD62074383E8}"/>
                    </a:ext>
                  </a:extLst>
                </p:cNvPr>
                <p:cNvSpPr>
                  <a:spLocks noChangeArrowheads="1"/>
                </p:cNvSpPr>
                <p:nvPr/>
              </p:nvSpPr>
              <p:spPr bwMode="auto">
                <a:xfrm>
                  <a:off x="2535" y="1806"/>
                  <a:ext cx="720" cy="488"/>
                </a:xfrm>
                <a:prstGeom prst="rect">
                  <a:avLst/>
                </a:prstGeom>
                <a:gradFill flip="none" rotWithShape="1">
                  <a:gsLst>
                    <a:gs pos="73000">
                      <a:srgbClr val="DF5347"/>
                    </a:gs>
                    <a:gs pos="100000">
                      <a:schemeClr val="accent1">
                        <a:lumMod val="45000"/>
                        <a:lumOff val="55000"/>
                      </a:schemeClr>
                    </a:gs>
                    <a:gs pos="100000">
                      <a:schemeClr val="accent1">
                        <a:lumMod val="7000"/>
                        <a:lumOff val="93000"/>
                      </a:schemeClr>
                    </a:gs>
                    <a:gs pos="100000">
                      <a:schemeClr val="accent1">
                        <a:lumMod val="30000"/>
                        <a:lumOff val="70000"/>
                      </a:schemeClr>
                    </a:gs>
                  </a:gsLst>
                  <a:lin ang="10800000" scaled="1"/>
                  <a:tileRect/>
                </a:gra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7" name="Group 19">
                <a:extLst>
                  <a:ext uri="{FF2B5EF4-FFF2-40B4-BE49-F238E27FC236}">
                    <a16:creationId xmlns:a16="http://schemas.microsoft.com/office/drawing/2014/main" id="{B2F117D5-A5AC-F0E6-6A31-E168D9BB2281}"/>
                  </a:ext>
                </a:extLst>
              </p:cNvPr>
              <p:cNvGrpSpPr>
                <a:grpSpLocks/>
              </p:cNvGrpSpPr>
              <p:nvPr/>
            </p:nvGrpSpPr>
            <p:grpSpPr bwMode="auto">
              <a:xfrm>
                <a:off x="5001219" y="1679018"/>
                <a:ext cx="3131343" cy="571500"/>
                <a:chOff x="1925" y="1696"/>
                <a:chExt cx="2630" cy="480"/>
              </a:xfrm>
            </p:grpSpPr>
            <p:sp>
              <p:nvSpPr>
                <p:cNvPr id="54" name="Line 20">
                  <a:extLst>
                    <a:ext uri="{FF2B5EF4-FFF2-40B4-BE49-F238E27FC236}">
                      <a16:creationId xmlns:a16="http://schemas.microsoft.com/office/drawing/2014/main" id="{20469654-2FCC-687D-0AFA-409422619F0A}"/>
                    </a:ext>
                  </a:extLst>
                </p:cNvPr>
                <p:cNvSpPr>
                  <a:spLocks noChangeShapeType="1"/>
                </p:cNvSpPr>
                <p:nvPr/>
              </p:nvSpPr>
              <p:spPr bwMode="auto">
                <a:xfrm flipV="1">
                  <a:off x="2055" y="1926"/>
                  <a:ext cx="2500" cy="1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AutoShape 21">
                  <a:extLst>
                    <a:ext uri="{FF2B5EF4-FFF2-40B4-BE49-F238E27FC236}">
                      <a16:creationId xmlns:a16="http://schemas.microsoft.com/office/drawing/2014/main" id="{102D7A0B-2FC8-49B5-B4D7-4BBC3DD82819}"/>
                    </a:ext>
                  </a:extLst>
                </p:cNvPr>
                <p:cNvSpPr>
                  <a:spLocks noChangeArrowheads="1"/>
                </p:cNvSpPr>
                <p:nvPr/>
              </p:nvSpPr>
              <p:spPr bwMode="auto">
                <a:xfrm>
                  <a:off x="1925" y="1696"/>
                  <a:ext cx="240" cy="48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AutoShape 22">
                  <a:extLst>
                    <a:ext uri="{FF2B5EF4-FFF2-40B4-BE49-F238E27FC236}">
                      <a16:creationId xmlns:a16="http://schemas.microsoft.com/office/drawing/2014/main" id="{2B28844D-30CE-142D-635B-8720BC6FFC6F}"/>
                    </a:ext>
                  </a:extLst>
                </p:cNvPr>
                <p:cNvSpPr>
                  <a:spLocks noChangeArrowheads="1"/>
                </p:cNvSpPr>
                <p:nvPr/>
              </p:nvSpPr>
              <p:spPr bwMode="auto">
                <a:xfrm>
                  <a:off x="3591" y="1696"/>
                  <a:ext cx="240" cy="48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 name="Rectangle 23">
                <a:extLst>
                  <a:ext uri="{FF2B5EF4-FFF2-40B4-BE49-F238E27FC236}">
                    <a16:creationId xmlns:a16="http://schemas.microsoft.com/office/drawing/2014/main" id="{3ED25B6A-51F6-4003-4B8C-B8053F517E7A}"/>
                  </a:ext>
                </a:extLst>
              </p:cNvPr>
              <p:cNvSpPr>
                <a:spLocks noChangeArrowheads="1"/>
              </p:cNvSpPr>
              <p:nvPr/>
            </p:nvSpPr>
            <p:spPr bwMode="auto">
              <a:xfrm>
                <a:off x="8135869" y="1568292"/>
                <a:ext cx="1156095" cy="773906"/>
              </a:xfrm>
              <a:prstGeom prst="rect">
                <a:avLst/>
              </a:prstGeom>
              <a:solidFill>
                <a:srgbClr val="00B0F0"/>
              </a:solidFill>
              <a:ln w="28575">
                <a:solidFill>
                  <a:schemeClr val="tx1"/>
                </a:solidFill>
                <a:miter lim="800000"/>
                <a:headEnd type="none" w="sm" len="sm"/>
                <a:tailEnd type="none" w="sm" len="sm"/>
              </a:ln>
              <a:effectLst/>
            </p:spPr>
            <p:txBody>
              <a:bodyPr wrap="none" anchor="ctr"/>
              <a:lstStyle/>
              <a:p>
                <a:pPr algn="ctr">
                  <a:spcBef>
                    <a:spcPct val="0"/>
                  </a:spcBef>
                </a:pPr>
                <a:r>
                  <a:rPr lang="en-GB" altLang="x-none" dirty="0"/>
                  <a:t>Generator 1</a:t>
                </a:r>
                <a:endParaRPr lang="en-GB" altLang="x-none" dirty="0">
                  <a:latin typeface="Times" charset="0"/>
                </a:endParaRPr>
              </a:p>
            </p:txBody>
          </p:sp>
          <p:sp>
            <p:nvSpPr>
              <p:cNvPr id="49" name="Text Box 24">
                <a:extLst>
                  <a:ext uri="{FF2B5EF4-FFF2-40B4-BE49-F238E27FC236}">
                    <a16:creationId xmlns:a16="http://schemas.microsoft.com/office/drawing/2014/main" id="{A3ED3D0E-436B-CEAD-C417-F9DD0BBC8D4E}"/>
                  </a:ext>
                </a:extLst>
              </p:cNvPr>
              <p:cNvSpPr txBox="1">
                <a:spLocks noChangeArrowheads="1"/>
              </p:cNvSpPr>
              <p:nvPr/>
            </p:nvSpPr>
            <p:spPr bwMode="auto">
              <a:xfrm>
                <a:off x="4414629" y="2574654"/>
                <a:ext cx="1112975"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Compressor</a:t>
                </a:r>
              </a:p>
            </p:txBody>
          </p:sp>
          <p:sp>
            <p:nvSpPr>
              <p:cNvPr id="50" name="AutoShape 26">
                <a:extLst>
                  <a:ext uri="{FF2B5EF4-FFF2-40B4-BE49-F238E27FC236}">
                    <a16:creationId xmlns:a16="http://schemas.microsoft.com/office/drawing/2014/main" id="{DB89F4A5-EB0C-6F84-E5A1-5F3326A9C5B0}"/>
                  </a:ext>
                </a:extLst>
              </p:cNvPr>
              <p:cNvSpPr>
                <a:spLocks noChangeArrowheads="1"/>
              </p:cNvSpPr>
              <p:nvPr/>
            </p:nvSpPr>
            <p:spPr bwMode="auto">
              <a:xfrm>
                <a:off x="6012059" y="1058704"/>
                <a:ext cx="294085" cy="586978"/>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 Box 27">
                <a:extLst>
                  <a:ext uri="{FF2B5EF4-FFF2-40B4-BE49-F238E27FC236}">
                    <a16:creationId xmlns:a16="http://schemas.microsoft.com/office/drawing/2014/main" id="{D00CD37C-4CDF-15A9-ABCA-0D29D045ACEE}"/>
                  </a:ext>
                </a:extLst>
              </p:cNvPr>
              <p:cNvSpPr txBox="1">
                <a:spLocks noChangeArrowheads="1"/>
              </p:cNvSpPr>
              <p:nvPr/>
            </p:nvSpPr>
            <p:spPr bwMode="auto">
              <a:xfrm>
                <a:off x="5928764" y="726014"/>
                <a:ext cx="451007"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Gas</a:t>
                </a:r>
              </a:p>
            </p:txBody>
          </p:sp>
          <p:sp>
            <p:nvSpPr>
              <p:cNvPr id="52" name="AutoShape 29">
                <a:extLst>
                  <a:ext uri="{FF2B5EF4-FFF2-40B4-BE49-F238E27FC236}">
                    <a16:creationId xmlns:a16="http://schemas.microsoft.com/office/drawing/2014/main" id="{8ED30B3B-1592-CE09-A895-3A0AF5A51EA8}"/>
                  </a:ext>
                </a:extLst>
              </p:cNvPr>
              <p:cNvSpPr>
                <a:spLocks noChangeArrowheads="1"/>
              </p:cNvSpPr>
              <p:nvPr/>
            </p:nvSpPr>
            <p:spPr bwMode="auto">
              <a:xfrm rot="5400000">
                <a:off x="7568853" y="2332678"/>
                <a:ext cx="523220" cy="603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CF7579"/>
              </a:solidFill>
              <a:ln w="12700">
                <a:solidFill>
                  <a:schemeClr val="tx1"/>
                </a:solidFill>
                <a:miter lim="800000"/>
                <a:headEnd type="none" w="sm" len="sm"/>
                <a:tailEnd type="none" w="sm" len="sm"/>
              </a:ln>
              <a:effectLst/>
            </p:spPr>
            <p:txBody>
              <a:bodyPr wrap="none" anchor="ctr"/>
              <a:lstStyle/>
              <a:p>
                <a:endParaRPr lang="en-US"/>
              </a:p>
            </p:txBody>
          </p:sp>
          <p:sp>
            <p:nvSpPr>
              <p:cNvPr id="53" name="Text Box 28">
                <a:extLst>
                  <a:ext uri="{FF2B5EF4-FFF2-40B4-BE49-F238E27FC236}">
                    <a16:creationId xmlns:a16="http://schemas.microsoft.com/office/drawing/2014/main" id="{C554CFFA-7149-347A-88B2-AD27B2036C77}"/>
                  </a:ext>
                </a:extLst>
              </p:cNvPr>
              <p:cNvSpPr txBox="1">
                <a:spLocks noChangeArrowheads="1"/>
              </p:cNvSpPr>
              <p:nvPr/>
            </p:nvSpPr>
            <p:spPr bwMode="auto">
              <a:xfrm>
                <a:off x="5581753" y="2364156"/>
                <a:ext cx="1165101" cy="54905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Combustion </a:t>
                </a:r>
              </a:p>
              <a:p>
                <a:pPr algn="ctr">
                  <a:spcBef>
                    <a:spcPct val="0"/>
                  </a:spcBef>
                </a:pPr>
                <a:r>
                  <a:rPr lang="en-GB" altLang="x-none" dirty="0"/>
                  <a:t>chamber</a:t>
                </a:r>
              </a:p>
            </p:txBody>
          </p:sp>
        </p:grpSp>
        <p:grpSp>
          <p:nvGrpSpPr>
            <p:cNvPr id="28" name="Group 27">
              <a:extLst>
                <a:ext uri="{FF2B5EF4-FFF2-40B4-BE49-F238E27FC236}">
                  <a16:creationId xmlns:a16="http://schemas.microsoft.com/office/drawing/2014/main" id="{1D11278C-2940-4256-456B-8A07AACD864C}"/>
                </a:ext>
              </a:extLst>
            </p:cNvPr>
            <p:cNvGrpSpPr/>
            <p:nvPr/>
          </p:nvGrpSpPr>
          <p:grpSpPr>
            <a:xfrm>
              <a:off x="5987464" y="2792872"/>
              <a:ext cx="5891293" cy="1939648"/>
              <a:chOff x="5987464" y="2792872"/>
              <a:chExt cx="5891293" cy="1939648"/>
            </a:xfrm>
          </p:grpSpPr>
          <p:sp>
            <p:nvSpPr>
              <p:cNvPr id="31" name="Freeform 56">
                <a:extLst>
                  <a:ext uri="{FF2B5EF4-FFF2-40B4-BE49-F238E27FC236}">
                    <a16:creationId xmlns:a16="http://schemas.microsoft.com/office/drawing/2014/main" id="{7A67EDE0-BCB0-2A65-A8D7-CE2DCF7047C4}"/>
                  </a:ext>
                </a:extLst>
              </p:cNvPr>
              <p:cNvSpPr>
                <a:spLocks/>
              </p:cNvSpPr>
              <p:nvPr/>
            </p:nvSpPr>
            <p:spPr bwMode="auto">
              <a:xfrm>
                <a:off x="6643788" y="3437740"/>
                <a:ext cx="1968025" cy="1004888"/>
              </a:xfrm>
              <a:custGeom>
                <a:avLst/>
                <a:gdLst>
                  <a:gd name="T0" fmla="*/ 0 w 1914"/>
                  <a:gd name="T1" fmla="*/ 448 h 844"/>
                  <a:gd name="T2" fmla="*/ 0 w 1914"/>
                  <a:gd name="T3" fmla="*/ 844 h 844"/>
                  <a:gd name="T4" fmla="*/ 1914 w 1914"/>
                  <a:gd name="T5" fmla="*/ 844 h 844"/>
                  <a:gd name="T6" fmla="*/ 1914 w 1914"/>
                  <a:gd name="T7" fmla="*/ 0 h 844"/>
                </a:gdLst>
                <a:ahLst/>
                <a:cxnLst>
                  <a:cxn ang="0">
                    <a:pos x="T0" y="T1"/>
                  </a:cxn>
                  <a:cxn ang="0">
                    <a:pos x="T2" y="T3"/>
                  </a:cxn>
                  <a:cxn ang="0">
                    <a:pos x="T4" y="T5"/>
                  </a:cxn>
                  <a:cxn ang="0">
                    <a:pos x="T6" y="T7"/>
                  </a:cxn>
                </a:cxnLst>
                <a:rect l="0" t="0" r="r" b="b"/>
                <a:pathLst>
                  <a:path w="1914" h="844">
                    <a:moveTo>
                      <a:pt x="0" y="448"/>
                    </a:moveTo>
                    <a:lnTo>
                      <a:pt x="0" y="844"/>
                    </a:lnTo>
                    <a:lnTo>
                      <a:pt x="1914" y="844"/>
                    </a:lnTo>
                    <a:lnTo>
                      <a:pt x="1914" y="0"/>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32" name="Freeform 55">
                <a:extLst>
                  <a:ext uri="{FF2B5EF4-FFF2-40B4-BE49-F238E27FC236}">
                    <a16:creationId xmlns:a16="http://schemas.microsoft.com/office/drawing/2014/main" id="{EBF5C3E6-D714-F7B7-7568-4226A7A2C2C0}"/>
                  </a:ext>
                </a:extLst>
              </p:cNvPr>
              <p:cNvSpPr>
                <a:spLocks/>
              </p:cNvSpPr>
              <p:nvPr/>
            </p:nvSpPr>
            <p:spPr bwMode="auto">
              <a:xfrm flipH="1">
                <a:off x="6330673" y="2916220"/>
                <a:ext cx="1379935" cy="391716"/>
              </a:xfrm>
              <a:custGeom>
                <a:avLst/>
                <a:gdLst>
                  <a:gd name="T0" fmla="*/ 1159 w 1159"/>
                  <a:gd name="T1" fmla="*/ 127 h 329"/>
                  <a:gd name="T2" fmla="*/ 1159 w 1159"/>
                  <a:gd name="T3" fmla="*/ 0 h 329"/>
                  <a:gd name="T4" fmla="*/ 0 w 1159"/>
                  <a:gd name="T5" fmla="*/ 0 h 329"/>
                  <a:gd name="T6" fmla="*/ 0 w 1159"/>
                  <a:gd name="T7" fmla="*/ 329 h 329"/>
                </a:gdLst>
                <a:ahLst/>
                <a:cxnLst>
                  <a:cxn ang="0">
                    <a:pos x="T0" y="T1"/>
                  </a:cxn>
                  <a:cxn ang="0">
                    <a:pos x="T2" y="T3"/>
                  </a:cxn>
                  <a:cxn ang="0">
                    <a:pos x="T4" y="T5"/>
                  </a:cxn>
                  <a:cxn ang="0">
                    <a:pos x="T6" y="T7"/>
                  </a:cxn>
                </a:cxnLst>
                <a:rect l="0" t="0" r="r" b="b"/>
                <a:pathLst>
                  <a:path w="1159" h="329">
                    <a:moveTo>
                      <a:pt x="1159" y="127"/>
                    </a:moveTo>
                    <a:lnTo>
                      <a:pt x="1159" y="0"/>
                    </a:lnTo>
                    <a:lnTo>
                      <a:pt x="0" y="0"/>
                    </a:lnTo>
                    <a:lnTo>
                      <a:pt x="0" y="329"/>
                    </a:lnTo>
                  </a:path>
                </a:pathLst>
              </a:custGeom>
              <a:noFill/>
              <a:ln w="57150" cap="flat" cmpd="sng">
                <a:solidFill>
                  <a:srgbClr val="3333CC"/>
                </a:solidFill>
                <a:prstDash val="solid"/>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33" name="Text Box 48">
                <a:extLst>
                  <a:ext uri="{FF2B5EF4-FFF2-40B4-BE49-F238E27FC236}">
                    <a16:creationId xmlns:a16="http://schemas.microsoft.com/office/drawing/2014/main" id="{1D4F17D4-36AC-479E-E2B7-C9FBAF3EE4A8}"/>
                  </a:ext>
                </a:extLst>
              </p:cNvPr>
              <p:cNvSpPr txBox="1">
                <a:spLocks noChangeArrowheads="1"/>
              </p:cNvSpPr>
              <p:nvPr/>
            </p:nvSpPr>
            <p:spPr bwMode="auto">
              <a:xfrm>
                <a:off x="5987464" y="4285758"/>
                <a:ext cx="621224"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Pump</a:t>
                </a:r>
                <a:endParaRPr lang="en-GB" altLang="x-none" sz="2800" dirty="0">
                  <a:latin typeface="Times" charset="0"/>
                </a:endParaRPr>
              </a:p>
            </p:txBody>
          </p:sp>
          <p:sp>
            <p:nvSpPr>
              <p:cNvPr id="34" name="AutoShape 40">
                <a:extLst>
                  <a:ext uri="{FF2B5EF4-FFF2-40B4-BE49-F238E27FC236}">
                    <a16:creationId xmlns:a16="http://schemas.microsoft.com/office/drawing/2014/main" id="{A1F757AF-74F8-1CE3-8EFF-F17D490E7FC2}"/>
                  </a:ext>
                </a:extLst>
              </p:cNvPr>
              <p:cNvSpPr>
                <a:spLocks noChangeArrowheads="1"/>
              </p:cNvSpPr>
              <p:nvPr/>
            </p:nvSpPr>
            <p:spPr bwMode="auto">
              <a:xfrm rot="5400000" flipH="1">
                <a:off x="7572224" y="2908958"/>
                <a:ext cx="1175147" cy="9429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AutoShape 18">
                <a:extLst>
                  <a:ext uri="{FF2B5EF4-FFF2-40B4-BE49-F238E27FC236}">
                    <a16:creationId xmlns:a16="http://schemas.microsoft.com/office/drawing/2014/main" id="{89CA2F49-3075-E6BE-321D-434BB0968E17}"/>
                  </a:ext>
                </a:extLst>
              </p:cNvPr>
              <p:cNvSpPr>
                <a:spLocks noChangeArrowheads="1"/>
              </p:cNvSpPr>
              <p:nvPr/>
            </p:nvSpPr>
            <p:spPr bwMode="auto">
              <a:xfrm rot="16200000">
                <a:off x="9705716" y="2798230"/>
                <a:ext cx="294084" cy="1164431"/>
              </a:xfrm>
              <a:prstGeom prst="downArrow">
                <a:avLst>
                  <a:gd name="adj1" fmla="val 50000"/>
                  <a:gd name="adj2" fmla="val 49899"/>
                </a:avLst>
              </a:prstGeom>
              <a:solidFill>
                <a:srgbClr val="CC00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36" name="Text Box 19">
                <a:extLst>
                  <a:ext uri="{FF2B5EF4-FFF2-40B4-BE49-F238E27FC236}">
                    <a16:creationId xmlns:a16="http://schemas.microsoft.com/office/drawing/2014/main" id="{DE77C20F-5066-B3BD-1E3F-FB9B7B2FFE06}"/>
                  </a:ext>
                </a:extLst>
              </p:cNvPr>
              <p:cNvSpPr txBox="1">
                <a:spLocks noChangeArrowheads="1"/>
              </p:cNvSpPr>
              <p:nvPr/>
            </p:nvSpPr>
            <p:spPr bwMode="auto">
              <a:xfrm>
                <a:off x="10410750" y="3223574"/>
                <a:ext cx="1468007"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Electrical energy</a:t>
                </a:r>
              </a:p>
            </p:txBody>
          </p:sp>
          <p:sp>
            <p:nvSpPr>
              <p:cNvPr id="37" name="Line 42">
                <a:extLst>
                  <a:ext uri="{FF2B5EF4-FFF2-40B4-BE49-F238E27FC236}">
                    <a16:creationId xmlns:a16="http://schemas.microsoft.com/office/drawing/2014/main" id="{E8C9E5A6-E14E-8E0B-EBB4-1BF3015578E4}"/>
                  </a:ext>
                </a:extLst>
              </p:cNvPr>
              <p:cNvSpPr>
                <a:spLocks noChangeShapeType="1"/>
              </p:cNvSpPr>
              <p:nvPr/>
            </p:nvSpPr>
            <p:spPr bwMode="auto">
              <a:xfrm>
                <a:off x="8424321" y="3380445"/>
                <a:ext cx="766763"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AutoShape 43">
                <a:extLst>
                  <a:ext uri="{FF2B5EF4-FFF2-40B4-BE49-F238E27FC236}">
                    <a16:creationId xmlns:a16="http://schemas.microsoft.com/office/drawing/2014/main" id="{94DF132D-BA88-38E7-93D8-19F6A24258F1}"/>
                  </a:ext>
                </a:extLst>
              </p:cNvPr>
              <p:cNvSpPr>
                <a:spLocks noChangeArrowheads="1"/>
              </p:cNvSpPr>
              <p:nvPr/>
            </p:nvSpPr>
            <p:spPr bwMode="auto">
              <a:xfrm>
                <a:off x="8276683" y="3094695"/>
                <a:ext cx="285750" cy="571500"/>
              </a:xfrm>
              <a:prstGeom prst="flowChartCollate">
                <a:avLst/>
              </a:prstGeom>
              <a:solidFill>
                <a:srgbClr val="00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23">
                <a:extLst>
                  <a:ext uri="{FF2B5EF4-FFF2-40B4-BE49-F238E27FC236}">
                    <a16:creationId xmlns:a16="http://schemas.microsoft.com/office/drawing/2014/main" id="{176D8DA1-1567-C9EA-454B-EBE3C3B0DA32}"/>
                  </a:ext>
                </a:extLst>
              </p:cNvPr>
              <p:cNvSpPr>
                <a:spLocks noChangeArrowheads="1"/>
              </p:cNvSpPr>
              <p:nvPr/>
            </p:nvSpPr>
            <p:spPr bwMode="auto">
              <a:xfrm>
                <a:off x="8820453" y="2993492"/>
                <a:ext cx="1156095" cy="773906"/>
              </a:xfrm>
              <a:prstGeom prst="rect">
                <a:avLst/>
              </a:prstGeom>
              <a:solidFill>
                <a:srgbClr val="00B0F0"/>
              </a:solidFill>
              <a:ln w="28575">
                <a:solidFill>
                  <a:schemeClr val="tx1"/>
                </a:solidFill>
                <a:miter lim="800000"/>
                <a:headEnd type="none" w="sm" len="sm"/>
                <a:tailEnd type="none" w="sm" len="sm"/>
              </a:ln>
              <a:effectLst/>
            </p:spPr>
            <p:txBody>
              <a:bodyPr wrap="none" anchor="ctr"/>
              <a:lstStyle/>
              <a:p>
                <a:pPr algn="ctr">
                  <a:spcBef>
                    <a:spcPct val="0"/>
                  </a:spcBef>
                </a:pPr>
                <a:r>
                  <a:rPr lang="en-GB" altLang="x-none" dirty="0"/>
                  <a:t>Generator 2</a:t>
                </a:r>
                <a:endParaRPr lang="en-GB" altLang="x-none" dirty="0">
                  <a:latin typeface="Times" charset="0"/>
                </a:endParaRPr>
              </a:p>
            </p:txBody>
          </p:sp>
          <p:sp>
            <p:nvSpPr>
              <p:cNvPr id="40" name="Rectangle 46">
                <a:extLst>
                  <a:ext uri="{FF2B5EF4-FFF2-40B4-BE49-F238E27FC236}">
                    <a16:creationId xmlns:a16="http://schemas.microsoft.com/office/drawing/2014/main" id="{9BE4E73D-E1F1-D1DB-4212-F86412950995}"/>
                  </a:ext>
                </a:extLst>
              </p:cNvPr>
              <p:cNvSpPr>
                <a:spLocks noChangeArrowheads="1"/>
              </p:cNvSpPr>
              <p:nvPr/>
            </p:nvSpPr>
            <p:spPr bwMode="auto">
              <a:xfrm>
                <a:off x="7521104" y="4153876"/>
                <a:ext cx="908447" cy="578644"/>
              </a:xfrm>
              <a:prstGeom prst="rect">
                <a:avLst/>
              </a:prstGeom>
              <a:solidFill>
                <a:srgbClr val="92D050"/>
              </a:solidFill>
              <a:ln w="28575">
                <a:solidFill>
                  <a:schemeClr val="tx1"/>
                </a:solidFill>
                <a:miter lim="800000"/>
                <a:headEnd type="none" w="sm" len="sm"/>
                <a:tailEnd type="none" w="sm" len="sm"/>
              </a:ln>
              <a:effectLst/>
            </p:spPr>
            <p:txBody>
              <a:bodyPr wrap="none" anchor="ctr"/>
              <a:lstStyle/>
              <a:p>
                <a:pPr algn="ctr">
                  <a:spcBef>
                    <a:spcPct val="0"/>
                  </a:spcBef>
                </a:pPr>
                <a:r>
                  <a:rPr lang="en-GB" altLang="x-none" dirty="0"/>
                  <a:t>Condenser</a:t>
                </a:r>
                <a:endParaRPr lang="en-GB" altLang="x-none" sz="2800" dirty="0">
                  <a:latin typeface="Times" charset="0"/>
                </a:endParaRPr>
              </a:p>
            </p:txBody>
          </p:sp>
          <p:sp>
            <p:nvSpPr>
              <p:cNvPr id="41" name="Oval 47">
                <a:extLst>
                  <a:ext uri="{FF2B5EF4-FFF2-40B4-BE49-F238E27FC236}">
                    <a16:creationId xmlns:a16="http://schemas.microsoft.com/office/drawing/2014/main" id="{9074EC24-8788-6797-F05A-4EEEEE4E170A}"/>
                  </a:ext>
                </a:extLst>
              </p:cNvPr>
              <p:cNvSpPr>
                <a:spLocks noChangeArrowheads="1"/>
              </p:cNvSpPr>
              <p:nvPr/>
            </p:nvSpPr>
            <p:spPr bwMode="auto">
              <a:xfrm>
                <a:off x="6541394" y="4340234"/>
                <a:ext cx="204788" cy="204788"/>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Rectangle 54">
                <a:extLst>
                  <a:ext uri="{FF2B5EF4-FFF2-40B4-BE49-F238E27FC236}">
                    <a16:creationId xmlns:a16="http://schemas.microsoft.com/office/drawing/2014/main" id="{F6F56C59-4527-62CD-3865-D5FFE9227001}"/>
                  </a:ext>
                </a:extLst>
              </p:cNvPr>
              <p:cNvSpPr>
                <a:spLocks noChangeArrowheads="1"/>
              </p:cNvSpPr>
              <p:nvPr/>
            </p:nvSpPr>
            <p:spPr bwMode="auto">
              <a:xfrm>
                <a:off x="6000061" y="2803095"/>
                <a:ext cx="1295400" cy="1166813"/>
              </a:xfrm>
              <a:prstGeom prst="rect">
                <a:avLst/>
              </a:prstGeom>
              <a:gradFill flip="none" rotWithShape="1">
                <a:gsLst>
                  <a:gs pos="73000">
                    <a:srgbClr val="DF5347"/>
                  </a:gs>
                  <a:gs pos="100000">
                    <a:schemeClr val="accent1">
                      <a:lumMod val="45000"/>
                      <a:lumOff val="55000"/>
                    </a:schemeClr>
                  </a:gs>
                  <a:gs pos="100000">
                    <a:schemeClr val="accent1">
                      <a:lumMod val="7000"/>
                      <a:lumOff val="93000"/>
                    </a:schemeClr>
                  </a:gs>
                  <a:gs pos="100000">
                    <a:schemeClr val="accent1">
                      <a:lumMod val="30000"/>
                      <a:lumOff val="70000"/>
                    </a:schemeClr>
                  </a:gs>
                </a:gsLst>
                <a:lin ang="5400000" scaled="1"/>
                <a:tileRect/>
              </a:gradFill>
              <a:ln w="28575">
                <a:solidFill>
                  <a:schemeClr val="tx1"/>
                </a:solidFill>
                <a:miter lim="800000"/>
                <a:headEnd type="none" w="sm" len="sm"/>
                <a:tailEnd type="none" w="sm" len="sm"/>
              </a:ln>
              <a:effectLst/>
            </p:spPr>
            <p:txBody>
              <a:bodyPr wrap="none" anchor="ctr"/>
              <a:lstStyle/>
              <a:p>
                <a:pPr algn="ctr">
                  <a:spcBef>
                    <a:spcPct val="0"/>
                  </a:spcBef>
                </a:pPr>
                <a:r>
                  <a:rPr lang="en-GB" altLang="x-none" dirty="0"/>
                  <a:t>Steam</a:t>
                </a:r>
              </a:p>
              <a:p>
                <a:pPr algn="ctr">
                  <a:spcBef>
                    <a:spcPct val="0"/>
                  </a:spcBef>
                </a:pPr>
                <a:r>
                  <a:rPr lang="en-GB" altLang="x-none" dirty="0"/>
                  <a:t>Generator</a:t>
                </a:r>
                <a:endParaRPr lang="en-GB" altLang="x-none" sz="2400" dirty="0">
                  <a:latin typeface="Times" charset="0"/>
                </a:endParaRPr>
              </a:p>
            </p:txBody>
          </p:sp>
          <p:sp>
            <p:nvSpPr>
              <p:cNvPr id="43" name="Text Box 57">
                <a:extLst>
                  <a:ext uri="{FF2B5EF4-FFF2-40B4-BE49-F238E27FC236}">
                    <a16:creationId xmlns:a16="http://schemas.microsoft.com/office/drawing/2014/main" id="{1BAA36C7-4462-42EE-0AF4-62CFE26CFB40}"/>
                  </a:ext>
                </a:extLst>
              </p:cNvPr>
              <p:cNvSpPr txBox="1">
                <a:spLocks noChangeArrowheads="1"/>
              </p:cNvSpPr>
              <p:nvPr/>
            </p:nvSpPr>
            <p:spPr bwMode="auto">
              <a:xfrm>
                <a:off x="7629818" y="3111260"/>
                <a:ext cx="761591" cy="54905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0"/>
                  </a:spcBef>
                </a:pPr>
                <a:r>
                  <a:rPr lang="en-GB" altLang="x-none" dirty="0"/>
                  <a:t>Steam </a:t>
                </a:r>
              </a:p>
              <a:p>
                <a:pPr algn="ctr">
                  <a:spcBef>
                    <a:spcPct val="0"/>
                  </a:spcBef>
                </a:pPr>
                <a:r>
                  <a:rPr lang="en-GB" altLang="x-none" dirty="0"/>
                  <a:t>Turbine</a:t>
                </a:r>
                <a:endParaRPr lang="en-GB" altLang="x-none" sz="2400" dirty="0"/>
              </a:p>
            </p:txBody>
          </p:sp>
        </p:grpSp>
        <p:sp>
          <p:nvSpPr>
            <p:cNvPr id="29" name="Rectangle 28">
              <a:extLst>
                <a:ext uri="{FF2B5EF4-FFF2-40B4-BE49-F238E27FC236}">
                  <a16:creationId xmlns:a16="http://schemas.microsoft.com/office/drawing/2014/main" id="{F3D667B4-FFF3-C5DE-BC06-7B355D7C32CC}"/>
                </a:ext>
              </a:extLst>
            </p:cNvPr>
            <p:cNvSpPr/>
            <p:nvPr/>
          </p:nvSpPr>
          <p:spPr>
            <a:xfrm>
              <a:off x="6821433" y="2467698"/>
              <a:ext cx="3122624" cy="313744"/>
            </a:xfrm>
            <a:prstGeom prst="rect">
              <a:avLst/>
            </a:prstGeom>
          </p:spPr>
          <p:txBody>
            <a:bodyPr wrap="none">
              <a:spAutoFit/>
            </a:bodyPr>
            <a:lstStyle/>
            <a:p>
              <a:r>
                <a:rPr lang="en-GB" altLang="x-none" dirty="0"/>
                <a:t>Exhaust - Heat source for steam cycle</a:t>
              </a:r>
              <a:endParaRPr lang="en-US" dirty="0"/>
            </a:p>
          </p:txBody>
        </p:sp>
        <p:sp>
          <p:nvSpPr>
            <p:cNvPr id="30" name="Text Box 25">
              <a:extLst>
                <a:ext uri="{FF2B5EF4-FFF2-40B4-BE49-F238E27FC236}">
                  <a16:creationId xmlns:a16="http://schemas.microsoft.com/office/drawing/2014/main" id="{F53A699D-042E-7D9F-D3C3-AC41C3AF66B2}"/>
                </a:ext>
              </a:extLst>
            </p:cNvPr>
            <p:cNvSpPr txBox="1">
              <a:spLocks noChangeArrowheads="1"/>
            </p:cNvSpPr>
            <p:nvPr/>
          </p:nvSpPr>
          <p:spPr bwMode="auto">
            <a:xfrm>
              <a:off x="5370568" y="2430661"/>
              <a:ext cx="1082853" cy="31374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spcBef>
                  <a:spcPct val="0"/>
                </a:spcBef>
              </a:pPr>
              <a:r>
                <a:rPr lang="en-GB" altLang="x-none" dirty="0"/>
                <a:t>Gas turbine</a:t>
              </a:r>
            </a:p>
          </p:txBody>
        </p:sp>
      </p:grpSp>
      <p:sp>
        <p:nvSpPr>
          <p:cNvPr id="94" name="TextBox 93">
            <a:extLst>
              <a:ext uri="{FF2B5EF4-FFF2-40B4-BE49-F238E27FC236}">
                <a16:creationId xmlns:a16="http://schemas.microsoft.com/office/drawing/2014/main" id="{C29BB72C-0AB3-1F4D-3E3A-A4949C82C93A}"/>
              </a:ext>
            </a:extLst>
          </p:cNvPr>
          <p:cNvSpPr txBox="1"/>
          <p:nvPr/>
        </p:nvSpPr>
        <p:spPr>
          <a:xfrm>
            <a:off x="235188" y="5492478"/>
            <a:ext cx="3589583" cy="769441"/>
          </a:xfrm>
          <a:prstGeom prst="rect">
            <a:avLst/>
          </a:prstGeom>
          <a:noFill/>
        </p:spPr>
        <p:txBody>
          <a:bodyPr wrap="square" rtlCol="0">
            <a:spAutoFit/>
          </a:bodyPr>
          <a:lstStyle/>
          <a:p>
            <a:r>
              <a:rPr lang="en-US" sz="2400" dirty="0"/>
              <a:t>High overall efficiency: 63%</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85068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E942-C224-75DA-F933-22EEC6793FFF}"/>
              </a:ext>
            </a:extLst>
          </p:cNvPr>
          <p:cNvSpPr>
            <a:spLocks noGrp="1"/>
          </p:cNvSpPr>
          <p:nvPr>
            <p:ph type="title"/>
          </p:nvPr>
        </p:nvSpPr>
        <p:spPr/>
        <p:txBody>
          <a:bodyPr/>
          <a:lstStyle/>
          <a:p>
            <a:r>
              <a:rPr lang="en-US" dirty="0"/>
              <a:t>How much energy is there in the wind?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178CC08-3DB8-AC9E-0D6F-0ADFC240494D}"/>
                  </a:ext>
                </a:extLst>
              </p:cNvPr>
              <p:cNvSpPr>
                <a:spLocks noGrp="1"/>
              </p:cNvSpPr>
              <p:nvPr>
                <p:ph sz="half" idx="2"/>
              </p:nvPr>
            </p:nvSpPr>
            <p:spPr/>
            <p:txBody>
              <a:bodyPr>
                <a:normAutofit lnSpcReduction="10000"/>
              </a:bodyPr>
              <a:lstStyle/>
              <a:p>
                <a:r>
                  <a:rPr lang="en-US" dirty="0"/>
                  <a:t>Area swept by the blades:</a:t>
                </a:r>
              </a:p>
              <a:p>
                <a:pPr marL="0" indent="0" algn="ctr">
                  <a:buNone/>
                </a:pP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𝐴</m:t>
                    </m:r>
                    <m:r>
                      <a:rPr lang="en-US" i="1" smtClean="0">
                        <a:effectLst/>
                        <a:latin typeface="Cambria Math" panose="02040503050406030204" pitchFamily="18" charset="0"/>
                        <a:ea typeface="Times New Roman" panose="02020603050405020304" pitchFamily="18" charset="0"/>
                        <a:cs typeface="Calibri" panose="020F0502020204030204" pitchFamily="34" charset="0"/>
                      </a:rPr>
                      <m:t>=</m:t>
                    </m:r>
                    <m:r>
                      <a:rPr lang="en-US" i="1" smtClean="0">
                        <a:effectLst/>
                        <a:latin typeface="Cambria Math" panose="02040503050406030204" pitchFamily="18" charset="0"/>
                        <a:ea typeface="Times New Roman" panose="02020603050405020304" pitchFamily="18" charset="0"/>
                        <a:cs typeface="Calibri" panose="020F0502020204030204" pitchFamily="34" charset="0"/>
                      </a:rPr>
                      <m:t>𝜋</m:t>
                    </m:r>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𝑟</m:t>
                        </m:r>
                      </m:e>
                      <m:sup>
                        <m:r>
                          <a:rPr lang="en-US" i="1">
                            <a:effectLst/>
                            <a:latin typeface="Cambria Math" panose="02040503050406030204" pitchFamily="18" charset="0"/>
                            <a:ea typeface="Times New Roman" panose="02020603050405020304" pitchFamily="18" charset="0"/>
                            <a:cs typeface="Calibri" panose="020F0502020204030204" pitchFamily="34" charset="0"/>
                          </a:rPr>
                          <m:t>2</m:t>
                        </m:r>
                      </m:sup>
                    </m:sSup>
                  </m:oMath>
                </a14:m>
                <a:r>
                  <a:rPr lang="en-US" sz="4000" dirty="0">
                    <a:effectLst/>
                  </a:rPr>
                  <a:t> </a:t>
                </a:r>
              </a:p>
              <a:p>
                <a:r>
                  <a:rPr lang="en-US" dirty="0"/>
                  <a:t>Mass of air passing through this area in time </a:t>
                </a:r>
                <a14:m>
                  <m:oMath xmlns:m="http://schemas.openxmlformats.org/officeDocument/2006/math">
                    <m:r>
                      <a:rPr lang="en-US" i="1" dirty="0" smtClean="0">
                        <a:latin typeface="Cambria Math" panose="02040503050406030204" pitchFamily="18" charset="0"/>
                      </a:rPr>
                      <m:t>𝑡</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𝑚</m:t>
                      </m:r>
                      <m:r>
                        <a:rPr lang="en-US">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𝑎</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𝐴𝑣𝑡</m:t>
                      </m:r>
                    </m:oMath>
                  </m:oMathPara>
                </a14:m>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𝑎</m:t>
                        </m:r>
                      </m:sub>
                    </m:sSub>
                  </m:oMath>
                </a14:m>
                <a:r>
                  <a:rPr lang="en-US" dirty="0"/>
                  <a:t>: specific mass of air</a:t>
                </a: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𝑣</m:t>
                    </m:r>
                  </m:oMath>
                </a14:m>
                <a:r>
                  <a:rPr lang="en-US" dirty="0"/>
                  <a:t>: wind speed</a:t>
                </a:r>
              </a:p>
              <a:p>
                <a:r>
                  <a:rPr lang="en-US" dirty="0"/>
                  <a:t>Kinetic energy in this mass:</a:t>
                </a:r>
              </a:p>
              <a:p>
                <a:pPr marL="0" indent="0">
                  <a:buNone/>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𝐸</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𝑘</m:t>
                          </m:r>
                        </m:sub>
                      </m:sSub>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4000" i="1">
                              <a:effectLst/>
                              <a:latin typeface="Cambria Math" panose="02040503050406030204" pitchFamily="18" charset="0"/>
                            </a:rPr>
                          </m:ctrlPr>
                        </m:fPr>
                        <m:num>
                          <m:r>
                            <a:rPr lang="en-US">
                              <a:effectLst/>
                              <a:latin typeface="Cambria Math" panose="02040503050406030204" pitchFamily="18" charset="0"/>
                              <a:ea typeface="Times New Roman" panose="02020603050405020304" pitchFamily="18" charset="0"/>
                              <a:cs typeface="Calibri" panose="020F0502020204030204" pitchFamily="34" charset="0"/>
                            </a:rPr>
                            <m:t>1</m:t>
                          </m:r>
                        </m:num>
                        <m:den>
                          <m:r>
                            <a:rPr lang="en-US">
                              <a:effectLst/>
                              <a:latin typeface="Cambria Math" panose="02040503050406030204" pitchFamily="18" charset="0"/>
                              <a:ea typeface="Times New Roman" panose="02020603050405020304" pitchFamily="18" charset="0"/>
                              <a:cs typeface="Calibri" panose="020F0502020204030204" pitchFamily="34" charset="0"/>
                            </a:rPr>
                            <m:t>2</m:t>
                          </m:r>
                        </m:den>
                      </m:f>
                      <m:r>
                        <a:rPr lang="en-US" i="1">
                          <a:effectLst/>
                          <a:latin typeface="Cambria Math" panose="02040503050406030204" pitchFamily="18" charset="0"/>
                          <a:ea typeface="Times New Roman" panose="02020603050405020304" pitchFamily="18" charset="0"/>
                          <a:cs typeface="Calibri" panose="020F0502020204030204" pitchFamily="34" charset="0"/>
                        </a:rPr>
                        <m:t>𝑚</m:t>
                      </m:r>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p>
                          <m:r>
                            <a:rPr lang="en-US">
                              <a:effectLst/>
                              <a:latin typeface="Cambria Math" panose="02040503050406030204" pitchFamily="18" charset="0"/>
                              <a:ea typeface="Times New Roman" panose="02020603050405020304" pitchFamily="18" charset="0"/>
                              <a:cs typeface="Calibri" panose="020F0502020204030204" pitchFamily="34" charset="0"/>
                            </a:rPr>
                            <m:t>2</m:t>
                          </m:r>
                        </m:sup>
                      </m:sSup>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4000" i="1">
                              <a:effectLst/>
                              <a:latin typeface="Cambria Math" panose="02040503050406030204" pitchFamily="18" charset="0"/>
                            </a:rPr>
                          </m:ctrlPr>
                        </m:fPr>
                        <m:num>
                          <m:r>
                            <a:rPr lang="en-US" i="1">
                              <a:effectLst/>
                              <a:latin typeface="Cambria Math" panose="02040503050406030204" pitchFamily="18" charset="0"/>
                              <a:ea typeface="Times New Roman" panose="02020603050405020304" pitchFamily="18" charset="0"/>
                              <a:cs typeface="Calibri" panose="020F0502020204030204" pitchFamily="34" charset="0"/>
                            </a:rPr>
                            <m:t>𝜋</m:t>
                          </m:r>
                        </m:num>
                        <m:den>
                          <m:r>
                            <a:rPr lang="en-US">
                              <a:effectLst/>
                              <a:latin typeface="Cambria Math" panose="02040503050406030204" pitchFamily="18" charset="0"/>
                              <a:ea typeface="Times New Roman" panose="02020603050405020304" pitchFamily="18" charset="0"/>
                              <a:cs typeface="Calibri" panose="020F0502020204030204" pitchFamily="34" charset="0"/>
                            </a:rPr>
                            <m:t>2</m:t>
                          </m:r>
                        </m:den>
                      </m:f>
                      <m:sSub>
                        <m:sSubPr>
                          <m:ctrlPr>
                            <a:rPr lang="en-US" sz="4000"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𝑎</m:t>
                          </m:r>
                        </m:sub>
                      </m:sSub>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𝑟</m:t>
                          </m:r>
                        </m:e>
                        <m:sup>
                          <m:r>
                            <a:rPr lang="en-US">
                              <a:effectLst/>
                              <a:latin typeface="Cambria Math" panose="02040503050406030204" pitchFamily="18" charset="0"/>
                              <a:ea typeface="Times New Roman" panose="02020603050405020304" pitchFamily="18" charset="0"/>
                              <a:cs typeface="Calibri" panose="020F0502020204030204" pitchFamily="34" charset="0"/>
                            </a:rPr>
                            <m:t>2</m:t>
                          </m:r>
                        </m:sup>
                      </m:sSup>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p>
                          <m:r>
                            <a:rPr lang="en-US">
                              <a:effectLst/>
                              <a:latin typeface="Cambria Math" panose="02040503050406030204" pitchFamily="18" charset="0"/>
                              <a:ea typeface="Times New Roman" panose="02020603050405020304" pitchFamily="18" charset="0"/>
                              <a:cs typeface="Calibri" panose="020F0502020204030204" pitchFamily="34" charset="0"/>
                            </a:rPr>
                            <m:t>3</m:t>
                          </m:r>
                        </m:sup>
                      </m:sSup>
                      <m:r>
                        <a:rPr lang="en-US" i="1">
                          <a:effectLst/>
                          <a:latin typeface="Cambria Math" panose="02040503050406030204" pitchFamily="18" charset="0"/>
                          <a:ea typeface="Times New Roman" panose="02020603050405020304" pitchFamily="18" charset="0"/>
                          <a:cs typeface="Calibri" panose="020F0502020204030204" pitchFamily="34" charset="0"/>
                        </a:rPr>
                        <m:t>𝑡</m:t>
                      </m:r>
                    </m:oMath>
                  </m:oMathPara>
                </a14:m>
                <a:endParaRPr lang="en-US" sz="4000" dirty="0"/>
              </a:p>
            </p:txBody>
          </p:sp>
        </mc:Choice>
        <mc:Fallback xmlns="">
          <p:sp>
            <p:nvSpPr>
              <p:cNvPr id="6" name="Content Placeholder 5">
                <a:extLst>
                  <a:ext uri="{FF2B5EF4-FFF2-40B4-BE49-F238E27FC236}">
                    <a16:creationId xmlns:a16="http://schemas.microsoft.com/office/drawing/2014/main" id="{F178CC08-3DB8-AC9E-0D6F-0ADFC240494D}"/>
                  </a:ext>
                </a:extLst>
              </p:cNvPr>
              <p:cNvSpPr>
                <a:spLocks noGrp="1" noRot="1" noChangeAspect="1" noMove="1" noResize="1" noEditPoints="1" noAdjustHandles="1" noChangeArrowheads="1" noChangeShapeType="1" noTextEdit="1"/>
              </p:cNvSpPr>
              <p:nvPr>
                <p:ph sz="half" idx="2"/>
              </p:nvPr>
            </p:nvSpPr>
            <p:spPr>
              <a:blipFill>
                <a:blip r:embed="rId2"/>
                <a:stretch>
                  <a:fillRect l="-2211" t="-3005" r="-737" b="-109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1BF17A-110C-0350-5791-D4E014D8F384}"/>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E1118C62-C2EF-84AD-8F94-C4E1F011B21F}"/>
              </a:ext>
            </a:extLst>
          </p:cNvPr>
          <p:cNvSpPr>
            <a:spLocks noGrp="1"/>
          </p:cNvSpPr>
          <p:nvPr>
            <p:ph type="sldNum" sz="quarter" idx="12"/>
          </p:nvPr>
        </p:nvSpPr>
        <p:spPr/>
        <p:txBody>
          <a:bodyPr/>
          <a:lstStyle/>
          <a:p>
            <a:fld id="{697646A6-6B76-9347-9EA0-ECEE7D8FD72D}" type="slidenum">
              <a:rPr lang="en-US" smtClean="0"/>
              <a:t>4</a:t>
            </a:fld>
            <a:endParaRPr lang="en-US"/>
          </a:p>
        </p:txBody>
      </p:sp>
      <p:grpSp>
        <p:nvGrpSpPr>
          <p:cNvPr id="8" name="Group 7">
            <a:extLst>
              <a:ext uri="{FF2B5EF4-FFF2-40B4-BE49-F238E27FC236}">
                <a16:creationId xmlns:a16="http://schemas.microsoft.com/office/drawing/2014/main" id="{76C1A305-226C-AF6D-B12B-4083615E34A2}"/>
              </a:ext>
            </a:extLst>
          </p:cNvPr>
          <p:cNvGrpSpPr/>
          <p:nvPr/>
        </p:nvGrpSpPr>
        <p:grpSpPr>
          <a:xfrm>
            <a:off x="7064499" y="1828402"/>
            <a:ext cx="4064000" cy="4088526"/>
            <a:chOff x="2540000" y="1075145"/>
            <a:chExt cx="4064000" cy="4088526"/>
          </a:xfrm>
        </p:grpSpPr>
        <p:cxnSp>
          <p:nvCxnSpPr>
            <p:cNvPr id="9" name="Straight Connector 8">
              <a:extLst>
                <a:ext uri="{FF2B5EF4-FFF2-40B4-BE49-F238E27FC236}">
                  <a16:creationId xmlns:a16="http://schemas.microsoft.com/office/drawing/2014/main" id="{32E1DAB5-EE35-79C7-7B4F-D804CFE8D468}"/>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009E9FBD-5BB9-1BEE-F859-309E6EE0167E}"/>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47AB2F0F-4913-9590-6EF0-4135C7D05A39}"/>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303C025B-297A-69CD-108E-7470DE713F68}"/>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5A0321A-28F5-99A2-4BDE-75D6C0F24B22}"/>
                </a:ext>
              </a:extLst>
            </p:cNvPr>
            <p:cNvSpPr/>
            <p:nvPr/>
          </p:nvSpPr>
          <p:spPr>
            <a:xfrm>
              <a:off x="4372798" y="2293998"/>
              <a:ext cx="148725" cy="15218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F939D-6B3A-1A36-5A1A-DA536D8B2DCE}"/>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6319E50-C6E3-C0A4-79CE-393F8C5DCC83}"/>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786CBB-FEFC-A1E9-C28B-1285AF34778C}"/>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D6FC80-F9D2-E871-CD9B-46649D4F529E}"/>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C5A76D-25D1-F7F2-95DE-DDA12E515CBF}"/>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374CDC-06C6-5293-291C-D3048F5D5E3C}"/>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077B6C-5980-1245-B298-83059FD60F9D}"/>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9A38D1-6716-477D-A842-B392416669C4}"/>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6AF829-717D-DF66-CC1B-A05904BBF033}"/>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B40D95-A8E7-5A48-9D5F-04F0FFE8440E}"/>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F9120D-52EC-09ED-BE63-4B16A876ED3C}"/>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43C5A-95BE-CCD9-4D51-9335AB0DD6C5}"/>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75576D-F9A1-ED6D-A838-ECA0C33026ED}"/>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500FC3-B2AD-50AC-36CE-ACD8AABAE238}"/>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FDC8ED-59B2-2739-9D91-E5DB5814ECB6}"/>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A525BC-0EA7-5E77-DC5B-7D9C86F743BD}"/>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162D34-AFA0-9AC4-6574-49D02F9182B2}"/>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6647DD-EB39-582E-9D99-ABA783064F46}"/>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F89E3D-9EB7-3292-C7F7-01DFF4720F5D}"/>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3543DD-77E9-1E29-FEAD-9778B5EB4A5B}"/>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42295B-D1A1-85AE-80CC-6064A13C8936}"/>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F6C5B8-AD42-4329-A84C-46562C83CCA7}"/>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F17B4FA-2389-B62B-C874-909E9B586990}"/>
                </a:ext>
              </a:extLst>
            </p:cNvPr>
            <p:cNvSpPr/>
            <p:nvPr/>
          </p:nvSpPr>
          <p:spPr>
            <a:xfrm>
              <a:off x="3145174" y="1075145"/>
              <a:ext cx="2582456" cy="258245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7AD3FD94-0134-A240-5FC7-76E35B6723CD}"/>
                </a:ext>
              </a:extLst>
            </p:cNvPr>
            <p:cNvCxnSpPr>
              <a:cxnSpLocks/>
            </p:cNvCxnSpPr>
            <p:nvPr/>
          </p:nvCxnSpPr>
          <p:spPr>
            <a:xfrm flipV="1">
              <a:off x="4450683" y="1906073"/>
              <a:ext cx="1185008" cy="464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9B7405-95BC-37E7-83CF-D6C86EFB071B}"/>
                    </a:ext>
                  </a:extLst>
                </p:cNvPr>
                <p:cNvSpPr txBox="1"/>
                <p:nvPr/>
              </p:nvSpPr>
              <p:spPr>
                <a:xfrm>
                  <a:off x="5021673" y="1851385"/>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38" name="TextBox 37">
                  <a:extLst>
                    <a:ext uri="{FF2B5EF4-FFF2-40B4-BE49-F238E27FC236}">
                      <a16:creationId xmlns:a16="http://schemas.microsoft.com/office/drawing/2014/main" id="{939B7405-95BC-37E7-83CF-D6C86EFB071B}"/>
                    </a:ext>
                  </a:extLst>
                </p:cNvPr>
                <p:cNvSpPr txBox="1">
                  <a:spLocks noRot="1" noChangeAspect="1" noMove="1" noResize="1" noEditPoints="1" noAdjustHandles="1" noChangeArrowheads="1" noChangeShapeType="1" noTextEdit="1"/>
                </p:cNvSpPr>
                <p:nvPr/>
              </p:nvSpPr>
              <p:spPr>
                <a:xfrm>
                  <a:off x="5021673" y="1851385"/>
                  <a:ext cx="166969" cy="276999"/>
                </a:xfrm>
                <a:prstGeom prst="rect">
                  <a:avLst/>
                </a:prstGeom>
                <a:blipFill>
                  <a:blip r:embed="rId3"/>
                  <a:stretch>
                    <a:fillRect l="-14286" r="-2142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18FB8D75-4852-468F-69A6-3D2FABC7065A}"/>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83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92F9-4B5A-7ECA-7FA3-80E0FC858FEF}"/>
              </a:ext>
            </a:extLst>
          </p:cNvPr>
          <p:cNvSpPr>
            <a:spLocks noGrp="1"/>
          </p:cNvSpPr>
          <p:nvPr>
            <p:ph type="title"/>
          </p:nvPr>
        </p:nvSpPr>
        <p:spPr>
          <a:xfrm>
            <a:off x="839788" y="457200"/>
            <a:ext cx="4634737" cy="1112838"/>
          </a:xfrm>
        </p:spPr>
        <p:txBody>
          <a:bodyPr anchor="b">
            <a:normAutofit/>
          </a:bodyPr>
          <a:lstStyle/>
          <a:p>
            <a:r>
              <a:rPr lang="en-US" dirty="0"/>
              <a:t>Hydroelectric generation</a:t>
            </a:r>
          </a:p>
        </p:txBody>
      </p:sp>
      <p:pic>
        <p:nvPicPr>
          <p:cNvPr id="6" name="Picture 2" descr="gran-coulee5">
            <a:extLst>
              <a:ext uri="{FF2B5EF4-FFF2-40B4-BE49-F238E27FC236}">
                <a16:creationId xmlns:a16="http://schemas.microsoft.com/office/drawing/2014/main" id="{36E1285E-2BFD-E46B-F6A4-FAD30D5F353F}"/>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2" b="-2"/>
          <a:stretch/>
        </p:blipFill>
        <p:spPr bwMode="auto">
          <a:xfrm>
            <a:off x="5183188" y="987425"/>
            <a:ext cx="6172200" cy="4873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ACEC9BF-AA0E-514D-0A99-E87707F69673}"/>
              </a:ext>
            </a:extLst>
          </p:cNvPr>
          <p:cNvSpPr>
            <a:spLocks noGrp="1"/>
          </p:cNvSpPr>
          <p:nvPr>
            <p:ph type="body" sz="half" idx="2"/>
          </p:nvPr>
        </p:nvSpPr>
        <p:spPr>
          <a:xfrm>
            <a:off x="839788" y="2057400"/>
            <a:ext cx="3932237" cy="3811588"/>
          </a:xfrm>
        </p:spPr>
        <p:txBody>
          <a:bodyPr>
            <a:normAutofit/>
          </a:bodyPr>
          <a:lstStyle/>
          <a:p>
            <a:endParaRPr lang="en-US" dirty="0"/>
          </a:p>
          <a:p>
            <a:endParaRPr lang="en-US" dirty="0"/>
          </a:p>
          <a:p>
            <a:endParaRPr lang="en-US" dirty="0"/>
          </a:p>
          <a:p>
            <a:endParaRPr lang="en-US" dirty="0"/>
          </a:p>
          <a:p>
            <a:r>
              <a:rPr lang="en-US" sz="2400" dirty="0"/>
              <a:t>Grand Coulee Dam Washington State, USA</a:t>
            </a:r>
          </a:p>
        </p:txBody>
      </p:sp>
      <p:sp>
        <p:nvSpPr>
          <p:cNvPr id="4" name="Date Placeholder 3">
            <a:extLst>
              <a:ext uri="{FF2B5EF4-FFF2-40B4-BE49-F238E27FC236}">
                <a16:creationId xmlns:a16="http://schemas.microsoft.com/office/drawing/2014/main" id="{3D9B7D4F-4A40-7E83-A0ED-35CE92B2F739}"/>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B270FA4A-7194-B490-A862-EEF2C6CCE909}"/>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40</a:t>
            </a:fld>
            <a:endParaRPr lang="en-US"/>
          </a:p>
        </p:txBody>
      </p:sp>
    </p:spTree>
    <p:extLst>
      <p:ext uri="{BB962C8B-B14F-4D97-AF65-F5344CB8AC3E}">
        <p14:creationId xmlns:p14="http://schemas.microsoft.com/office/powerpoint/2010/main" val="3499550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CC105F-8DE9-C3D4-999D-01E9BFAF8AB1}"/>
              </a:ext>
            </a:extLst>
          </p:cNvPr>
          <p:cNvSpPr>
            <a:spLocks noGrp="1"/>
          </p:cNvSpPr>
          <p:nvPr>
            <p:ph type="title"/>
          </p:nvPr>
        </p:nvSpPr>
        <p:spPr/>
        <p:txBody>
          <a:bodyPr/>
          <a:lstStyle/>
          <a:p>
            <a:r>
              <a:rPr lang="en-US" dirty="0"/>
              <a:t>Impoundment hydro plants</a:t>
            </a:r>
          </a:p>
        </p:txBody>
      </p:sp>
      <p:sp>
        <p:nvSpPr>
          <p:cNvPr id="5" name="Date Placeholder 4">
            <a:extLst>
              <a:ext uri="{FF2B5EF4-FFF2-40B4-BE49-F238E27FC236}">
                <a16:creationId xmlns:a16="http://schemas.microsoft.com/office/drawing/2014/main" id="{FBFBDF85-08F8-94BD-97A7-1E376237E2A5}"/>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53C98E22-349D-E1D9-9736-ABC70650A7C8}"/>
              </a:ext>
            </a:extLst>
          </p:cNvPr>
          <p:cNvSpPr>
            <a:spLocks noGrp="1"/>
          </p:cNvSpPr>
          <p:nvPr>
            <p:ph type="sldNum" sz="quarter" idx="12"/>
          </p:nvPr>
        </p:nvSpPr>
        <p:spPr/>
        <p:txBody>
          <a:bodyPr/>
          <a:lstStyle/>
          <a:p>
            <a:fld id="{697646A6-6B76-9347-9EA0-ECEE7D8FD72D}" type="slidenum">
              <a:rPr lang="en-US" smtClean="0"/>
              <a:t>41</a:t>
            </a:fld>
            <a:endParaRPr lang="en-US"/>
          </a:p>
        </p:txBody>
      </p:sp>
      <p:grpSp>
        <p:nvGrpSpPr>
          <p:cNvPr id="8" name="Group 7">
            <a:extLst>
              <a:ext uri="{FF2B5EF4-FFF2-40B4-BE49-F238E27FC236}">
                <a16:creationId xmlns:a16="http://schemas.microsoft.com/office/drawing/2014/main" id="{ECA7C33D-9539-0C21-3AAE-7542F0BD1E1D}"/>
              </a:ext>
            </a:extLst>
          </p:cNvPr>
          <p:cNvGrpSpPr/>
          <p:nvPr/>
        </p:nvGrpSpPr>
        <p:grpSpPr>
          <a:xfrm>
            <a:off x="1611780" y="1762493"/>
            <a:ext cx="8968439" cy="4221257"/>
            <a:chOff x="2187241" y="978721"/>
            <a:chExt cx="8968439" cy="4221257"/>
          </a:xfrm>
        </p:grpSpPr>
        <p:sp>
          <p:nvSpPr>
            <p:cNvPr id="9" name="Rectangle 6">
              <a:extLst>
                <a:ext uri="{FF2B5EF4-FFF2-40B4-BE49-F238E27FC236}">
                  <a16:creationId xmlns:a16="http://schemas.microsoft.com/office/drawing/2014/main" id="{0BC9BFD3-AB64-6027-8C93-85B4DEDA669D}"/>
                </a:ext>
              </a:extLst>
            </p:cNvPr>
            <p:cNvSpPr>
              <a:spLocks noChangeArrowheads="1"/>
            </p:cNvSpPr>
            <p:nvPr/>
          </p:nvSpPr>
          <p:spPr bwMode="auto">
            <a:xfrm>
              <a:off x="2187241" y="1969724"/>
              <a:ext cx="2576513" cy="27860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0" name="Freeform 7">
              <a:extLst>
                <a:ext uri="{FF2B5EF4-FFF2-40B4-BE49-F238E27FC236}">
                  <a16:creationId xmlns:a16="http://schemas.microsoft.com/office/drawing/2014/main" id="{E364B092-F944-9C69-353E-22F1F23B4C92}"/>
                </a:ext>
              </a:extLst>
            </p:cNvPr>
            <p:cNvSpPr>
              <a:spLocks/>
            </p:cNvSpPr>
            <p:nvPr/>
          </p:nvSpPr>
          <p:spPr bwMode="auto">
            <a:xfrm>
              <a:off x="2204349" y="1822087"/>
              <a:ext cx="2613025" cy="174625"/>
            </a:xfrm>
            <a:custGeom>
              <a:avLst/>
              <a:gdLst>
                <a:gd name="T0" fmla="*/ 0 w 2450"/>
                <a:gd name="T1" fmla="*/ 2147483646 h 176"/>
                <a:gd name="T2" fmla="*/ 2147483646 w 2450"/>
                <a:gd name="T3" fmla="*/ 2147483646 h 176"/>
                <a:gd name="T4" fmla="*/ 2147483646 w 2450"/>
                <a:gd name="T5" fmla="*/ 2147483646 h 176"/>
                <a:gd name="T6" fmla="*/ 2147483646 w 2450"/>
                <a:gd name="T7" fmla="*/ 2147483646 h 176"/>
                <a:gd name="T8" fmla="*/ 2147483646 w 2450"/>
                <a:gd name="T9" fmla="*/ 2147483646 h 176"/>
                <a:gd name="T10" fmla="*/ 2147483646 w 2450"/>
                <a:gd name="T11" fmla="*/ 2147483646 h 176"/>
                <a:gd name="T12" fmla="*/ 2147483646 w 2450"/>
                <a:gd name="T13" fmla="*/ 2147483646 h 176"/>
                <a:gd name="T14" fmla="*/ 0 60000 65536"/>
                <a:gd name="T15" fmla="*/ 0 60000 65536"/>
                <a:gd name="T16" fmla="*/ 0 60000 65536"/>
                <a:gd name="T17" fmla="*/ 0 60000 65536"/>
                <a:gd name="T18" fmla="*/ 0 60000 65536"/>
                <a:gd name="T19" fmla="*/ 0 60000 65536"/>
                <a:gd name="T20" fmla="*/ 0 60000 65536"/>
                <a:gd name="T21" fmla="*/ 0 w 2450"/>
                <a:gd name="T22" fmla="*/ 0 h 176"/>
                <a:gd name="T23" fmla="*/ 2450 w 245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0" h="176">
                  <a:moveTo>
                    <a:pt x="0" y="176"/>
                  </a:moveTo>
                  <a:cubicBezTo>
                    <a:pt x="64" y="152"/>
                    <a:pt x="209" y="41"/>
                    <a:pt x="383" y="32"/>
                  </a:cubicBezTo>
                  <a:cubicBezTo>
                    <a:pt x="557" y="23"/>
                    <a:pt x="850" y="127"/>
                    <a:pt x="1044" y="123"/>
                  </a:cubicBezTo>
                  <a:cubicBezTo>
                    <a:pt x="1238" y="119"/>
                    <a:pt x="1365" y="10"/>
                    <a:pt x="1546" y="5"/>
                  </a:cubicBezTo>
                  <a:cubicBezTo>
                    <a:pt x="1727" y="0"/>
                    <a:pt x="2005" y="73"/>
                    <a:pt x="2130" y="93"/>
                  </a:cubicBezTo>
                  <a:cubicBezTo>
                    <a:pt x="2255" y="114"/>
                    <a:pt x="2244" y="118"/>
                    <a:pt x="2297" y="128"/>
                  </a:cubicBezTo>
                  <a:cubicBezTo>
                    <a:pt x="2350" y="138"/>
                    <a:pt x="2418" y="153"/>
                    <a:pt x="2450" y="159"/>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
          <p:nvSpPr>
            <p:cNvPr id="11" name="Rectangle 8">
              <a:extLst>
                <a:ext uri="{FF2B5EF4-FFF2-40B4-BE49-F238E27FC236}">
                  <a16:creationId xmlns:a16="http://schemas.microsoft.com/office/drawing/2014/main" id="{A2205DF4-5C14-15DF-70B9-1BD426235CFC}"/>
                </a:ext>
              </a:extLst>
            </p:cNvPr>
            <p:cNvSpPr>
              <a:spLocks noChangeArrowheads="1"/>
            </p:cNvSpPr>
            <p:nvPr/>
          </p:nvSpPr>
          <p:spPr bwMode="auto">
            <a:xfrm>
              <a:off x="2195830" y="4663403"/>
              <a:ext cx="8929688" cy="536575"/>
            </a:xfrm>
            <a:prstGeom prst="rect">
              <a:avLst/>
            </a:prstGeom>
            <a:blipFill>
              <a:blip r:embed="rId2"/>
              <a:tile tx="0" ty="0" sx="100000" sy="100000" flip="none" algn="tl"/>
            </a:blip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2" name="Freeform 9">
              <a:extLst>
                <a:ext uri="{FF2B5EF4-FFF2-40B4-BE49-F238E27FC236}">
                  <a16:creationId xmlns:a16="http://schemas.microsoft.com/office/drawing/2014/main" id="{C1491E6D-5333-C654-D6F6-6DCC974D6115}"/>
                </a:ext>
              </a:extLst>
            </p:cNvPr>
            <p:cNvSpPr>
              <a:spLocks/>
            </p:cNvSpPr>
            <p:nvPr/>
          </p:nvSpPr>
          <p:spPr bwMode="auto">
            <a:xfrm>
              <a:off x="8563293" y="4606253"/>
              <a:ext cx="2592387" cy="201613"/>
            </a:xfrm>
            <a:custGeom>
              <a:avLst/>
              <a:gdLst>
                <a:gd name="T0" fmla="*/ 2147483646 w 2447"/>
                <a:gd name="T1" fmla="*/ 2147483646 h 192"/>
                <a:gd name="T2" fmla="*/ 2147483646 w 2447"/>
                <a:gd name="T3" fmla="*/ 2147483646 h 192"/>
                <a:gd name="T4" fmla="*/ 2147483646 w 2447"/>
                <a:gd name="T5" fmla="*/ 2147483646 h 192"/>
                <a:gd name="T6" fmla="*/ 2147483646 w 2447"/>
                <a:gd name="T7" fmla="*/ 2147483646 h 192"/>
                <a:gd name="T8" fmla="*/ 2147483646 w 2447"/>
                <a:gd name="T9" fmla="*/ 2147483646 h 192"/>
                <a:gd name="T10" fmla="*/ 2147483646 w 2447"/>
                <a:gd name="T11" fmla="*/ 2147483646 h 192"/>
                <a:gd name="T12" fmla="*/ 2147483646 w 2447"/>
                <a:gd name="T13" fmla="*/ 2147483646 h 192"/>
                <a:gd name="T14" fmla="*/ 2147483646 w 2447"/>
                <a:gd name="T15" fmla="*/ 2147483646 h 192"/>
                <a:gd name="T16" fmla="*/ 0 60000 65536"/>
                <a:gd name="T17" fmla="*/ 0 60000 65536"/>
                <a:gd name="T18" fmla="*/ 0 60000 65536"/>
                <a:gd name="T19" fmla="*/ 0 60000 65536"/>
                <a:gd name="T20" fmla="*/ 0 60000 65536"/>
                <a:gd name="T21" fmla="*/ 0 60000 65536"/>
                <a:gd name="T22" fmla="*/ 0 60000 65536"/>
                <a:gd name="T23" fmla="*/ 0 60000 65536"/>
                <a:gd name="T24" fmla="*/ 0 w 2447"/>
                <a:gd name="T25" fmla="*/ 0 h 192"/>
                <a:gd name="T26" fmla="*/ 2447 w 244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47" h="192">
                  <a:moveTo>
                    <a:pt x="88" y="162"/>
                  </a:moveTo>
                  <a:cubicBezTo>
                    <a:pt x="81" y="140"/>
                    <a:pt x="0" y="55"/>
                    <a:pt x="47" y="29"/>
                  </a:cubicBezTo>
                  <a:cubicBezTo>
                    <a:pt x="94" y="3"/>
                    <a:pt x="205" y="0"/>
                    <a:pt x="368" y="4"/>
                  </a:cubicBezTo>
                  <a:cubicBezTo>
                    <a:pt x="531" y="8"/>
                    <a:pt x="832" y="55"/>
                    <a:pt x="1025" y="56"/>
                  </a:cubicBezTo>
                  <a:cubicBezTo>
                    <a:pt x="1218" y="57"/>
                    <a:pt x="1334" y="16"/>
                    <a:pt x="1528" y="12"/>
                  </a:cubicBezTo>
                  <a:cubicBezTo>
                    <a:pt x="1722" y="8"/>
                    <a:pt x="2051" y="20"/>
                    <a:pt x="2187" y="29"/>
                  </a:cubicBezTo>
                  <a:cubicBezTo>
                    <a:pt x="2323" y="38"/>
                    <a:pt x="2303" y="42"/>
                    <a:pt x="2346" y="69"/>
                  </a:cubicBezTo>
                  <a:cubicBezTo>
                    <a:pt x="2389" y="96"/>
                    <a:pt x="2426" y="166"/>
                    <a:pt x="2447" y="192"/>
                  </a:cubicBezTo>
                </a:path>
              </a:pathLst>
            </a:custGeom>
            <a:solidFill>
              <a:srgbClr val="0070C0"/>
            </a:solidFill>
            <a:ln>
              <a:noFill/>
            </a:ln>
          </p:spPr>
          <p:txBody>
            <a:bodyPr/>
            <a:lstStyle/>
            <a:p>
              <a:endParaRPr lang="en-US" sz="2400"/>
            </a:p>
          </p:txBody>
        </p:sp>
        <p:sp>
          <p:nvSpPr>
            <p:cNvPr id="13" name="Text Box 10">
              <a:extLst>
                <a:ext uri="{FF2B5EF4-FFF2-40B4-BE49-F238E27FC236}">
                  <a16:creationId xmlns:a16="http://schemas.microsoft.com/office/drawing/2014/main" id="{602537B6-6322-584F-DBC5-79502D025E12}"/>
                </a:ext>
              </a:extLst>
            </p:cNvPr>
            <p:cNvSpPr txBox="1">
              <a:spLocks noChangeArrowheads="1"/>
            </p:cNvSpPr>
            <p:nvPr/>
          </p:nvSpPr>
          <p:spPr bwMode="auto">
            <a:xfrm>
              <a:off x="7412354" y="2814165"/>
              <a:ext cx="1358899"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Generator</a:t>
              </a:r>
            </a:p>
          </p:txBody>
        </p:sp>
        <p:sp>
          <p:nvSpPr>
            <p:cNvPr id="14" name="Text Box 11">
              <a:extLst>
                <a:ext uri="{FF2B5EF4-FFF2-40B4-BE49-F238E27FC236}">
                  <a16:creationId xmlns:a16="http://schemas.microsoft.com/office/drawing/2014/main" id="{6E8C69B5-F53C-B5AE-AE53-584DBBEED11F}"/>
                </a:ext>
              </a:extLst>
            </p:cNvPr>
            <p:cNvSpPr txBox="1">
              <a:spLocks noChangeArrowheads="1"/>
            </p:cNvSpPr>
            <p:nvPr/>
          </p:nvSpPr>
          <p:spPr bwMode="auto">
            <a:xfrm>
              <a:off x="3327718" y="1093116"/>
              <a:ext cx="12430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dirty="0"/>
                <a:t>Reservoir</a:t>
              </a:r>
            </a:p>
          </p:txBody>
        </p:sp>
        <p:sp>
          <p:nvSpPr>
            <p:cNvPr id="15" name="Text Box 12">
              <a:extLst>
                <a:ext uri="{FF2B5EF4-FFF2-40B4-BE49-F238E27FC236}">
                  <a16:creationId xmlns:a16="http://schemas.microsoft.com/office/drawing/2014/main" id="{CAD9BB05-EF27-39C7-DCD7-7751F07824B1}"/>
                </a:ext>
              </a:extLst>
            </p:cNvPr>
            <p:cNvSpPr txBox="1">
              <a:spLocks noChangeArrowheads="1"/>
            </p:cNvSpPr>
            <p:nvPr/>
          </p:nvSpPr>
          <p:spPr bwMode="auto">
            <a:xfrm>
              <a:off x="7405755" y="1531738"/>
              <a:ext cx="12461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Penstock</a:t>
              </a:r>
            </a:p>
          </p:txBody>
        </p:sp>
        <p:sp>
          <p:nvSpPr>
            <p:cNvPr id="16" name="Text Box 13">
              <a:extLst>
                <a:ext uri="{FF2B5EF4-FFF2-40B4-BE49-F238E27FC236}">
                  <a16:creationId xmlns:a16="http://schemas.microsoft.com/office/drawing/2014/main" id="{FBB7F696-0441-EC00-2751-14D7BB963101}"/>
                </a:ext>
              </a:extLst>
            </p:cNvPr>
            <p:cNvSpPr txBox="1">
              <a:spLocks noChangeArrowheads="1"/>
            </p:cNvSpPr>
            <p:nvPr/>
          </p:nvSpPr>
          <p:spPr bwMode="auto">
            <a:xfrm>
              <a:off x="9254798" y="4187947"/>
              <a:ext cx="12446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dirty="0"/>
                <a:t>Discharge</a:t>
              </a:r>
            </a:p>
          </p:txBody>
        </p:sp>
        <p:sp>
          <p:nvSpPr>
            <p:cNvPr id="17" name="Line 15">
              <a:extLst>
                <a:ext uri="{FF2B5EF4-FFF2-40B4-BE49-F238E27FC236}">
                  <a16:creationId xmlns:a16="http://schemas.microsoft.com/office/drawing/2014/main" id="{AD1C8E00-ECC9-8A5F-5329-3F89908C6DD4}"/>
                </a:ext>
              </a:extLst>
            </p:cNvPr>
            <p:cNvSpPr>
              <a:spLocks noChangeShapeType="1"/>
            </p:cNvSpPr>
            <p:nvPr/>
          </p:nvSpPr>
          <p:spPr bwMode="auto">
            <a:xfrm flipH="1" flipV="1">
              <a:off x="2611755" y="2056728"/>
              <a:ext cx="962025"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8" name="AutoShape 16" descr="Small confetti">
              <a:extLst>
                <a:ext uri="{FF2B5EF4-FFF2-40B4-BE49-F238E27FC236}">
                  <a16:creationId xmlns:a16="http://schemas.microsoft.com/office/drawing/2014/main" id="{034AAD51-2413-046D-13BF-CFF490352006}"/>
                </a:ext>
              </a:extLst>
            </p:cNvPr>
            <p:cNvSpPr>
              <a:spLocks noChangeArrowheads="1"/>
            </p:cNvSpPr>
            <p:nvPr/>
          </p:nvSpPr>
          <p:spPr bwMode="auto">
            <a:xfrm rot="5400000">
              <a:off x="4192905" y="1867816"/>
              <a:ext cx="3498850" cy="2381250"/>
            </a:xfrm>
            <a:prstGeom prst="flowChartManualInput">
              <a:avLst/>
            </a:prstGeom>
            <a:blipFill>
              <a:blip r:embed="rId3"/>
              <a:tile tx="0" ty="0" sx="100000" sy="100000" flip="none" algn="tl"/>
            </a:blipFill>
            <a:ln w="9525">
              <a:solidFill>
                <a:srgbClr val="000000"/>
              </a:solidFill>
              <a:miter lim="800000"/>
              <a:headEnd/>
              <a:tailEnd/>
            </a:ln>
          </p:spPr>
          <p:txBody>
            <a:bodyPr rot="10800000" vert="eaVert"/>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9" name="Rectangle 17">
              <a:extLst>
                <a:ext uri="{FF2B5EF4-FFF2-40B4-BE49-F238E27FC236}">
                  <a16:creationId xmlns:a16="http://schemas.microsoft.com/office/drawing/2014/main" id="{FD65290F-07C3-45DF-5E62-F043188A7EDA}"/>
                </a:ext>
              </a:extLst>
            </p:cNvPr>
            <p:cNvSpPr>
              <a:spLocks noChangeArrowheads="1"/>
            </p:cNvSpPr>
            <p:nvPr/>
          </p:nvSpPr>
          <p:spPr bwMode="auto">
            <a:xfrm>
              <a:off x="6026468" y="3468016"/>
              <a:ext cx="768350" cy="1195387"/>
            </a:xfrm>
            <a:prstGeom prst="rect">
              <a:avLst/>
            </a:prstGeom>
            <a:solidFill>
              <a:srgbClr val="0070C0"/>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grpSp>
          <p:nvGrpSpPr>
            <p:cNvPr id="20" name="Group 18">
              <a:extLst>
                <a:ext uri="{FF2B5EF4-FFF2-40B4-BE49-F238E27FC236}">
                  <a16:creationId xmlns:a16="http://schemas.microsoft.com/office/drawing/2014/main" id="{2FCD1A14-8862-AC38-7399-6FAD195D6980}"/>
                </a:ext>
              </a:extLst>
            </p:cNvPr>
            <p:cNvGrpSpPr>
              <a:grpSpLocks/>
            </p:cNvGrpSpPr>
            <p:nvPr/>
          </p:nvGrpSpPr>
          <p:grpSpPr bwMode="auto">
            <a:xfrm rot="16200000">
              <a:off x="6174105" y="3880766"/>
              <a:ext cx="514350" cy="603250"/>
              <a:chOff x="3738" y="10635"/>
              <a:chExt cx="404" cy="575"/>
            </a:xfrm>
          </p:grpSpPr>
          <p:sp>
            <p:nvSpPr>
              <p:cNvPr id="44" name="Oval 19">
                <a:extLst>
                  <a:ext uri="{FF2B5EF4-FFF2-40B4-BE49-F238E27FC236}">
                    <a16:creationId xmlns:a16="http://schemas.microsoft.com/office/drawing/2014/main" id="{DE52398B-036B-06E8-8A21-AA346137C180}"/>
                  </a:ext>
                </a:extLst>
              </p:cNvPr>
              <p:cNvSpPr>
                <a:spLocks noChangeArrowheads="1"/>
              </p:cNvSpPr>
              <p:nvPr/>
            </p:nvSpPr>
            <p:spPr bwMode="auto">
              <a:xfrm>
                <a:off x="3738" y="10860"/>
                <a:ext cx="404" cy="122"/>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45" name="Oval 20">
                <a:extLst>
                  <a:ext uri="{FF2B5EF4-FFF2-40B4-BE49-F238E27FC236}">
                    <a16:creationId xmlns:a16="http://schemas.microsoft.com/office/drawing/2014/main" id="{B0875659-CC28-E102-75A5-4A2329EF87A5}"/>
                  </a:ext>
                </a:extLst>
              </p:cNvPr>
              <p:cNvSpPr>
                <a:spLocks noChangeArrowheads="1"/>
              </p:cNvSpPr>
              <p:nvPr/>
            </p:nvSpPr>
            <p:spPr bwMode="auto">
              <a:xfrm>
                <a:off x="3879" y="10635"/>
                <a:ext cx="118" cy="269"/>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46" name="Oval 21">
                <a:extLst>
                  <a:ext uri="{FF2B5EF4-FFF2-40B4-BE49-F238E27FC236}">
                    <a16:creationId xmlns:a16="http://schemas.microsoft.com/office/drawing/2014/main" id="{136C9BD9-6DDF-0677-4542-B12766093D44}"/>
                  </a:ext>
                </a:extLst>
              </p:cNvPr>
              <p:cNvSpPr>
                <a:spLocks noChangeArrowheads="1"/>
              </p:cNvSpPr>
              <p:nvPr/>
            </p:nvSpPr>
            <p:spPr bwMode="auto">
              <a:xfrm>
                <a:off x="3882" y="10940"/>
                <a:ext cx="117" cy="270"/>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grpSp>
        <p:sp>
          <p:nvSpPr>
            <p:cNvPr id="21" name="Rectangle 22">
              <a:extLst>
                <a:ext uri="{FF2B5EF4-FFF2-40B4-BE49-F238E27FC236}">
                  <a16:creationId xmlns:a16="http://schemas.microsoft.com/office/drawing/2014/main" id="{6D1DB357-F47C-652F-D0BA-8B8D043A4AB1}"/>
                </a:ext>
              </a:extLst>
            </p:cNvPr>
            <p:cNvSpPr>
              <a:spLocks noChangeArrowheads="1"/>
            </p:cNvSpPr>
            <p:nvPr/>
          </p:nvSpPr>
          <p:spPr bwMode="auto">
            <a:xfrm>
              <a:off x="6034405" y="3482303"/>
              <a:ext cx="755650" cy="477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2" name="Freeform 23">
              <a:extLst>
                <a:ext uri="{FF2B5EF4-FFF2-40B4-BE49-F238E27FC236}">
                  <a16:creationId xmlns:a16="http://schemas.microsoft.com/office/drawing/2014/main" id="{1CCC303B-761F-A06C-B52C-85C2502FE01C}"/>
                </a:ext>
              </a:extLst>
            </p:cNvPr>
            <p:cNvSpPr>
              <a:spLocks/>
            </p:cNvSpPr>
            <p:nvPr/>
          </p:nvSpPr>
          <p:spPr bwMode="auto">
            <a:xfrm>
              <a:off x="6024880" y="3861716"/>
              <a:ext cx="793750" cy="120650"/>
            </a:xfrm>
            <a:custGeom>
              <a:avLst/>
              <a:gdLst>
                <a:gd name="T0" fmla="*/ 0 w 2450"/>
                <a:gd name="T1" fmla="*/ 2147483646 h 176"/>
                <a:gd name="T2" fmla="*/ 2147483646 w 2450"/>
                <a:gd name="T3" fmla="*/ 2147483646 h 176"/>
                <a:gd name="T4" fmla="*/ 2147483646 w 2450"/>
                <a:gd name="T5" fmla="*/ 2147483646 h 176"/>
                <a:gd name="T6" fmla="*/ 2147483646 w 2450"/>
                <a:gd name="T7" fmla="*/ 2147483646 h 176"/>
                <a:gd name="T8" fmla="*/ 2147483646 w 2450"/>
                <a:gd name="T9" fmla="*/ 2147483646 h 176"/>
                <a:gd name="T10" fmla="*/ 2147483646 w 2450"/>
                <a:gd name="T11" fmla="*/ 2147483646 h 176"/>
                <a:gd name="T12" fmla="*/ 2147483646 w 2450"/>
                <a:gd name="T13" fmla="*/ 2147483646 h 176"/>
                <a:gd name="T14" fmla="*/ 0 60000 65536"/>
                <a:gd name="T15" fmla="*/ 0 60000 65536"/>
                <a:gd name="T16" fmla="*/ 0 60000 65536"/>
                <a:gd name="T17" fmla="*/ 0 60000 65536"/>
                <a:gd name="T18" fmla="*/ 0 60000 65536"/>
                <a:gd name="T19" fmla="*/ 0 60000 65536"/>
                <a:gd name="T20" fmla="*/ 0 60000 65536"/>
                <a:gd name="T21" fmla="*/ 0 w 2450"/>
                <a:gd name="T22" fmla="*/ 0 h 176"/>
                <a:gd name="T23" fmla="*/ 2450 w 245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0" h="176">
                  <a:moveTo>
                    <a:pt x="0" y="176"/>
                  </a:moveTo>
                  <a:cubicBezTo>
                    <a:pt x="64" y="152"/>
                    <a:pt x="209" y="41"/>
                    <a:pt x="383" y="32"/>
                  </a:cubicBezTo>
                  <a:cubicBezTo>
                    <a:pt x="557" y="23"/>
                    <a:pt x="850" y="127"/>
                    <a:pt x="1044" y="123"/>
                  </a:cubicBezTo>
                  <a:cubicBezTo>
                    <a:pt x="1238" y="119"/>
                    <a:pt x="1365" y="10"/>
                    <a:pt x="1546" y="5"/>
                  </a:cubicBezTo>
                  <a:cubicBezTo>
                    <a:pt x="1727" y="0"/>
                    <a:pt x="2005" y="73"/>
                    <a:pt x="2130" y="93"/>
                  </a:cubicBezTo>
                  <a:cubicBezTo>
                    <a:pt x="2255" y="114"/>
                    <a:pt x="2244" y="118"/>
                    <a:pt x="2297" y="128"/>
                  </a:cubicBezTo>
                  <a:cubicBezTo>
                    <a:pt x="2350" y="138"/>
                    <a:pt x="2418" y="153"/>
                    <a:pt x="2450" y="159"/>
                  </a:cubicBezTo>
                </a:path>
              </a:pathLst>
            </a:custGeom>
            <a:solidFill>
              <a:srgbClr val="0070C0"/>
            </a:solidFill>
            <a:ln>
              <a:noFill/>
            </a:ln>
          </p:spPr>
          <p:txBody>
            <a:bodyPr/>
            <a:lstStyle/>
            <a:p>
              <a:endParaRPr lang="en-US" sz="2400"/>
            </a:p>
          </p:txBody>
        </p:sp>
        <p:sp>
          <p:nvSpPr>
            <p:cNvPr id="23" name="Rectangle 24">
              <a:extLst>
                <a:ext uri="{FF2B5EF4-FFF2-40B4-BE49-F238E27FC236}">
                  <a16:creationId xmlns:a16="http://schemas.microsoft.com/office/drawing/2014/main" id="{343CB9E7-8BA2-3E31-C4E3-06C7375581B5}"/>
                </a:ext>
              </a:extLst>
            </p:cNvPr>
            <p:cNvSpPr>
              <a:spLocks noChangeArrowheads="1"/>
            </p:cNvSpPr>
            <p:nvPr/>
          </p:nvSpPr>
          <p:spPr bwMode="auto">
            <a:xfrm>
              <a:off x="6390005" y="3453728"/>
              <a:ext cx="76200" cy="522288"/>
            </a:xfrm>
            <a:prstGeom prst="rect">
              <a:avLst/>
            </a:prstGeom>
            <a:solidFill>
              <a:srgbClr val="333333"/>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4" name="Rectangle 25" descr="Dark vertical">
              <a:extLst>
                <a:ext uri="{FF2B5EF4-FFF2-40B4-BE49-F238E27FC236}">
                  <a16:creationId xmlns:a16="http://schemas.microsoft.com/office/drawing/2014/main" id="{4B08F5E9-A397-59AA-9DF9-AC45366E971F}"/>
                </a:ext>
              </a:extLst>
            </p:cNvPr>
            <p:cNvSpPr>
              <a:spLocks noChangeArrowheads="1"/>
            </p:cNvSpPr>
            <p:nvPr/>
          </p:nvSpPr>
          <p:spPr bwMode="auto">
            <a:xfrm>
              <a:off x="6202680" y="3239416"/>
              <a:ext cx="436563" cy="222250"/>
            </a:xfrm>
            <a:prstGeom prst="rect">
              <a:avLst/>
            </a:prstGeom>
            <a:pattFill prst="dkVert">
              <a:fgClr>
                <a:srgbClr val="000000"/>
              </a:fgClr>
              <a:bgClr>
                <a:srgbClr val="C0C0C0"/>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5" name="Rectangle 26" descr="Dark vertical">
              <a:extLst>
                <a:ext uri="{FF2B5EF4-FFF2-40B4-BE49-F238E27FC236}">
                  <a16:creationId xmlns:a16="http://schemas.microsoft.com/office/drawing/2014/main" id="{7CB1237B-CDEA-3007-94F5-81E895ABDE83}"/>
                </a:ext>
              </a:extLst>
            </p:cNvPr>
            <p:cNvSpPr>
              <a:spLocks noChangeArrowheads="1"/>
            </p:cNvSpPr>
            <p:nvPr/>
          </p:nvSpPr>
          <p:spPr bwMode="auto">
            <a:xfrm>
              <a:off x="6272530" y="3093366"/>
              <a:ext cx="301625" cy="153987"/>
            </a:xfrm>
            <a:prstGeom prst="rect">
              <a:avLst/>
            </a:prstGeom>
            <a:pattFill prst="dkVert">
              <a:fgClr>
                <a:srgbClr val="000000"/>
              </a:fgClr>
              <a:bgClr>
                <a:srgbClr val="666699"/>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6" name="Text Box 27">
              <a:extLst>
                <a:ext uri="{FF2B5EF4-FFF2-40B4-BE49-F238E27FC236}">
                  <a16:creationId xmlns:a16="http://schemas.microsoft.com/office/drawing/2014/main" id="{2A203668-1AFA-F24A-7DAD-74EC6847963F}"/>
                </a:ext>
              </a:extLst>
            </p:cNvPr>
            <p:cNvSpPr txBox="1">
              <a:spLocks noChangeArrowheads="1"/>
            </p:cNvSpPr>
            <p:nvPr/>
          </p:nvSpPr>
          <p:spPr bwMode="auto">
            <a:xfrm>
              <a:off x="7406549" y="3539219"/>
              <a:ext cx="1244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Turbine</a:t>
              </a:r>
            </a:p>
          </p:txBody>
        </p:sp>
        <p:sp>
          <p:nvSpPr>
            <p:cNvPr id="27" name="Line 28">
              <a:extLst>
                <a:ext uri="{FF2B5EF4-FFF2-40B4-BE49-F238E27FC236}">
                  <a16:creationId xmlns:a16="http://schemas.microsoft.com/office/drawing/2014/main" id="{E5A4366E-8190-0FC5-48D2-FDBEEEB68C6E}"/>
                </a:ext>
              </a:extLst>
            </p:cNvPr>
            <p:cNvSpPr>
              <a:spLocks noChangeShapeType="1"/>
            </p:cNvSpPr>
            <p:nvPr/>
          </p:nvSpPr>
          <p:spPr bwMode="auto">
            <a:xfrm flipH="1">
              <a:off x="6743380" y="2983828"/>
              <a:ext cx="567729" cy="224290"/>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28" name="Line 29">
              <a:extLst>
                <a:ext uri="{FF2B5EF4-FFF2-40B4-BE49-F238E27FC236}">
                  <a16:creationId xmlns:a16="http://schemas.microsoft.com/office/drawing/2014/main" id="{88D36533-3875-5358-C332-F579F4CCAD04}"/>
                </a:ext>
              </a:extLst>
            </p:cNvPr>
            <p:cNvSpPr>
              <a:spLocks noChangeShapeType="1"/>
            </p:cNvSpPr>
            <p:nvPr/>
          </p:nvSpPr>
          <p:spPr bwMode="auto">
            <a:xfrm flipH="1">
              <a:off x="6653529" y="3729501"/>
              <a:ext cx="725263" cy="354465"/>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29" name="Rectangle 30">
              <a:extLst>
                <a:ext uri="{FF2B5EF4-FFF2-40B4-BE49-F238E27FC236}">
                  <a16:creationId xmlns:a16="http://schemas.microsoft.com/office/drawing/2014/main" id="{0BF1CDAB-8A67-2825-554F-7B39CD0D1DA3}"/>
                </a:ext>
              </a:extLst>
            </p:cNvPr>
            <p:cNvSpPr>
              <a:spLocks noChangeArrowheads="1"/>
            </p:cNvSpPr>
            <p:nvPr/>
          </p:nvSpPr>
          <p:spPr bwMode="auto">
            <a:xfrm rot="260275">
              <a:off x="6747193" y="4539578"/>
              <a:ext cx="1949450" cy="174625"/>
            </a:xfrm>
            <a:prstGeom prst="rect">
              <a:avLst/>
            </a:prstGeom>
            <a:solidFill>
              <a:srgbClr val="0070C0"/>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0" name="Rectangle 31">
              <a:extLst>
                <a:ext uri="{FF2B5EF4-FFF2-40B4-BE49-F238E27FC236}">
                  <a16:creationId xmlns:a16="http://schemas.microsoft.com/office/drawing/2014/main" id="{9EA0C704-AD2B-10F3-883F-CC974EBC8587}"/>
                </a:ext>
              </a:extLst>
            </p:cNvPr>
            <p:cNvSpPr>
              <a:spLocks noChangeArrowheads="1"/>
            </p:cNvSpPr>
            <p:nvPr/>
          </p:nvSpPr>
          <p:spPr bwMode="auto">
            <a:xfrm rot="2859823">
              <a:off x="4324455" y="3172256"/>
              <a:ext cx="2081213" cy="1460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1" name="Line 32">
              <a:extLst>
                <a:ext uri="{FF2B5EF4-FFF2-40B4-BE49-F238E27FC236}">
                  <a16:creationId xmlns:a16="http://schemas.microsoft.com/office/drawing/2014/main" id="{4399FA1C-B18C-3E9E-FD5B-31992C9BFB23}"/>
                </a:ext>
              </a:extLst>
            </p:cNvPr>
            <p:cNvSpPr>
              <a:spLocks noChangeShapeType="1"/>
            </p:cNvSpPr>
            <p:nvPr/>
          </p:nvSpPr>
          <p:spPr bwMode="auto">
            <a:xfrm flipH="1">
              <a:off x="3757930" y="1413791"/>
              <a:ext cx="266700" cy="585787"/>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32" name="Line 33">
              <a:extLst>
                <a:ext uri="{FF2B5EF4-FFF2-40B4-BE49-F238E27FC236}">
                  <a16:creationId xmlns:a16="http://schemas.microsoft.com/office/drawing/2014/main" id="{F7374E66-07F4-1987-CFC8-70222F2AAF7C}"/>
                </a:ext>
              </a:extLst>
            </p:cNvPr>
            <p:cNvSpPr>
              <a:spLocks noChangeShapeType="1"/>
            </p:cNvSpPr>
            <p:nvPr/>
          </p:nvSpPr>
          <p:spPr bwMode="auto">
            <a:xfrm>
              <a:off x="3113405" y="2015453"/>
              <a:ext cx="0" cy="2195513"/>
            </a:xfrm>
            <a:prstGeom prst="line">
              <a:avLst/>
            </a:prstGeom>
            <a:noFill/>
            <a:ln w="1905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33" name="Rectangle 34">
              <a:extLst>
                <a:ext uri="{FF2B5EF4-FFF2-40B4-BE49-F238E27FC236}">
                  <a16:creationId xmlns:a16="http://schemas.microsoft.com/office/drawing/2014/main" id="{7EB5AE88-EB14-9AB5-056D-FA7033A3D805}"/>
                </a:ext>
              </a:extLst>
            </p:cNvPr>
            <p:cNvSpPr>
              <a:spLocks noChangeArrowheads="1"/>
            </p:cNvSpPr>
            <p:nvPr/>
          </p:nvSpPr>
          <p:spPr bwMode="auto">
            <a:xfrm>
              <a:off x="6007418" y="3953791"/>
              <a:ext cx="138112" cy="146050"/>
            </a:xfrm>
            <a:prstGeom prst="rect">
              <a:avLst/>
            </a:prstGeom>
            <a:solidFill>
              <a:srgbClr val="0070C0"/>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4" name="Line 35">
              <a:extLst>
                <a:ext uri="{FF2B5EF4-FFF2-40B4-BE49-F238E27FC236}">
                  <a16:creationId xmlns:a16="http://schemas.microsoft.com/office/drawing/2014/main" id="{AEC38A74-4CC0-AA50-671C-938EC3FF1D84}"/>
                </a:ext>
              </a:extLst>
            </p:cNvPr>
            <p:cNvSpPr>
              <a:spLocks noChangeShapeType="1"/>
            </p:cNvSpPr>
            <p:nvPr/>
          </p:nvSpPr>
          <p:spPr bwMode="auto">
            <a:xfrm flipH="1">
              <a:off x="5031104" y="1680490"/>
              <a:ext cx="2250069" cy="1187451"/>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35" name="AutoShape 36">
              <a:extLst>
                <a:ext uri="{FF2B5EF4-FFF2-40B4-BE49-F238E27FC236}">
                  <a16:creationId xmlns:a16="http://schemas.microsoft.com/office/drawing/2014/main" id="{4FC69353-330F-9042-0567-8B69E0252E4B}"/>
                </a:ext>
              </a:extLst>
            </p:cNvPr>
            <p:cNvSpPr>
              <a:spLocks noChangeArrowheads="1"/>
            </p:cNvSpPr>
            <p:nvPr/>
          </p:nvSpPr>
          <p:spPr bwMode="auto">
            <a:xfrm rot="5400000">
              <a:off x="5590699" y="3621209"/>
              <a:ext cx="349250" cy="84138"/>
            </a:xfrm>
            <a:prstGeom prst="homePlate">
              <a:avLst>
                <a:gd name="adj" fmla="val 103773"/>
              </a:avLst>
            </a:prstGeom>
            <a:solidFill>
              <a:schemeClr val="tx1"/>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6" name="Line 37">
              <a:extLst>
                <a:ext uri="{FF2B5EF4-FFF2-40B4-BE49-F238E27FC236}">
                  <a16:creationId xmlns:a16="http://schemas.microsoft.com/office/drawing/2014/main" id="{AE9A253A-67D2-0F3C-6D10-1D493103A882}"/>
                </a:ext>
              </a:extLst>
            </p:cNvPr>
            <p:cNvSpPr>
              <a:spLocks noChangeShapeType="1"/>
            </p:cNvSpPr>
            <p:nvPr/>
          </p:nvSpPr>
          <p:spPr bwMode="auto">
            <a:xfrm flipV="1">
              <a:off x="5759768" y="2346995"/>
              <a:ext cx="1538028" cy="1122608"/>
            </a:xfrm>
            <a:prstGeom prst="line">
              <a:avLst/>
            </a:prstGeom>
            <a:noFill/>
            <a:ln w="19050">
              <a:solidFill>
                <a:srgbClr val="000000"/>
              </a:solidFill>
              <a:round/>
              <a:headEnd type="triangle" w="lg" len="med"/>
              <a:tailEnd w="lg" len="med"/>
            </a:ln>
            <a:extLst>
              <a:ext uri="{909E8E84-426E-40DD-AFC4-6F175D3DCCD1}">
                <a14:hiddenFill xmlns:a14="http://schemas.microsoft.com/office/drawing/2010/main">
                  <a:noFill/>
                </a14:hiddenFill>
              </a:ext>
            </a:extLst>
          </p:spPr>
          <p:txBody>
            <a:bodyPr/>
            <a:lstStyle/>
            <a:p>
              <a:endParaRPr lang="en-US" sz="2400"/>
            </a:p>
          </p:txBody>
        </p:sp>
        <p:sp>
          <p:nvSpPr>
            <p:cNvPr id="37" name="Text Box 38">
              <a:extLst>
                <a:ext uri="{FF2B5EF4-FFF2-40B4-BE49-F238E27FC236}">
                  <a16:creationId xmlns:a16="http://schemas.microsoft.com/office/drawing/2014/main" id="{4008CA5D-9168-2C06-9FC1-666DF66E0D50}"/>
                </a:ext>
              </a:extLst>
            </p:cNvPr>
            <p:cNvSpPr txBox="1">
              <a:spLocks noChangeArrowheads="1"/>
            </p:cNvSpPr>
            <p:nvPr/>
          </p:nvSpPr>
          <p:spPr bwMode="auto">
            <a:xfrm>
              <a:off x="7412355" y="2090311"/>
              <a:ext cx="12446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Gate</a:t>
              </a:r>
            </a:p>
          </p:txBody>
        </p:sp>
        <p:sp>
          <p:nvSpPr>
            <p:cNvPr id="38" name="Text Box 39">
              <a:extLst>
                <a:ext uri="{FF2B5EF4-FFF2-40B4-BE49-F238E27FC236}">
                  <a16:creationId xmlns:a16="http://schemas.microsoft.com/office/drawing/2014/main" id="{83B5DFED-9825-C3E3-CA6D-8E1F1755CE7A}"/>
                </a:ext>
              </a:extLst>
            </p:cNvPr>
            <p:cNvSpPr txBox="1">
              <a:spLocks noChangeArrowheads="1"/>
            </p:cNvSpPr>
            <p:nvPr/>
          </p:nvSpPr>
          <p:spPr bwMode="auto">
            <a:xfrm>
              <a:off x="2657793" y="2801266"/>
              <a:ext cx="965200" cy="3651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a:t>Head</a:t>
              </a:r>
            </a:p>
          </p:txBody>
        </p:sp>
        <p:sp>
          <p:nvSpPr>
            <p:cNvPr id="39" name="Text Box 40">
              <a:extLst>
                <a:ext uri="{FF2B5EF4-FFF2-40B4-BE49-F238E27FC236}">
                  <a16:creationId xmlns:a16="http://schemas.microsoft.com/office/drawing/2014/main" id="{4AF2FD58-0690-F718-804A-26F59158CF62}"/>
                </a:ext>
              </a:extLst>
            </p:cNvPr>
            <p:cNvSpPr txBox="1">
              <a:spLocks noChangeArrowheads="1"/>
            </p:cNvSpPr>
            <p:nvPr/>
          </p:nvSpPr>
          <p:spPr bwMode="auto">
            <a:xfrm>
              <a:off x="7412355" y="978721"/>
              <a:ext cx="1241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Dam</a:t>
              </a:r>
            </a:p>
          </p:txBody>
        </p:sp>
        <p:sp>
          <p:nvSpPr>
            <p:cNvPr id="40" name="Line 41">
              <a:extLst>
                <a:ext uri="{FF2B5EF4-FFF2-40B4-BE49-F238E27FC236}">
                  <a16:creationId xmlns:a16="http://schemas.microsoft.com/office/drawing/2014/main" id="{3D2DB10B-4A4C-C5F3-5F8C-AB22612FAAF9}"/>
                </a:ext>
              </a:extLst>
            </p:cNvPr>
            <p:cNvSpPr>
              <a:spLocks noChangeShapeType="1"/>
            </p:cNvSpPr>
            <p:nvPr/>
          </p:nvSpPr>
          <p:spPr bwMode="auto">
            <a:xfrm flipH="1">
              <a:off x="6473442" y="1196302"/>
              <a:ext cx="837666" cy="463802"/>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41" name="TextBox 40">
              <a:extLst>
                <a:ext uri="{FF2B5EF4-FFF2-40B4-BE49-F238E27FC236}">
                  <a16:creationId xmlns:a16="http://schemas.microsoft.com/office/drawing/2014/main" id="{E363AF45-A32B-2912-2FB5-2089C3D9D695}"/>
                </a:ext>
              </a:extLst>
            </p:cNvPr>
            <p:cNvSpPr txBox="1"/>
            <p:nvPr/>
          </p:nvSpPr>
          <p:spPr>
            <a:xfrm>
              <a:off x="8049850" y="4004138"/>
              <a:ext cx="1132169" cy="461665"/>
            </a:xfrm>
            <a:prstGeom prst="rect">
              <a:avLst/>
            </a:prstGeom>
            <a:noFill/>
          </p:spPr>
          <p:txBody>
            <a:bodyPr wrap="none" rtlCol="0">
              <a:spAutoFit/>
            </a:bodyPr>
            <a:lstStyle/>
            <a:p>
              <a:r>
                <a:rPr lang="en-US" sz="2400" dirty="0">
                  <a:latin typeface="Calibri" charset="0"/>
                  <a:ea typeface="Calibri" charset="0"/>
                  <a:cs typeface="Calibri" charset="0"/>
                </a:rPr>
                <a:t>Tailrace</a:t>
              </a:r>
            </a:p>
          </p:txBody>
        </p:sp>
        <p:cxnSp>
          <p:nvCxnSpPr>
            <p:cNvPr id="42" name="Straight Arrow Connector 41">
              <a:extLst>
                <a:ext uri="{FF2B5EF4-FFF2-40B4-BE49-F238E27FC236}">
                  <a16:creationId xmlns:a16="http://schemas.microsoft.com/office/drawing/2014/main" id="{163C55FB-E695-3813-3148-2A1001FA3063}"/>
                </a:ext>
              </a:extLst>
            </p:cNvPr>
            <p:cNvCxnSpPr/>
            <p:nvPr/>
          </p:nvCxnSpPr>
          <p:spPr bwMode="auto">
            <a:xfrm flipH="1">
              <a:off x="7132955" y="4256234"/>
              <a:ext cx="930275" cy="183332"/>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p:spPr>
        </p:cxnSp>
        <p:sp>
          <p:nvSpPr>
            <p:cNvPr id="43" name="Line 14">
              <a:extLst>
                <a:ext uri="{FF2B5EF4-FFF2-40B4-BE49-F238E27FC236}">
                  <a16:creationId xmlns:a16="http://schemas.microsoft.com/office/drawing/2014/main" id="{370222E5-8B0B-4A25-7E08-775E12C8F96E}"/>
                </a:ext>
              </a:extLst>
            </p:cNvPr>
            <p:cNvSpPr>
              <a:spLocks noChangeShapeType="1"/>
            </p:cNvSpPr>
            <p:nvPr/>
          </p:nvSpPr>
          <p:spPr bwMode="auto">
            <a:xfrm flipH="1">
              <a:off x="2287905" y="4210966"/>
              <a:ext cx="391795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400"/>
            </a:p>
          </p:txBody>
        </p:sp>
      </p:grpSp>
    </p:spTree>
    <p:extLst>
      <p:ext uri="{BB962C8B-B14F-4D97-AF65-F5344CB8AC3E}">
        <p14:creationId xmlns:p14="http://schemas.microsoft.com/office/powerpoint/2010/main" val="3479245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0102-588D-1C87-E534-0ED361309242}"/>
              </a:ext>
            </a:extLst>
          </p:cNvPr>
          <p:cNvSpPr>
            <a:spLocks noGrp="1"/>
          </p:cNvSpPr>
          <p:nvPr>
            <p:ph type="title"/>
          </p:nvPr>
        </p:nvSpPr>
        <p:spPr>
          <a:xfrm>
            <a:off x="839788" y="457200"/>
            <a:ext cx="3932237" cy="1112838"/>
          </a:xfrm>
        </p:spPr>
        <p:txBody>
          <a:bodyPr anchor="b">
            <a:normAutofit/>
          </a:bodyPr>
          <a:lstStyle/>
          <a:p>
            <a:r>
              <a:rPr lang="en-US" dirty="0"/>
              <a:t>Grand Coulee Dam</a:t>
            </a:r>
          </a:p>
        </p:txBody>
      </p:sp>
      <p:pic>
        <p:nvPicPr>
          <p:cNvPr id="5" name="Picture 2" descr="gran-coulee6">
            <a:extLst>
              <a:ext uri="{FF2B5EF4-FFF2-40B4-BE49-F238E27FC236}">
                <a16:creationId xmlns:a16="http://schemas.microsoft.com/office/drawing/2014/main" id="{E3AF9B7C-4829-EB7A-A25B-F8172A761BA9}"/>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183188" y="987425"/>
            <a:ext cx="6172200" cy="48736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79EB75A1-B690-2836-2A94-340B0FC49002}"/>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4" name="Slide Number Placeholder 3">
            <a:extLst>
              <a:ext uri="{FF2B5EF4-FFF2-40B4-BE49-F238E27FC236}">
                <a16:creationId xmlns:a16="http://schemas.microsoft.com/office/drawing/2014/main" id="{E390F6E9-83F4-F362-021B-2D7822EA6D9D}"/>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42</a:t>
            </a:fld>
            <a:endParaRPr lang="en-US"/>
          </a:p>
        </p:txBody>
      </p:sp>
    </p:spTree>
    <p:extLst>
      <p:ext uri="{BB962C8B-B14F-4D97-AF65-F5344CB8AC3E}">
        <p14:creationId xmlns:p14="http://schemas.microsoft.com/office/powerpoint/2010/main" val="388394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ADAF-D9FE-25AA-9256-ADB83C96F8D8}"/>
              </a:ext>
            </a:extLst>
          </p:cNvPr>
          <p:cNvSpPr>
            <a:spLocks noGrp="1"/>
          </p:cNvSpPr>
          <p:nvPr>
            <p:ph type="title"/>
          </p:nvPr>
        </p:nvSpPr>
        <p:spPr>
          <a:xfrm>
            <a:off x="839788" y="457200"/>
            <a:ext cx="5256212" cy="1112838"/>
          </a:xfrm>
        </p:spPr>
        <p:txBody>
          <a:bodyPr/>
          <a:lstStyle/>
          <a:p>
            <a:r>
              <a:rPr lang="en-US" dirty="0"/>
              <a:t>Tailrace of Grand Coulee Dam</a:t>
            </a:r>
          </a:p>
        </p:txBody>
      </p:sp>
      <p:sp>
        <p:nvSpPr>
          <p:cNvPr id="5" name="Date Placeholder 4">
            <a:extLst>
              <a:ext uri="{FF2B5EF4-FFF2-40B4-BE49-F238E27FC236}">
                <a16:creationId xmlns:a16="http://schemas.microsoft.com/office/drawing/2014/main" id="{832A7FAB-7BE5-E196-9AB1-68A1FA43AA80}"/>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C65E7E83-AEAC-3B81-3B0C-76DE9C5133B5}"/>
              </a:ext>
            </a:extLst>
          </p:cNvPr>
          <p:cNvSpPr>
            <a:spLocks noGrp="1"/>
          </p:cNvSpPr>
          <p:nvPr>
            <p:ph type="sldNum" sz="quarter" idx="12"/>
          </p:nvPr>
        </p:nvSpPr>
        <p:spPr/>
        <p:txBody>
          <a:bodyPr/>
          <a:lstStyle/>
          <a:p>
            <a:fld id="{697646A6-6B76-9347-9EA0-ECEE7D8FD72D}" type="slidenum">
              <a:rPr lang="en-US" smtClean="0"/>
              <a:t>43</a:t>
            </a:fld>
            <a:endParaRPr lang="en-US"/>
          </a:p>
        </p:txBody>
      </p:sp>
      <p:pic>
        <p:nvPicPr>
          <p:cNvPr id="7" name="Picture 4" descr="fig4-4">
            <a:extLst>
              <a:ext uri="{FF2B5EF4-FFF2-40B4-BE49-F238E27FC236}">
                <a16:creationId xmlns:a16="http://schemas.microsoft.com/office/drawing/2014/main" id="{2964DF3F-D7AF-7B30-198A-9842C1567B72}"/>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2" b="-2"/>
          <a:stretch/>
        </p:blipFill>
        <p:spPr bwMode="auto">
          <a:xfrm>
            <a:off x="6538722" y="10"/>
            <a:ext cx="5653278"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462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07BA89C-3DD5-9792-A1D8-69AA17718E35}"/>
              </a:ext>
            </a:extLst>
          </p:cNvPr>
          <p:cNvSpPr>
            <a:spLocks noGrp="1"/>
          </p:cNvSpPr>
          <p:nvPr>
            <p:ph type="title"/>
          </p:nvPr>
        </p:nvSpPr>
        <p:spPr>
          <a:xfrm>
            <a:off x="838200" y="365125"/>
            <a:ext cx="10515600" cy="1009363"/>
          </a:xfrm>
        </p:spPr>
        <p:txBody>
          <a:bodyPr/>
          <a:lstStyle/>
          <a:p>
            <a:r>
              <a:rPr lang="en-US" dirty="0"/>
              <a:t>Turbine hall of Grand Coulee Dam</a:t>
            </a:r>
          </a:p>
        </p:txBody>
      </p:sp>
      <p:pic>
        <p:nvPicPr>
          <p:cNvPr id="8" name="Picture 3" descr="gran-coulee">
            <a:extLst>
              <a:ext uri="{FF2B5EF4-FFF2-40B4-BE49-F238E27FC236}">
                <a16:creationId xmlns:a16="http://schemas.microsoft.com/office/drawing/2014/main" id="{392A2002-8521-B0C9-75F8-BA4E08182D7B}"/>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 y="1555668"/>
            <a:ext cx="10515600" cy="462129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06D5CDD4-647A-FAF9-E919-76C40D358B82}"/>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AF0E73ED-4F27-0F4B-C45C-AF22BE67D49F}"/>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44</a:t>
            </a:fld>
            <a:endParaRPr lang="en-US"/>
          </a:p>
        </p:txBody>
      </p:sp>
    </p:spTree>
    <p:extLst>
      <p:ext uri="{BB962C8B-B14F-4D97-AF65-F5344CB8AC3E}">
        <p14:creationId xmlns:p14="http://schemas.microsoft.com/office/powerpoint/2010/main" val="2935599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1D2A-B4FE-0B98-4C77-31CC2E4AD77D}"/>
              </a:ext>
            </a:extLst>
          </p:cNvPr>
          <p:cNvSpPr>
            <a:spLocks noGrp="1"/>
          </p:cNvSpPr>
          <p:nvPr>
            <p:ph type="title"/>
          </p:nvPr>
        </p:nvSpPr>
        <p:spPr>
          <a:xfrm>
            <a:off x="839788" y="457200"/>
            <a:ext cx="3932237" cy="1112838"/>
          </a:xfrm>
        </p:spPr>
        <p:txBody>
          <a:bodyPr anchor="b">
            <a:normAutofit/>
          </a:bodyPr>
          <a:lstStyle/>
          <a:p>
            <a:r>
              <a:rPr lang="en-US" sz="4000" dirty="0"/>
              <a:t>Francis turbine</a:t>
            </a:r>
          </a:p>
        </p:txBody>
      </p:sp>
      <p:pic>
        <p:nvPicPr>
          <p:cNvPr id="6" name="Picture 5" descr="fig4-7c">
            <a:extLst>
              <a:ext uri="{FF2B5EF4-FFF2-40B4-BE49-F238E27FC236}">
                <a16:creationId xmlns:a16="http://schemas.microsoft.com/office/drawing/2014/main" id="{15B3F994-FE0B-5E95-588D-4E40F47A2025}"/>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b="-2"/>
          <a:stretch/>
        </p:blipFill>
        <p:spPr bwMode="auto">
          <a:xfrm>
            <a:off x="4408728" y="457200"/>
            <a:ext cx="7783271" cy="614574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D7E1C50-8361-02DB-6360-45FC0D691622}"/>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EE9555F2-B3E5-C538-DFCC-92051F40BEAA}"/>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45</a:t>
            </a:fld>
            <a:endParaRPr lang="en-US"/>
          </a:p>
        </p:txBody>
      </p:sp>
    </p:spTree>
    <p:extLst>
      <p:ext uri="{BB962C8B-B14F-4D97-AF65-F5344CB8AC3E}">
        <p14:creationId xmlns:p14="http://schemas.microsoft.com/office/powerpoint/2010/main" val="2021089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E10D57-5018-E82E-ABF5-76A01E3FAA95}"/>
              </a:ext>
            </a:extLst>
          </p:cNvPr>
          <p:cNvSpPr>
            <a:spLocks noGrp="1"/>
          </p:cNvSpPr>
          <p:nvPr>
            <p:ph type="title"/>
          </p:nvPr>
        </p:nvSpPr>
        <p:spPr>
          <a:xfrm>
            <a:off x="839788" y="457200"/>
            <a:ext cx="3932237" cy="1112838"/>
          </a:xfrm>
        </p:spPr>
        <p:txBody>
          <a:bodyPr>
            <a:normAutofit/>
          </a:bodyPr>
          <a:lstStyle/>
          <a:p>
            <a:r>
              <a:rPr lang="en-US" sz="4000" dirty="0"/>
              <a:t>Kaplan turbine</a:t>
            </a:r>
          </a:p>
        </p:txBody>
      </p:sp>
      <p:pic>
        <p:nvPicPr>
          <p:cNvPr id="7" name="Picture 5" descr="fig4-7b">
            <a:extLst>
              <a:ext uri="{FF2B5EF4-FFF2-40B4-BE49-F238E27FC236}">
                <a16:creationId xmlns:a16="http://schemas.microsoft.com/office/drawing/2014/main" id="{DBBAB215-8E46-B063-EF67-947198F9BBDA}"/>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290605" y="282633"/>
            <a:ext cx="7901395" cy="6239013"/>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302402F1-63A3-F40D-0CB6-A44E125E2841}"/>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86446807-41AD-03B4-E729-D392F5BC80DB}"/>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46</a:t>
            </a:fld>
            <a:endParaRPr lang="en-US"/>
          </a:p>
        </p:txBody>
      </p:sp>
    </p:spTree>
    <p:extLst>
      <p:ext uri="{BB962C8B-B14F-4D97-AF65-F5344CB8AC3E}">
        <p14:creationId xmlns:p14="http://schemas.microsoft.com/office/powerpoint/2010/main" val="1444823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74065A-39E3-E64B-666F-624A4C03C40D}"/>
              </a:ext>
            </a:extLst>
          </p:cNvPr>
          <p:cNvSpPr>
            <a:spLocks noGrp="1"/>
          </p:cNvSpPr>
          <p:nvPr>
            <p:ph type="title"/>
          </p:nvPr>
        </p:nvSpPr>
        <p:spPr>
          <a:xfrm>
            <a:off x="839788" y="457200"/>
            <a:ext cx="3932237" cy="1112838"/>
          </a:xfrm>
        </p:spPr>
        <p:txBody>
          <a:bodyPr>
            <a:normAutofit/>
          </a:bodyPr>
          <a:lstStyle/>
          <a:p>
            <a:r>
              <a:rPr lang="en-US" sz="4000" dirty="0"/>
              <a:t>Pelton turbine</a:t>
            </a:r>
          </a:p>
        </p:txBody>
      </p:sp>
      <p:pic>
        <p:nvPicPr>
          <p:cNvPr id="7" name="Picture 3" descr="http://upload.wikimedia.org/wikipedia/commons/8/8a/Walchenseewerk_Pelton_120.jpg">
            <a:extLst>
              <a:ext uri="{FF2B5EF4-FFF2-40B4-BE49-F238E27FC236}">
                <a16:creationId xmlns:a16="http://schemas.microsoft.com/office/drawing/2014/main" id="{7BE77887-6AEF-01EA-419C-5C97ED7E320B}"/>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108862" y="139127"/>
            <a:ext cx="8035368" cy="634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D2BAA46D-1C3F-54AA-13A7-EFEE497683EA}"/>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8EEED52F-19F1-9980-C84A-835D545F7F34}"/>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47</a:t>
            </a:fld>
            <a:endParaRPr lang="en-US"/>
          </a:p>
        </p:txBody>
      </p:sp>
    </p:spTree>
    <p:extLst>
      <p:ext uri="{BB962C8B-B14F-4D97-AF65-F5344CB8AC3E}">
        <p14:creationId xmlns:p14="http://schemas.microsoft.com/office/powerpoint/2010/main" val="1471972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9D4A1D3-FB1E-A3A4-BDCD-3FC10D5F7D41}"/>
              </a:ext>
            </a:extLst>
          </p:cNvPr>
          <p:cNvSpPr>
            <a:spLocks noGrp="1"/>
          </p:cNvSpPr>
          <p:nvPr>
            <p:ph type="title"/>
          </p:nvPr>
        </p:nvSpPr>
        <p:spPr>
          <a:xfrm>
            <a:off x="839788" y="457200"/>
            <a:ext cx="3932237" cy="1112838"/>
          </a:xfrm>
        </p:spPr>
        <p:txBody>
          <a:bodyPr>
            <a:normAutofit/>
          </a:bodyPr>
          <a:lstStyle/>
          <a:p>
            <a:r>
              <a:rPr lang="en-US" dirty="0">
                <a:latin typeface="Calibri" charset="0"/>
                <a:ea typeface="Calibri" charset="0"/>
                <a:cs typeface="Calibri" charset="0"/>
              </a:rPr>
              <a:t>Three Gorges Dam on the Yangtze River</a:t>
            </a:r>
            <a:endParaRPr lang="en-US" dirty="0"/>
          </a:p>
        </p:txBody>
      </p:sp>
      <p:pic>
        <p:nvPicPr>
          <p:cNvPr id="6" name="Picture 3" descr="Aerial view of a river and land&#10;&#10;Description automatically generated">
            <a:extLst>
              <a:ext uri="{FF2B5EF4-FFF2-40B4-BE49-F238E27FC236}">
                <a16:creationId xmlns:a16="http://schemas.microsoft.com/office/drawing/2014/main" id="{C10BC86E-2037-3633-7B04-F9BC5A8E344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1"/>
          <a:stretch/>
        </p:blipFill>
        <p:spPr bwMode="auto">
          <a:xfrm>
            <a:off x="5183188" y="987425"/>
            <a:ext cx="6172200" cy="4873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06BF7105-95E6-B32F-C84A-083E69917210}"/>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DA2B55E-84E6-8533-78E4-5E08597D7E48}"/>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48</a:t>
            </a:fld>
            <a:endParaRPr lang="en-US"/>
          </a:p>
        </p:txBody>
      </p:sp>
    </p:spTree>
    <p:extLst>
      <p:ext uri="{BB962C8B-B14F-4D97-AF65-F5344CB8AC3E}">
        <p14:creationId xmlns:p14="http://schemas.microsoft.com/office/powerpoint/2010/main" val="1790551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B6DFBFD-44E1-EE88-76F4-A3D7D586E255}"/>
              </a:ext>
            </a:extLst>
          </p:cNvPr>
          <p:cNvSpPr>
            <a:spLocks noGrp="1"/>
          </p:cNvSpPr>
          <p:nvPr>
            <p:ph type="title"/>
          </p:nvPr>
        </p:nvSpPr>
        <p:spPr>
          <a:xfrm>
            <a:off x="839788" y="457200"/>
            <a:ext cx="3932237" cy="1112838"/>
          </a:xfrm>
        </p:spPr>
        <p:txBody>
          <a:bodyPr anchor="b">
            <a:normAutofit/>
          </a:bodyPr>
          <a:lstStyle/>
          <a:p>
            <a:r>
              <a:rPr lang="en-US" dirty="0" err="1"/>
              <a:t>Itaipu</a:t>
            </a:r>
            <a:r>
              <a:rPr lang="en-US" dirty="0"/>
              <a:t> Dam </a:t>
            </a:r>
            <a:br>
              <a:rPr lang="en-US" dirty="0"/>
            </a:br>
            <a:r>
              <a:rPr lang="en-US" dirty="0"/>
              <a:t>(Brazil &amp; Paraguay)</a:t>
            </a:r>
          </a:p>
        </p:txBody>
      </p:sp>
      <p:pic>
        <p:nvPicPr>
          <p:cNvPr id="7" name="Picture 6">
            <a:extLst>
              <a:ext uri="{FF2B5EF4-FFF2-40B4-BE49-F238E27FC236}">
                <a16:creationId xmlns:a16="http://schemas.microsoft.com/office/drawing/2014/main" id="{AF311AF4-8614-EFCD-2CD1-0568581D9FAA}"/>
              </a:ext>
            </a:extLst>
          </p:cNvPr>
          <p:cNvPicPr>
            <a:picLocks noChangeAspect="1"/>
          </p:cNvPicPr>
          <p:nvPr/>
        </p:nvPicPr>
        <p:blipFill>
          <a:blip r:embed="rId2"/>
          <a:stretch>
            <a:fillRect/>
          </a:stretch>
        </p:blipFill>
        <p:spPr>
          <a:xfrm>
            <a:off x="4146398" y="95003"/>
            <a:ext cx="8031748" cy="6485638"/>
          </a:xfrm>
          <a:prstGeom prst="rect">
            <a:avLst/>
          </a:prstGeom>
          <a:noFill/>
        </p:spPr>
      </p:pic>
      <p:sp>
        <p:nvSpPr>
          <p:cNvPr id="5" name="Date Placeholder 4">
            <a:extLst>
              <a:ext uri="{FF2B5EF4-FFF2-40B4-BE49-F238E27FC236}">
                <a16:creationId xmlns:a16="http://schemas.microsoft.com/office/drawing/2014/main" id="{083EB87A-EB2B-F7A5-350F-6B952E89A083}"/>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6" name="Slide Number Placeholder 5">
            <a:extLst>
              <a:ext uri="{FF2B5EF4-FFF2-40B4-BE49-F238E27FC236}">
                <a16:creationId xmlns:a16="http://schemas.microsoft.com/office/drawing/2014/main" id="{033CDC0A-106B-D4B8-9B21-87BA44621102}"/>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49</a:t>
            </a:fld>
            <a:endParaRPr lang="en-US"/>
          </a:p>
        </p:txBody>
      </p:sp>
    </p:spTree>
    <p:extLst>
      <p:ext uri="{BB962C8B-B14F-4D97-AF65-F5344CB8AC3E}">
        <p14:creationId xmlns:p14="http://schemas.microsoft.com/office/powerpoint/2010/main" val="39475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E942-C224-75DA-F933-22EEC6793FFF}"/>
              </a:ext>
            </a:extLst>
          </p:cNvPr>
          <p:cNvSpPr>
            <a:spLocks noGrp="1"/>
          </p:cNvSpPr>
          <p:nvPr>
            <p:ph type="title"/>
          </p:nvPr>
        </p:nvSpPr>
        <p:spPr/>
        <p:txBody>
          <a:bodyPr/>
          <a:lstStyle/>
          <a:p>
            <a:r>
              <a:rPr lang="en-US" dirty="0"/>
              <a:t>How much power is there in the wind?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178CC08-3DB8-AC9E-0D6F-0ADFC240494D}"/>
                  </a:ext>
                </a:extLst>
              </p:cNvPr>
              <p:cNvSpPr>
                <a:spLocks noGrp="1"/>
              </p:cNvSpPr>
              <p:nvPr>
                <p:ph sz="half" idx="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𝐸</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𝑘</m:t>
                          </m:r>
                        </m:sub>
                      </m:sSub>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4000" i="1">
                              <a:effectLst/>
                              <a:latin typeface="Cambria Math" panose="02040503050406030204" pitchFamily="18" charset="0"/>
                            </a:rPr>
                          </m:ctrlPr>
                        </m:fPr>
                        <m:num>
                          <m:r>
                            <a:rPr lang="en-US">
                              <a:effectLst/>
                              <a:latin typeface="Cambria Math" panose="02040503050406030204" pitchFamily="18" charset="0"/>
                              <a:ea typeface="Times New Roman" panose="02020603050405020304" pitchFamily="18" charset="0"/>
                              <a:cs typeface="Calibri" panose="020F0502020204030204" pitchFamily="34" charset="0"/>
                            </a:rPr>
                            <m:t>1</m:t>
                          </m:r>
                        </m:num>
                        <m:den>
                          <m:r>
                            <a:rPr lang="en-US">
                              <a:effectLst/>
                              <a:latin typeface="Cambria Math" panose="02040503050406030204" pitchFamily="18" charset="0"/>
                              <a:ea typeface="Times New Roman" panose="02020603050405020304" pitchFamily="18" charset="0"/>
                              <a:cs typeface="Calibri" panose="020F0502020204030204" pitchFamily="34" charset="0"/>
                            </a:rPr>
                            <m:t>2</m:t>
                          </m:r>
                        </m:den>
                      </m:f>
                      <m:r>
                        <a:rPr lang="en-US" i="1">
                          <a:effectLst/>
                          <a:latin typeface="Cambria Math" panose="02040503050406030204" pitchFamily="18" charset="0"/>
                          <a:ea typeface="Times New Roman" panose="02020603050405020304" pitchFamily="18" charset="0"/>
                          <a:cs typeface="Calibri" panose="020F0502020204030204" pitchFamily="34" charset="0"/>
                        </a:rPr>
                        <m:t>𝑚</m:t>
                      </m:r>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p>
                          <m:r>
                            <a:rPr lang="en-US">
                              <a:effectLst/>
                              <a:latin typeface="Cambria Math" panose="02040503050406030204" pitchFamily="18" charset="0"/>
                              <a:ea typeface="Times New Roman" panose="02020603050405020304" pitchFamily="18" charset="0"/>
                              <a:cs typeface="Calibri" panose="020F0502020204030204" pitchFamily="34" charset="0"/>
                            </a:rPr>
                            <m:t>2</m:t>
                          </m:r>
                        </m:sup>
                      </m:sSup>
                      <m:r>
                        <a:rPr lang="en-US">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4000" i="1">
                              <a:effectLst/>
                              <a:latin typeface="Cambria Math" panose="02040503050406030204" pitchFamily="18" charset="0"/>
                            </a:rPr>
                          </m:ctrlPr>
                        </m:fPr>
                        <m:num>
                          <m:r>
                            <a:rPr lang="en-US" i="1">
                              <a:effectLst/>
                              <a:latin typeface="Cambria Math" panose="02040503050406030204" pitchFamily="18" charset="0"/>
                              <a:ea typeface="Times New Roman" panose="02020603050405020304" pitchFamily="18" charset="0"/>
                              <a:cs typeface="Calibri" panose="020F0502020204030204" pitchFamily="34" charset="0"/>
                            </a:rPr>
                            <m:t>𝜋</m:t>
                          </m:r>
                        </m:num>
                        <m:den>
                          <m:r>
                            <a:rPr lang="en-US">
                              <a:effectLst/>
                              <a:latin typeface="Cambria Math" panose="02040503050406030204" pitchFamily="18" charset="0"/>
                              <a:ea typeface="Times New Roman" panose="02020603050405020304" pitchFamily="18" charset="0"/>
                              <a:cs typeface="Calibri" panose="020F0502020204030204" pitchFamily="34" charset="0"/>
                            </a:rPr>
                            <m:t>2</m:t>
                          </m:r>
                        </m:den>
                      </m:f>
                      <m:sSub>
                        <m:sSubPr>
                          <m:ctrlPr>
                            <a:rPr lang="en-US" sz="4000"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𝑎</m:t>
                          </m:r>
                        </m:sub>
                      </m:sSub>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𝑟</m:t>
                          </m:r>
                        </m:e>
                        <m:sup>
                          <m:r>
                            <a:rPr lang="en-US">
                              <a:effectLst/>
                              <a:latin typeface="Cambria Math" panose="02040503050406030204" pitchFamily="18" charset="0"/>
                              <a:ea typeface="Times New Roman" panose="02020603050405020304" pitchFamily="18" charset="0"/>
                              <a:cs typeface="Calibri" panose="020F0502020204030204" pitchFamily="34" charset="0"/>
                            </a:rPr>
                            <m:t>2</m:t>
                          </m:r>
                        </m:sup>
                      </m:sSup>
                      <m:sSup>
                        <m:sSupPr>
                          <m:ctrlPr>
                            <a:rPr lang="en-US" sz="4000" i="1">
                              <a:effectLst/>
                              <a:latin typeface="Cambria Math" panose="02040503050406030204" pitchFamily="18"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𝑣</m:t>
                          </m:r>
                        </m:e>
                        <m:sup>
                          <m:r>
                            <a:rPr lang="en-US">
                              <a:effectLst/>
                              <a:latin typeface="Cambria Math" panose="02040503050406030204" pitchFamily="18" charset="0"/>
                              <a:ea typeface="Times New Roman" panose="02020603050405020304" pitchFamily="18" charset="0"/>
                              <a:cs typeface="Calibri" panose="020F0502020204030204" pitchFamily="34" charset="0"/>
                            </a:rPr>
                            <m:t>3</m:t>
                          </m:r>
                        </m:sup>
                      </m:sSup>
                      <m:r>
                        <a:rPr lang="en-US" i="1">
                          <a:effectLst/>
                          <a:latin typeface="Cambria Math" panose="02040503050406030204" pitchFamily="18" charset="0"/>
                          <a:ea typeface="Times New Roman" panose="02020603050405020304" pitchFamily="18" charset="0"/>
                          <a:cs typeface="Calibri" panose="020F0502020204030204" pitchFamily="34" charset="0"/>
                        </a:rPr>
                        <m:t>𝑡</m:t>
                      </m:r>
                    </m:oMath>
                  </m:oMathPara>
                </a14:m>
                <a:endParaRPr lang="en-US" sz="4000" dirty="0"/>
              </a:p>
              <a:p>
                <a:endParaRPr lang="en-US" dirty="0"/>
              </a:p>
              <a:p>
                <a:r>
                  <a:rPr lang="en-US" dirty="0"/>
                  <a:t>Power in this wind:</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𝑤</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sub>
                          </m:sSub>
                        </m:num>
                        <m:den>
                          <m:r>
                            <a:rPr lang="en-US" i="1">
                              <a:latin typeface="Cambria Math" panose="02040503050406030204" pitchFamily="18" charset="0"/>
                            </a:rPr>
                            <m:t>𝑑𝑡</m:t>
                          </m:r>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𝑎</m:t>
                          </m:r>
                        </m:sub>
                      </m:sSub>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a:latin typeface="Cambria Math" panose="02040503050406030204" pitchFamily="18" charset="0"/>
                            </a:rPr>
                            <m:t>3</m:t>
                          </m:r>
                        </m:sup>
                      </m:sSup>
                    </m:oMath>
                  </m:oMathPara>
                </a14:m>
                <a:endParaRPr lang="en-US" dirty="0"/>
              </a:p>
              <a:p>
                <a:endParaRPr lang="en-US" dirty="0"/>
              </a:p>
              <a:p>
                <a:r>
                  <a:rPr lang="en-US" dirty="0"/>
                  <a:t>Increases rapidly with:</a:t>
                </a:r>
              </a:p>
              <a:p>
                <a:pPr lvl="1"/>
                <a:r>
                  <a:rPr lang="en-US" dirty="0"/>
                  <a:t>The wind speed</a:t>
                </a:r>
              </a:p>
              <a:p>
                <a:pPr lvl="1"/>
                <a:r>
                  <a:rPr lang="en-US" dirty="0"/>
                  <a:t>The length of the blades</a:t>
                </a:r>
              </a:p>
            </p:txBody>
          </p:sp>
        </mc:Choice>
        <mc:Fallback xmlns="">
          <p:sp>
            <p:nvSpPr>
              <p:cNvPr id="6" name="Content Placeholder 5">
                <a:extLst>
                  <a:ext uri="{FF2B5EF4-FFF2-40B4-BE49-F238E27FC236}">
                    <a16:creationId xmlns:a16="http://schemas.microsoft.com/office/drawing/2014/main" id="{F178CC08-3DB8-AC9E-0D6F-0ADFC240494D}"/>
                  </a:ext>
                </a:extLst>
              </p:cNvPr>
              <p:cNvSpPr>
                <a:spLocks noGrp="1" noRot="1" noChangeAspect="1" noMove="1" noResize="1" noEditPoints="1" noAdjustHandles="1" noChangeArrowheads="1" noChangeShapeType="1" noTextEdit="1"/>
              </p:cNvSpPr>
              <p:nvPr>
                <p:ph sz="half" idx="2"/>
              </p:nvPr>
            </p:nvSpPr>
            <p:spPr>
              <a:blipFill>
                <a:blip r:embed="rId2"/>
                <a:stretch>
                  <a:fillRect l="-2211" t="-546" b="-16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1BF17A-110C-0350-5791-D4E014D8F384}"/>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E1118C62-C2EF-84AD-8F94-C4E1F011B21F}"/>
              </a:ext>
            </a:extLst>
          </p:cNvPr>
          <p:cNvSpPr>
            <a:spLocks noGrp="1"/>
          </p:cNvSpPr>
          <p:nvPr>
            <p:ph type="sldNum" sz="quarter" idx="12"/>
          </p:nvPr>
        </p:nvSpPr>
        <p:spPr/>
        <p:txBody>
          <a:bodyPr/>
          <a:lstStyle/>
          <a:p>
            <a:fld id="{697646A6-6B76-9347-9EA0-ECEE7D8FD72D}" type="slidenum">
              <a:rPr lang="en-US" smtClean="0"/>
              <a:t>5</a:t>
            </a:fld>
            <a:endParaRPr lang="en-US"/>
          </a:p>
        </p:txBody>
      </p:sp>
      <p:grpSp>
        <p:nvGrpSpPr>
          <p:cNvPr id="8" name="Group 7">
            <a:extLst>
              <a:ext uri="{FF2B5EF4-FFF2-40B4-BE49-F238E27FC236}">
                <a16:creationId xmlns:a16="http://schemas.microsoft.com/office/drawing/2014/main" id="{76C1A305-226C-AF6D-B12B-4083615E34A2}"/>
              </a:ext>
            </a:extLst>
          </p:cNvPr>
          <p:cNvGrpSpPr/>
          <p:nvPr/>
        </p:nvGrpSpPr>
        <p:grpSpPr>
          <a:xfrm>
            <a:off x="7064499" y="1828402"/>
            <a:ext cx="4064000" cy="4088526"/>
            <a:chOff x="2540000" y="1075145"/>
            <a:chExt cx="4064000" cy="4088526"/>
          </a:xfrm>
        </p:grpSpPr>
        <p:cxnSp>
          <p:nvCxnSpPr>
            <p:cNvPr id="9" name="Straight Connector 8">
              <a:extLst>
                <a:ext uri="{FF2B5EF4-FFF2-40B4-BE49-F238E27FC236}">
                  <a16:creationId xmlns:a16="http://schemas.microsoft.com/office/drawing/2014/main" id="{32E1DAB5-EE35-79C7-7B4F-D804CFE8D468}"/>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009E9FBD-5BB9-1BEE-F859-309E6EE0167E}"/>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47AB2F0F-4913-9590-6EF0-4135C7D05A39}"/>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303C025B-297A-69CD-108E-7470DE713F68}"/>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5A0321A-28F5-99A2-4BDE-75D6C0F24B22}"/>
                </a:ext>
              </a:extLst>
            </p:cNvPr>
            <p:cNvSpPr/>
            <p:nvPr/>
          </p:nvSpPr>
          <p:spPr>
            <a:xfrm>
              <a:off x="4372798" y="2293998"/>
              <a:ext cx="148725" cy="15218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F939D-6B3A-1A36-5A1A-DA536D8B2DCE}"/>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6319E50-C6E3-C0A4-79CE-393F8C5DCC83}"/>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786CBB-FEFC-A1E9-C28B-1285AF34778C}"/>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D6FC80-F9D2-E871-CD9B-46649D4F529E}"/>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C5A76D-25D1-F7F2-95DE-DDA12E515CBF}"/>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374CDC-06C6-5293-291C-D3048F5D5E3C}"/>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077B6C-5980-1245-B298-83059FD60F9D}"/>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9A38D1-6716-477D-A842-B392416669C4}"/>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6AF829-717D-DF66-CC1B-A05904BBF033}"/>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B40D95-A8E7-5A48-9D5F-04F0FFE8440E}"/>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F9120D-52EC-09ED-BE63-4B16A876ED3C}"/>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43C5A-95BE-CCD9-4D51-9335AB0DD6C5}"/>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75576D-F9A1-ED6D-A838-ECA0C33026ED}"/>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500FC3-B2AD-50AC-36CE-ACD8AABAE238}"/>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FDC8ED-59B2-2739-9D91-E5DB5814ECB6}"/>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A525BC-0EA7-5E77-DC5B-7D9C86F743BD}"/>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162D34-AFA0-9AC4-6574-49D02F9182B2}"/>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6647DD-EB39-582E-9D99-ABA783064F46}"/>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F89E3D-9EB7-3292-C7F7-01DFF4720F5D}"/>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3543DD-77E9-1E29-FEAD-9778B5EB4A5B}"/>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42295B-D1A1-85AE-80CC-6064A13C8936}"/>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F6C5B8-AD42-4329-A84C-46562C83CCA7}"/>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F17B4FA-2389-B62B-C874-909E9B586990}"/>
                </a:ext>
              </a:extLst>
            </p:cNvPr>
            <p:cNvSpPr/>
            <p:nvPr/>
          </p:nvSpPr>
          <p:spPr>
            <a:xfrm>
              <a:off x="3145174" y="1075145"/>
              <a:ext cx="2582456" cy="258245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7AD3FD94-0134-A240-5FC7-76E35B6723CD}"/>
                </a:ext>
              </a:extLst>
            </p:cNvPr>
            <p:cNvCxnSpPr>
              <a:cxnSpLocks/>
            </p:cNvCxnSpPr>
            <p:nvPr/>
          </p:nvCxnSpPr>
          <p:spPr>
            <a:xfrm flipV="1">
              <a:off x="4450683" y="1906073"/>
              <a:ext cx="1185008" cy="464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9B7405-95BC-37E7-83CF-D6C86EFB071B}"/>
                    </a:ext>
                  </a:extLst>
                </p:cNvPr>
                <p:cNvSpPr txBox="1"/>
                <p:nvPr/>
              </p:nvSpPr>
              <p:spPr>
                <a:xfrm>
                  <a:off x="5021673" y="1851385"/>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38" name="TextBox 37">
                  <a:extLst>
                    <a:ext uri="{FF2B5EF4-FFF2-40B4-BE49-F238E27FC236}">
                      <a16:creationId xmlns:a16="http://schemas.microsoft.com/office/drawing/2014/main" id="{939B7405-95BC-37E7-83CF-D6C86EFB071B}"/>
                    </a:ext>
                  </a:extLst>
                </p:cNvPr>
                <p:cNvSpPr txBox="1">
                  <a:spLocks noRot="1" noChangeAspect="1" noMove="1" noResize="1" noEditPoints="1" noAdjustHandles="1" noChangeArrowheads="1" noChangeShapeType="1" noTextEdit="1"/>
                </p:cNvSpPr>
                <p:nvPr/>
              </p:nvSpPr>
              <p:spPr>
                <a:xfrm>
                  <a:off x="5021673" y="1851385"/>
                  <a:ext cx="166969" cy="276999"/>
                </a:xfrm>
                <a:prstGeom prst="rect">
                  <a:avLst/>
                </a:prstGeom>
                <a:blipFill>
                  <a:blip r:embed="rId3"/>
                  <a:stretch>
                    <a:fillRect l="-14286" r="-2142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18FB8D75-4852-468F-69A6-3D2FABC7065A}"/>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21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CC105F-8DE9-C3D4-999D-01E9BFAF8AB1}"/>
              </a:ext>
            </a:extLst>
          </p:cNvPr>
          <p:cNvSpPr>
            <a:spLocks noGrp="1"/>
          </p:cNvSpPr>
          <p:nvPr>
            <p:ph type="title"/>
          </p:nvPr>
        </p:nvSpPr>
        <p:spPr/>
        <p:txBody>
          <a:bodyPr/>
          <a:lstStyle/>
          <a:p>
            <a:r>
              <a:rPr lang="en-US" dirty="0"/>
              <a:t>Energy in an impoundment reservoir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46F5BC3-B885-6D98-53CB-EA6AC1A0BA9E}"/>
                  </a:ext>
                </a:extLst>
              </p:cNvPr>
              <p:cNvSpPr>
                <a:spLocks noGrp="1"/>
              </p:cNvSpPr>
              <p:nvPr>
                <p:ph sz="half" idx="2"/>
              </p:nvPr>
            </p:nvSpPr>
            <p:spPr/>
            <p:txBody>
              <a:bodyPr>
                <a:normAutofit/>
              </a:bodyPr>
              <a:lstStyle/>
              <a:p>
                <a:r>
                  <a:rPr lang="en-US" dirty="0"/>
                  <a:t>Potential energy per unit of volume of water:</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𝑒</m:t>
                      </m:r>
                      <m:r>
                        <a:rPr lang="en-US">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𝑔h</m:t>
                      </m:r>
                    </m:oMath>
                  </m:oMathPara>
                </a14:m>
                <a:endParaRPr lang="en-US" dirty="0">
                  <a:latin typeface="Calibri" panose="020F0502020204030204" pitchFamily="34" charset="0"/>
                  <a:ea typeface="Times New Roman" panose="02020603050405020304" pitchFamily="18" charset="0"/>
                  <a:cs typeface="Calibri" panose="020F0502020204030204" pitchFamily="34" charset="0"/>
                </a:endParaRPr>
              </a:p>
              <a:p>
                <a14:m>
                  <m:oMath xmlns:m="http://schemas.openxmlformats.org/officeDocument/2006/math">
                    <m:sSub>
                      <m:sSubPr>
                        <m:ctrlPr>
                          <a:rPr lang="en-US" sz="2400" i="1" smtClean="0">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𝑤</m:t>
                        </m:r>
                      </m:sub>
                    </m:sSub>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specific mass of water (kg/m</a:t>
                </a:r>
                <a:r>
                  <a:rPr lang="en-US" sz="2400" baseline="30000" dirty="0">
                    <a:effectLst/>
                    <a:latin typeface="Calibri" panose="020F0502020204030204" pitchFamily="34" charset="0"/>
                    <a:ea typeface="Times New Roman" panose="02020603050405020304" pitchFamily="18" charset="0"/>
                    <a:cs typeface="Times New Roman (Body CS)"/>
                  </a:rPr>
                  <a:t>3</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endParaRPr lang="en-US" sz="2400" i="1" dirty="0">
                  <a:effectLst/>
                  <a:latin typeface="Cambria Math" panose="02040503050406030204" pitchFamily="18" charset="0"/>
                  <a:ea typeface="Times New Roman" panose="02020603050405020304" pitchFamily="18" charset="0"/>
                  <a:cs typeface="Calibri" panose="020F0502020204030204" pitchFamily="34" charset="0"/>
                </a:endParaRPr>
              </a:p>
              <a:p>
                <a14:m>
                  <m:oMath xmlns:m="http://schemas.openxmlformats.org/officeDocument/2006/math">
                    <m:r>
                      <a:rPr lang="en-US" sz="2400" i="1">
                        <a:effectLst/>
                        <a:latin typeface="Cambria Math" panose="02040503050406030204" pitchFamily="18" charset="0"/>
                        <a:ea typeface="Times New Roman" panose="02020603050405020304" pitchFamily="18" charset="0"/>
                        <a:cs typeface="Calibri" panose="020F0502020204030204" pitchFamily="34" charset="0"/>
                      </a:rPr>
                      <m:t>𝑔</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acceleration of gravity (m/s</a:t>
                </a:r>
                <a:r>
                  <a:rPr lang="en-US" sz="2400" baseline="30000" dirty="0">
                    <a:effectLst/>
                    <a:latin typeface="Calibri" panose="020F0502020204030204" pitchFamily="34" charset="0"/>
                    <a:ea typeface="Times New Roman" panose="02020603050405020304" pitchFamily="18" charset="0"/>
                    <a:cs typeface="Times New Roman (Body CS)"/>
                  </a:rPr>
                  <a:t>2</a:t>
                </a:r>
                <a:r>
                  <a:rPr lang="en-US" sz="2400" dirty="0">
                    <a:effectLst/>
                    <a:latin typeface="Calibri" panose="020F0502020204030204" pitchFamily="34" charset="0"/>
                    <a:ea typeface="Times New Roman" panose="02020603050405020304" pitchFamily="18" charset="0"/>
                    <a:cs typeface="Calibri" panose="020F0502020204030204" pitchFamily="34" charset="0"/>
                  </a:rPr>
                  <a:t>)</a:t>
                </a:r>
              </a:p>
              <a:p>
                <a14:m>
                  <m:oMath xmlns:m="http://schemas.openxmlformats.org/officeDocument/2006/math">
                    <m:r>
                      <a:rPr lang="en-US" sz="2400" i="1">
                        <a:effectLst/>
                        <a:latin typeface="Cambria Math" panose="02040503050406030204" pitchFamily="18" charset="0"/>
                        <a:ea typeface="Times New Roman" panose="02020603050405020304" pitchFamily="18" charset="0"/>
                        <a:cs typeface="Calibri" panose="020F0502020204030204" pitchFamily="34" charset="0"/>
                      </a:rPr>
                      <m:t>h</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head (m)</a:t>
                </a:r>
              </a:p>
              <a:p>
                <a:endParaRPr lang="en-US" sz="2400" dirty="0">
                  <a:latin typeface="Calibri" panose="020F0502020204030204" pitchFamily="34" charset="0"/>
                  <a:ea typeface="Times New Roman" panose="02020603050405020304" pitchFamily="18" charset="0"/>
                  <a:cs typeface="Calibri" panose="020F0502020204030204" pitchFamily="34" charset="0"/>
                </a:endParaRPr>
              </a:p>
              <a:p>
                <a:r>
                  <a:rPr lang="en-US" dirty="0">
                    <a:effectLst/>
                    <a:latin typeface="Calibri" panose="020F0502020204030204" pitchFamily="34" charset="0"/>
                    <a:ea typeface="Times New Roman" panose="02020603050405020304" pitchFamily="18" charset="0"/>
                    <a:cs typeface="Calibri" panose="020F0502020204030204" pitchFamily="34" charset="0"/>
                  </a:rPr>
                  <a:t>Total potential energy:</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𝐸</m:t>
                      </m:r>
                      <m:r>
                        <a:rPr lang="en-US">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𝑔h𝑉</m:t>
                      </m:r>
                    </m:oMath>
                  </m:oMathPara>
                </a14:m>
                <a:endParaRPr lang="en-US" dirty="0">
                  <a:latin typeface="Calibri" panose="020F0502020204030204" pitchFamily="34" charset="0"/>
                  <a:ea typeface="Times New Roman" panose="02020603050405020304" pitchFamily="18" charset="0"/>
                  <a:cs typeface="Calibri" panose="020F0502020204030204" pitchFamily="34" charset="0"/>
                </a:endParaRPr>
              </a:p>
              <a:p>
                <a14:m>
                  <m:oMath xmlns:m="http://schemas.openxmlformats.org/officeDocument/2006/math">
                    <m:r>
                      <a:rPr lang="en-US" sz="2400" i="1" smtClean="0">
                        <a:effectLst/>
                        <a:latin typeface="Cambria Math" panose="02040503050406030204" pitchFamily="18" charset="0"/>
                        <a:ea typeface="Times New Roman" panose="02020603050405020304" pitchFamily="18" charset="0"/>
                        <a:cs typeface="Calibri" panose="020F0502020204030204" pitchFamily="34" charset="0"/>
                      </a:rPr>
                      <m:t>𝑉</m:t>
                    </m:r>
                  </m:oMath>
                </a14:m>
                <a:r>
                  <a:rPr lang="en-US" sz="2400" dirty="0">
                    <a:effectLst/>
                    <a:latin typeface="Calibri" panose="020F0502020204030204" pitchFamily="34" charset="0"/>
                    <a:ea typeface="Times New Roman" panose="02020603050405020304" pitchFamily="18" charset="0"/>
                  </a:rPr>
                  <a:t>: volume of the reservoir (m</a:t>
                </a:r>
                <a:r>
                  <a:rPr lang="en-US" sz="2400" baseline="30000" dirty="0">
                    <a:effectLst/>
                    <a:latin typeface="Calibri" panose="020F0502020204030204" pitchFamily="34" charset="0"/>
                    <a:ea typeface="Times New Roman" panose="02020603050405020304" pitchFamily="18" charset="0"/>
                    <a:cs typeface="Times New Roman (Body CS)"/>
                  </a:rPr>
                  <a:t>3</a:t>
                </a:r>
                <a:r>
                  <a:rPr lang="en-US" sz="2400" dirty="0">
                    <a:effectLst/>
                    <a:latin typeface="Calibri" panose="020F0502020204030204" pitchFamily="34" charset="0"/>
                    <a:ea typeface="Times New Roman" panose="02020603050405020304" pitchFamily="18" charset="0"/>
                  </a:rPr>
                  <a:t>)</a:t>
                </a: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2" name="Content Placeholder 1">
                <a:extLst>
                  <a:ext uri="{FF2B5EF4-FFF2-40B4-BE49-F238E27FC236}">
                    <a16:creationId xmlns:a16="http://schemas.microsoft.com/office/drawing/2014/main" id="{D46F5BC3-B885-6D98-53CB-EA6AC1A0BA9E}"/>
                  </a:ext>
                </a:extLst>
              </p:cNvPr>
              <p:cNvSpPr>
                <a:spLocks noGrp="1" noRot="1" noChangeAspect="1" noMove="1" noResize="1" noEditPoints="1" noAdjustHandles="1" noChangeArrowheads="1" noChangeShapeType="1" noTextEdit="1"/>
              </p:cNvSpPr>
              <p:nvPr>
                <p:ph sz="half" idx="2"/>
              </p:nvPr>
            </p:nvSpPr>
            <p:spPr>
              <a:blipFill>
                <a:blip r:embed="rId2"/>
                <a:stretch>
                  <a:fillRect l="-2211" t="-218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BFBDF85-08F8-94BD-97A7-1E376237E2A5}"/>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53C98E22-349D-E1D9-9736-ABC70650A7C8}"/>
              </a:ext>
            </a:extLst>
          </p:cNvPr>
          <p:cNvSpPr>
            <a:spLocks noGrp="1"/>
          </p:cNvSpPr>
          <p:nvPr>
            <p:ph type="sldNum" sz="quarter" idx="12"/>
          </p:nvPr>
        </p:nvSpPr>
        <p:spPr/>
        <p:txBody>
          <a:bodyPr/>
          <a:lstStyle/>
          <a:p>
            <a:fld id="{697646A6-6B76-9347-9EA0-ECEE7D8FD72D}" type="slidenum">
              <a:rPr lang="en-US" smtClean="0"/>
              <a:t>50</a:t>
            </a:fld>
            <a:endParaRPr lang="en-US"/>
          </a:p>
        </p:txBody>
      </p:sp>
      <p:grpSp>
        <p:nvGrpSpPr>
          <p:cNvPr id="8" name="Group 7">
            <a:extLst>
              <a:ext uri="{FF2B5EF4-FFF2-40B4-BE49-F238E27FC236}">
                <a16:creationId xmlns:a16="http://schemas.microsoft.com/office/drawing/2014/main" id="{ECA7C33D-9539-0C21-3AAE-7542F0BD1E1D}"/>
              </a:ext>
            </a:extLst>
          </p:cNvPr>
          <p:cNvGrpSpPr/>
          <p:nvPr/>
        </p:nvGrpSpPr>
        <p:grpSpPr>
          <a:xfrm>
            <a:off x="5997575" y="2418042"/>
            <a:ext cx="6127933" cy="2884290"/>
            <a:chOff x="2187241" y="978721"/>
            <a:chExt cx="8968439" cy="4221257"/>
          </a:xfrm>
        </p:grpSpPr>
        <p:sp>
          <p:nvSpPr>
            <p:cNvPr id="9" name="Rectangle 6">
              <a:extLst>
                <a:ext uri="{FF2B5EF4-FFF2-40B4-BE49-F238E27FC236}">
                  <a16:creationId xmlns:a16="http://schemas.microsoft.com/office/drawing/2014/main" id="{0BC9BFD3-AB64-6027-8C93-85B4DEDA669D}"/>
                </a:ext>
              </a:extLst>
            </p:cNvPr>
            <p:cNvSpPr>
              <a:spLocks noChangeArrowheads="1"/>
            </p:cNvSpPr>
            <p:nvPr/>
          </p:nvSpPr>
          <p:spPr bwMode="auto">
            <a:xfrm>
              <a:off x="2187241" y="1969724"/>
              <a:ext cx="2576513" cy="27860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10" name="Freeform 7">
              <a:extLst>
                <a:ext uri="{FF2B5EF4-FFF2-40B4-BE49-F238E27FC236}">
                  <a16:creationId xmlns:a16="http://schemas.microsoft.com/office/drawing/2014/main" id="{E364B092-F944-9C69-353E-22F1F23B4C92}"/>
                </a:ext>
              </a:extLst>
            </p:cNvPr>
            <p:cNvSpPr>
              <a:spLocks/>
            </p:cNvSpPr>
            <p:nvPr/>
          </p:nvSpPr>
          <p:spPr bwMode="auto">
            <a:xfrm>
              <a:off x="2204349" y="1822087"/>
              <a:ext cx="2613025" cy="174625"/>
            </a:xfrm>
            <a:custGeom>
              <a:avLst/>
              <a:gdLst>
                <a:gd name="T0" fmla="*/ 0 w 2450"/>
                <a:gd name="T1" fmla="*/ 2147483646 h 176"/>
                <a:gd name="T2" fmla="*/ 2147483646 w 2450"/>
                <a:gd name="T3" fmla="*/ 2147483646 h 176"/>
                <a:gd name="T4" fmla="*/ 2147483646 w 2450"/>
                <a:gd name="T5" fmla="*/ 2147483646 h 176"/>
                <a:gd name="T6" fmla="*/ 2147483646 w 2450"/>
                <a:gd name="T7" fmla="*/ 2147483646 h 176"/>
                <a:gd name="T8" fmla="*/ 2147483646 w 2450"/>
                <a:gd name="T9" fmla="*/ 2147483646 h 176"/>
                <a:gd name="T10" fmla="*/ 2147483646 w 2450"/>
                <a:gd name="T11" fmla="*/ 2147483646 h 176"/>
                <a:gd name="T12" fmla="*/ 2147483646 w 2450"/>
                <a:gd name="T13" fmla="*/ 2147483646 h 176"/>
                <a:gd name="T14" fmla="*/ 0 60000 65536"/>
                <a:gd name="T15" fmla="*/ 0 60000 65536"/>
                <a:gd name="T16" fmla="*/ 0 60000 65536"/>
                <a:gd name="T17" fmla="*/ 0 60000 65536"/>
                <a:gd name="T18" fmla="*/ 0 60000 65536"/>
                <a:gd name="T19" fmla="*/ 0 60000 65536"/>
                <a:gd name="T20" fmla="*/ 0 60000 65536"/>
                <a:gd name="T21" fmla="*/ 0 w 2450"/>
                <a:gd name="T22" fmla="*/ 0 h 176"/>
                <a:gd name="T23" fmla="*/ 2450 w 245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0" h="176">
                  <a:moveTo>
                    <a:pt x="0" y="176"/>
                  </a:moveTo>
                  <a:cubicBezTo>
                    <a:pt x="64" y="152"/>
                    <a:pt x="209" y="41"/>
                    <a:pt x="383" y="32"/>
                  </a:cubicBezTo>
                  <a:cubicBezTo>
                    <a:pt x="557" y="23"/>
                    <a:pt x="850" y="127"/>
                    <a:pt x="1044" y="123"/>
                  </a:cubicBezTo>
                  <a:cubicBezTo>
                    <a:pt x="1238" y="119"/>
                    <a:pt x="1365" y="10"/>
                    <a:pt x="1546" y="5"/>
                  </a:cubicBezTo>
                  <a:cubicBezTo>
                    <a:pt x="1727" y="0"/>
                    <a:pt x="2005" y="73"/>
                    <a:pt x="2130" y="93"/>
                  </a:cubicBezTo>
                  <a:cubicBezTo>
                    <a:pt x="2255" y="114"/>
                    <a:pt x="2244" y="118"/>
                    <a:pt x="2297" y="128"/>
                  </a:cubicBezTo>
                  <a:cubicBezTo>
                    <a:pt x="2350" y="138"/>
                    <a:pt x="2418" y="153"/>
                    <a:pt x="2450" y="159"/>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11" name="Rectangle 8">
              <a:extLst>
                <a:ext uri="{FF2B5EF4-FFF2-40B4-BE49-F238E27FC236}">
                  <a16:creationId xmlns:a16="http://schemas.microsoft.com/office/drawing/2014/main" id="{A2205DF4-5C14-15DF-70B9-1BD426235CFC}"/>
                </a:ext>
              </a:extLst>
            </p:cNvPr>
            <p:cNvSpPr>
              <a:spLocks noChangeArrowheads="1"/>
            </p:cNvSpPr>
            <p:nvPr/>
          </p:nvSpPr>
          <p:spPr bwMode="auto">
            <a:xfrm>
              <a:off x="2195830" y="4663403"/>
              <a:ext cx="8929688" cy="536575"/>
            </a:xfrm>
            <a:prstGeom prst="rect">
              <a:avLst/>
            </a:prstGeom>
            <a:blipFill>
              <a:blip r:embed="rId3"/>
              <a:tile tx="0" ty="0" sx="100000" sy="100000" flip="none" algn="tl"/>
            </a:blip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12" name="Freeform 9">
              <a:extLst>
                <a:ext uri="{FF2B5EF4-FFF2-40B4-BE49-F238E27FC236}">
                  <a16:creationId xmlns:a16="http://schemas.microsoft.com/office/drawing/2014/main" id="{C1491E6D-5333-C654-D6F6-6DCC974D6115}"/>
                </a:ext>
              </a:extLst>
            </p:cNvPr>
            <p:cNvSpPr>
              <a:spLocks/>
            </p:cNvSpPr>
            <p:nvPr/>
          </p:nvSpPr>
          <p:spPr bwMode="auto">
            <a:xfrm>
              <a:off x="8563293" y="4606253"/>
              <a:ext cx="2592387" cy="201613"/>
            </a:xfrm>
            <a:custGeom>
              <a:avLst/>
              <a:gdLst>
                <a:gd name="T0" fmla="*/ 2147483646 w 2447"/>
                <a:gd name="T1" fmla="*/ 2147483646 h 192"/>
                <a:gd name="T2" fmla="*/ 2147483646 w 2447"/>
                <a:gd name="T3" fmla="*/ 2147483646 h 192"/>
                <a:gd name="T4" fmla="*/ 2147483646 w 2447"/>
                <a:gd name="T5" fmla="*/ 2147483646 h 192"/>
                <a:gd name="T6" fmla="*/ 2147483646 w 2447"/>
                <a:gd name="T7" fmla="*/ 2147483646 h 192"/>
                <a:gd name="T8" fmla="*/ 2147483646 w 2447"/>
                <a:gd name="T9" fmla="*/ 2147483646 h 192"/>
                <a:gd name="T10" fmla="*/ 2147483646 w 2447"/>
                <a:gd name="T11" fmla="*/ 2147483646 h 192"/>
                <a:gd name="T12" fmla="*/ 2147483646 w 2447"/>
                <a:gd name="T13" fmla="*/ 2147483646 h 192"/>
                <a:gd name="T14" fmla="*/ 2147483646 w 2447"/>
                <a:gd name="T15" fmla="*/ 2147483646 h 192"/>
                <a:gd name="T16" fmla="*/ 0 60000 65536"/>
                <a:gd name="T17" fmla="*/ 0 60000 65536"/>
                <a:gd name="T18" fmla="*/ 0 60000 65536"/>
                <a:gd name="T19" fmla="*/ 0 60000 65536"/>
                <a:gd name="T20" fmla="*/ 0 60000 65536"/>
                <a:gd name="T21" fmla="*/ 0 60000 65536"/>
                <a:gd name="T22" fmla="*/ 0 60000 65536"/>
                <a:gd name="T23" fmla="*/ 0 60000 65536"/>
                <a:gd name="T24" fmla="*/ 0 w 2447"/>
                <a:gd name="T25" fmla="*/ 0 h 192"/>
                <a:gd name="T26" fmla="*/ 2447 w 244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47" h="192">
                  <a:moveTo>
                    <a:pt x="88" y="162"/>
                  </a:moveTo>
                  <a:cubicBezTo>
                    <a:pt x="81" y="140"/>
                    <a:pt x="0" y="55"/>
                    <a:pt x="47" y="29"/>
                  </a:cubicBezTo>
                  <a:cubicBezTo>
                    <a:pt x="94" y="3"/>
                    <a:pt x="205" y="0"/>
                    <a:pt x="368" y="4"/>
                  </a:cubicBezTo>
                  <a:cubicBezTo>
                    <a:pt x="531" y="8"/>
                    <a:pt x="832" y="55"/>
                    <a:pt x="1025" y="56"/>
                  </a:cubicBezTo>
                  <a:cubicBezTo>
                    <a:pt x="1218" y="57"/>
                    <a:pt x="1334" y="16"/>
                    <a:pt x="1528" y="12"/>
                  </a:cubicBezTo>
                  <a:cubicBezTo>
                    <a:pt x="1722" y="8"/>
                    <a:pt x="2051" y="20"/>
                    <a:pt x="2187" y="29"/>
                  </a:cubicBezTo>
                  <a:cubicBezTo>
                    <a:pt x="2323" y="38"/>
                    <a:pt x="2303" y="42"/>
                    <a:pt x="2346" y="69"/>
                  </a:cubicBezTo>
                  <a:cubicBezTo>
                    <a:pt x="2389" y="96"/>
                    <a:pt x="2426" y="166"/>
                    <a:pt x="2447" y="192"/>
                  </a:cubicBezTo>
                </a:path>
              </a:pathLst>
            </a:custGeom>
            <a:solidFill>
              <a:srgbClr val="0070C0"/>
            </a:solidFill>
            <a:ln>
              <a:noFill/>
            </a:ln>
          </p:spPr>
          <p:txBody>
            <a:bodyPr/>
            <a:lstStyle/>
            <a:p>
              <a:endParaRPr lang="en-US" sz="1600"/>
            </a:p>
          </p:txBody>
        </p:sp>
        <p:sp>
          <p:nvSpPr>
            <p:cNvPr id="13" name="Text Box 10">
              <a:extLst>
                <a:ext uri="{FF2B5EF4-FFF2-40B4-BE49-F238E27FC236}">
                  <a16:creationId xmlns:a16="http://schemas.microsoft.com/office/drawing/2014/main" id="{602537B6-6322-584F-DBC5-79502D025E12}"/>
                </a:ext>
              </a:extLst>
            </p:cNvPr>
            <p:cNvSpPr txBox="1">
              <a:spLocks noChangeArrowheads="1"/>
            </p:cNvSpPr>
            <p:nvPr/>
          </p:nvSpPr>
          <p:spPr bwMode="auto">
            <a:xfrm>
              <a:off x="7412354" y="2814165"/>
              <a:ext cx="1358899"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1600" dirty="0"/>
                <a:t>Generator</a:t>
              </a:r>
            </a:p>
          </p:txBody>
        </p:sp>
        <p:sp>
          <p:nvSpPr>
            <p:cNvPr id="14" name="Text Box 11">
              <a:extLst>
                <a:ext uri="{FF2B5EF4-FFF2-40B4-BE49-F238E27FC236}">
                  <a16:creationId xmlns:a16="http://schemas.microsoft.com/office/drawing/2014/main" id="{6E8C69B5-F53C-B5AE-AE53-584DBBEED11F}"/>
                </a:ext>
              </a:extLst>
            </p:cNvPr>
            <p:cNvSpPr txBox="1">
              <a:spLocks noChangeArrowheads="1"/>
            </p:cNvSpPr>
            <p:nvPr/>
          </p:nvSpPr>
          <p:spPr bwMode="auto">
            <a:xfrm>
              <a:off x="3327718" y="1093116"/>
              <a:ext cx="12430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1600" dirty="0"/>
                <a:t>Reservoir</a:t>
              </a:r>
            </a:p>
          </p:txBody>
        </p:sp>
        <p:sp>
          <p:nvSpPr>
            <p:cNvPr id="15" name="Text Box 12">
              <a:extLst>
                <a:ext uri="{FF2B5EF4-FFF2-40B4-BE49-F238E27FC236}">
                  <a16:creationId xmlns:a16="http://schemas.microsoft.com/office/drawing/2014/main" id="{CAD9BB05-EF27-39C7-DCD7-7751F07824B1}"/>
                </a:ext>
              </a:extLst>
            </p:cNvPr>
            <p:cNvSpPr txBox="1">
              <a:spLocks noChangeArrowheads="1"/>
            </p:cNvSpPr>
            <p:nvPr/>
          </p:nvSpPr>
          <p:spPr bwMode="auto">
            <a:xfrm>
              <a:off x="7405755" y="1531738"/>
              <a:ext cx="12461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1600" dirty="0"/>
                <a:t>Penstock</a:t>
              </a:r>
            </a:p>
          </p:txBody>
        </p:sp>
        <p:sp>
          <p:nvSpPr>
            <p:cNvPr id="16" name="Text Box 13">
              <a:extLst>
                <a:ext uri="{FF2B5EF4-FFF2-40B4-BE49-F238E27FC236}">
                  <a16:creationId xmlns:a16="http://schemas.microsoft.com/office/drawing/2014/main" id="{FBB7F696-0441-EC00-2751-14D7BB963101}"/>
                </a:ext>
              </a:extLst>
            </p:cNvPr>
            <p:cNvSpPr txBox="1">
              <a:spLocks noChangeArrowheads="1"/>
            </p:cNvSpPr>
            <p:nvPr/>
          </p:nvSpPr>
          <p:spPr bwMode="auto">
            <a:xfrm>
              <a:off x="9254798" y="4187947"/>
              <a:ext cx="12446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1600" dirty="0"/>
                <a:t>Discharge</a:t>
              </a:r>
            </a:p>
          </p:txBody>
        </p:sp>
        <p:sp>
          <p:nvSpPr>
            <p:cNvPr id="17" name="Line 15">
              <a:extLst>
                <a:ext uri="{FF2B5EF4-FFF2-40B4-BE49-F238E27FC236}">
                  <a16:creationId xmlns:a16="http://schemas.microsoft.com/office/drawing/2014/main" id="{AD1C8E00-ECC9-8A5F-5329-3F89908C6DD4}"/>
                </a:ext>
              </a:extLst>
            </p:cNvPr>
            <p:cNvSpPr>
              <a:spLocks noChangeShapeType="1"/>
            </p:cNvSpPr>
            <p:nvPr/>
          </p:nvSpPr>
          <p:spPr bwMode="auto">
            <a:xfrm flipH="1" flipV="1">
              <a:off x="2611755" y="2056728"/>
              <a:ext cx="962025"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AutoShape 16" descr="Small confetti">
              <a:extLst>
                <a:ext uri="{FF2B5EF4-FFF2-40B4-BE49-F238E27FC236}">
                  <a16:creationId xmlns:a16="http://schemas.microsoft.com/office/drawing/2014/main" id="{034AAD51-2413-046D-13BF-CFF490352006}"/>
                </a:ext>
              </a:extLst>
            </p:cNvPr>
            <p:cNvSpPr>
              <a:spLocks noChangeArrowheads="1"/>
            </p:cNvSpPr>
            <p:nvPr/>
          </p:nvSpPr>
          <p:spPr bwMode="auto">
            <a:xfrm rot="5400000">
              <a:off x="4192905" y="1867816"/>
              <a:ext cx="3498850" cy="2381250"/>
            </a:xfrm>
            <a:prstGeom prst="flowChartManualInput">
              <a:avLst/>
            </a:prstGeom>
            <a:blipFill>
              <a:blip r:embed="rId4"/>
              <a:tile tx="0" ty="0" sx="100000" sy="100000" flip="none" algn="tl"/>
            </a:blipFill>
            <a:ln w="9525">
              <a:solidFill>
                <a:srgbClr val="000000"/>
              </a:solidFill>
              <a:miter lim="800000"/>
              <a:headEnd/>
              <a:tailEnd/>
            </a:ln>
          </p:spPr>
          <p:txBody>
            <a:bodyPr rot="10800000" vert="eaVert"/>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19" name="Rectangle 17">
              <a:extLst>
                <a:ext uri="{FF2B5EF4-FFF2-40B4-BE49-F238E27FC236}">
                  <a16:creationId xmlns:a16="http://schemas.microsoft.com/office/drawing/2014/main" id="{FD65290F-07C3-45DF-5E62-F043188A7EDA}"/>
                </a:ext>
              </a:extLst>
            </p:cNvPr>
            <p:cNvSpPr>
              <a:spLocks noChangeArrowheads="1"/>
            </p:cNvSpPr>
            <p:nvPr/>
          </p:nvSpPr>
          <p:spPr bwMode="auto">
            <a:xfrm>
              <a:off x="6026468" y="3468016"/>
              <a:ext cx="768350" cy="1195387"/>
            </a:xfrm>
            <a:prstGeom prst="rect">
              <a:avLst/>
            </a:prstGeom>
            <a:solidFill>
              <a:srgbClr val="0070C0"/>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grpSp>
          <p:nvGrpSpPr>
            <p:cNvPr id="20" name="Group 18">
              <a:extLst>
                <a:ext uri="{FF2B5EF4-FFF2-40B4-BE49-F238E27FC236}">
                  <a16:creationId xmlns:a16="http://schemas.microsoft.com/office/drawing/2014/main" id="{2FCD1A14-8862-AC38-7399-6FAD195D6980}"/>
                </a:ext>
              </a:extLst>
            </p:cNvPr>
            <p:cNvGrpSpPr>
              <a:grpSpLocks/>
            </p:cNvGrpSpPr>
            <p:nvPr/>
          </p:nvGrpSpPr>
          <p:grpSpPr bwMode="auto">
            <a:xfrm rot="16200000">
              <a:off x="6174105" y="3880766"/>
              <a:ext cx="514350" cy="603250"/>
              <a:chOff x="3738" y="10635"/>
              <a:chExt cx="404" cy="575"/>
            </a:xfrm>
          </p:grpSpPr>
          <p:sp>
            <p:nvSpPr>
              <p:cNvPr id="44" name="Oval 19">
                <a:extLst>
                  <a:ext uri="{FF2B5EF4-FFF2-40B4-BE49-F238E27FC236}">
                    <a16:creationId xmlns:a16="http://schemas.microsoft.com/office/drawing/2014/main" id="{DE52398B-036B-06E8-8A21-AA346137C180}"/>
                  </a:ext>
                </a:extLst>
              </p:cNvPr>
              <p:cNvSpPr>
                <a:spLocks noChangeArrowheads="1"/>
              </p:cNvSpPr>
              <p:nvPr/>
            </p:nvSpPr>
            <p:spPr bwMode="auto">
              <a:xfrm>
                <a:off x="3738" y="10860"/>
                <a:ext cx="404" cy="122"/>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45" name="Oval 20">
                <a:extLst>
                  <a:ext uri="{FF2B5EF4-FFF2-40B4-BE49-F238E27FC236}">
                    <a16:creationId xmlns:a16="http://schemas.microsoft.com/office/drawing/2014/main" id="{B0875659-CC28-E102-75A5-4A2329EF87A5}"/>
                  </a:ext>
                </a:extLst>
              </p:cNvPr>
              <p:cNvSpPr>
                <a:spLocks noChangeArrowheads="1"/>
              </p:cNvSpPr>
              <p:nvPr/>
            </p:nvSpPr>
            <p:spPr bwMode="auto">
              <a:xfrm>
                <a:off x="3879" y="10635"/>
                <a:ext cx="118" cy="269"/>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46" name="Oval 21">
                <a:extLst>
                  <a:ext uri="{FF2B5EF4-FFF2-40B4-BE49-F238E27FC236}">
                    <a16:creationId xmlns:a16="http://schemas.microsoft.com/office/drawing/2014/main" id="{136C9BD9-6DDF-0677-4542-B12766093D44}"/>
                  </a:ext>
                </a:extLst>
              </p:cNvPr>
              <p:cNvSpPr>
                <a:spLocks noChangeArrowheads="1"/>
              </p:cNvSpPr>
              <p:nvPr/>
            </p:nvSpPr>
            <p:spPr bwMode="auto">
              <a:xfrm>
                <a:off x="3882" y="10940"/>
                <a:ext cx="117" cy="270"/>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grpSp>
        <p:sp>
          <p:nvSpPr>
            <p:cNvPr id="21" name="Rectangle 22">
              <a:extLst>
                <a:ext uri="{FF2B5EF4-FFF2-40B4-BE49-F238E27FC236}">
                  <a16:creationId xmlns:a16="http://schemas.microsoft.com/office/drawing/2014/main" id="{6D1DB357-F47C-652F-D0BA-8B8D043A4AB1}"/>
                </a:ext>
              </a:extLst>
            </p:cNvPr>
            <p:cNvSpPr>
              <a:spLocks noChangeArrowheads="1"/>
            </p:cNvSpPr>
            <p:nvPr/>
          </p:nvSpPr>
          <p:spPr bwMode="auto">
            <a:xfrm>
              <a:off x="6034405" y="3482303"/>
              <a:ext cx="755650" cy="477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22" name="Freeform 23">
              <a:extLst>
                <a:ext uri="{FF2B5EF4-FFF2-40B4-BE49-F238E27FC236}">
                  <a16:creationId xmlns:a16="http://schemas.microsoft.com/office/drawing/2014/main" id="{1CCC303B-761F-A06C-B52C-85C2502FE01C}"/>
                </a:ext>
              </a:extLst>
            </p:cNvPr>
            <p:cNvSpPr>
              <a:spLocks/>
            </p:cNvSpPr>
            <p:nvPr/>
          </p:nvSpPr>
          <p:spPr bwMode="auto">
            <a:xfrm>
              <a:off x="6024880" y="3861716"/>
              <a:ext cx="793750" cy="120650"/>
            </a:xfrm>
            <a:custGeom>
              <a:avLst/>
              <a:gdLst>
                <a:gd name="T0" fmla="*/ 0 w 2450"/>
                <a:gd name="T1" fmla="*/ 2147483646 h 176"/>
                <a:gd name="T2" fmla="*/ 2147483646 w 2450"/>
                <a:gd name="T3" fmla="*/ 2147483646 h 176"/>
                <a:gd name="T4" fmla="*/ 2147483646 w 2450"/>
                <a:gd name="T5" fmla="*/ 2147483646 h 176"/>
                <a:gd name="T6" fmla="*/ 2147483646 w 2450"/>
                <a:gd name="T7" fmla="*/ 2147483646 h 176"/>
                <a:gd name="T8" fmla="*/ 2147483646 w 2450"/>
                <a:gd name="T9" fmla="*/ 2147483646 h 176"/>
                <a:gd name="T10" fmla="*/ 2147483646 w 2450"/>
                <a:gd name="T11" fmla="*/ 2147483646 h 176"/>
                <a:gd name="T12" fmla="*/ 2147483646 w 2450"/>
                <a:gd name="T13" fmla="*/ 2147483646 h 176"/>
                <a:gd name="T14" fmla="*/ 0 60000 65536"/>
                <a:gd name="T15" fmla="*/ 0 60000 65536"/>
                <a:gd name="T16" fmla="*/ 0 60000 65536"/>
                <a:gd name="T17" fmla="*/ 0 60000 65536"/>
                <a:gd name="T18" fmla="*/ 0 60000 65536"/>
                <a:gd name="T19" fmla="*/ 0 60000 65536"/>
                <a:gd name="T20" fmla="*/ 0 60000 65536"/>
                <a:gd name="T21" fmla="*/ 0 w 2450"/>
                <a:gd name="T22" fmla="*/ 0 h 176"/>
                <a:gd name="T23" fmla="*/ 2450 w 245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0" h="176">
                  <a:moveTo>
                    <a:pt x="0" y="176"/>
                  </a:moveTo>
                  <a:cubicBezTo>
                    <a:pt x="64" y="152"/>
                    <a:pt x="209" y="41"/>
                    <a:pt x="383" y="32"/>
                  </a:cubicBezTo>
                  <a:cubicBezTo>
                    <a:pt x="557" y="23"/>
                    <a:pt x="850" y="127"/>
                    <a:pt x="1044" y="123"/>
                  </a:cubicBezTo>
                  <a:cubicBezTo>
                    <a:pt x="1238" y="119"/>
                    <a:pt x="1365" y="10"/>
                    <a:pt x="1546" y="5"/>
                  </a:cubicBezTo>
                  <a:cubicBezTo>
                    <a:pt x="1727" y="0"/>
                    <a:pt x="2005" y="73"/>
                    <a:pt x="2130" y="93"/>
                  </a:cubicBezTo>
                  <a:cubicBezTo>
                    <a:pt x="2255" y="114"/>
                    <a:pt x="2244" y="118"/>
                    <a:pt x="2297" y="128"/>
                  </a:cubicBezTo>
                  <a:cubicBezTo>
                    <a:pt x="2350" y="138"/>
                    <a:pt x="2418" y="153"/>
                    <a:pt x="2450" y="159"/>
                  </a:cubicBezTo>
                </a:path>
              </a:pathLst>
            </a:custGeom>
            <a:solidFill>
              <a:srgbClr val="0070C0"/>
            </a:solidFill>
            <a:ln>
              <a:noFill/>
            </a:ln>
          </p:spPr>
          <p:txBody>
            <a:bodyPr/>
            <a:lstStyle/>
            <a:p>
              <a:endParaRPr lang="en-US" sz="1600"/>
            </a:p>
          </p:txBody>
        </p:sp>
        <p:sp>
          <p:nvSpPr>
            <p:cNvPr id="23" name="Rectangle 24">
              <a:extLst>
                <a:ext uri="{FF2B5EF4-FFF2-40B4-BE49-F238E27FC236}">
                  <a16:creationId xmlns:a16="http://schemas.microsoft.com/office/drawing/2014/main" id="{343CB9E7-8BA2-3E31-C4E3-06C7375581B5}"/>
                </a:ext>
              </a:extLst>
            </p:cNvPr>
            <p:cNvSpPr>
              <a:spLocks noChangeArrowheads="1"/>
            </p:cNvSpPr>
            <p:nvPr/>
          </p:nvSpPr>
          <p:spPr bwMode="auto">
            <a:xfrm>
              <a:off x="6390005" y="3453728"/>
              <a:ext cx="76200" cy="522288"/>
            </a:xfrm>
            <a:prstGeom prst="rect">
              <a:avLst/>
            </a:prstGeom>
            <a:solidFill>
              <a:srgbClr val="333333"/>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24" name="Rectangle 25" descr="Dark vertical">
              <a:extLst>
                <a:ext uri="{FF2B5EF4-FFF2-40B4-BE49-F238E27FC236}">
                  <a16:creationId xmlns:a16="http://schemas.microsoft.com/office/drawing/2014/main" id="{4B08F5E9-A397-59AA-9DF9-AC45366E971F}"/>
                </a:ext>
              </a:extLst>
            </p:cNvPr>
            <p:cNvSpPr>
              <a:spLocks noChangeArrowheads="1"/>
            </p:cNvSpPr>
            <p:nvPr/>
          </p:nvSpPr>
          <p:spPr bwMode="auto">
            <a:xfrm>
              <a:off x="6202680" y="3239416"/>
              <a:ext cx="436563" cy="222250"/>
            </a:xfrm>
            <a:prstGeom prst="rect">
              <a:avLst/>
            </a:prstGeom>
            <a:pattFill prst="dkVert">
              <a:fgClr>
                <a:srgbClr val="000000"/>
              </a:fgClr>
              <a:bgClr>
                <a:srgbClr val="C0C0C0"/>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25" name="Rectangle 26" descr="Dark vertical">
              <a:extLst>
                <a:ext uri="{FF2B5EF4-FFF2-40B4-BE49-F238E27FC236}">
                  <a16:creationId xmlns:a16="http://schemas.microsoft.com/office/drawing/2014/main" id="{7CB1237B-CDEA-3007-94F5-81E895ABDE83}"/>
                </a:ext>
              </a:extLst>
            </p:cNvPr>
            <p:cNvSpPr>
              <a:spLocks noChangeArrowheads="1"/>
            </p:cNvSpPr>
            <p:nvPr/>
          </p:nvSpPr>
          <p:spPr bwMode="auto">
            <a:xfrm>
              <a:off x="6272530" y="3093366"/>
              <a:ext cx="301625" cy="153987"/>
            </a:xfrm>
            <a:prstGeom prst="rect">
              <a:avLst/>
            </a:prstGeom>
            <a:pattFill prst="dkVert">
              <a:fgClr>
                <a:srgbClr val="000000"/>
              </a:fgClr>
              <a:bgClr>
                <a:srgbClr val="666699"/>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26" name="Text Box 27">
              <a:extLst>
                <a:ext uri="{FF2B5EF4-FFF2-40B4-BE49-F238E27FC236}">
                  <a16:creationId xmlns:a16="http://schemas.microsoft.com/office/drawing/2014/main" id="{2A203668-1AFA-F24A-7DAD-74EC6847963F}"/>
                </a:ext>
              </a:extLst>
            </p:cNvPr>
            <p:cNvSpPr txBox="1">
              <a:spLocks noChangeArrowheads="1"/>
            </p:cNvSpPr>
            <p:nvPr/>
          </p:nvSpPr>
          <p:spPr bwMode="auto">
            <a:xfrm>
              <a:off x="7406549" y="3539219"/>
              <a:ext cx="1244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1600" dirty="0"/>
                <a:t>Turbine</a:t>
              </a:r>
            </a:p>
          </p:txBody>
        </p:sp>
        <p:sp>
          <p:nvSpPr>
            <p:cNvPr id="27" name="Line 28">
              <a:extLst>
                <a:ext uri="{FF2B5EF4-FFF2-40B4-BE49-F238E27FC236}">
                  <a16:creationId xmlns:a16="http://schemas.microsoft.com/office/drawing/2014/main" id="{E5A4366E-8190-0FC5-48D2-FDBEEEB68C6E}"/>
                </a:ext>
              </a:extLst>
            </p:cNvPr>
            <p:cNvSpPr>
              <a:spLocks noChangeShapeType="1"/>
            </p:cNvSpPr>
            <p:nvPr/>
          </p:nvSpPr>
          <p:spPr bwMode="auto">
            <a:xfrm flipH="1">
              <a:off x="6743380" y="2983828"/>
              <a:ext cx="567729" cy="224290"/>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28" name="Line 29">
              <a:extLst>
                <a:ext uri="{FF2B5EF4-FFF2-40B4-BE49-F238E27FC236}">
                  <a16:creationId xmlns:a16="http://schemas.microsoft.com/office/drawing/2014/main" id="{88D36533-3875-5358-C332-F579F4CCAD04}"/>
                </a:ext>
              </a:extLst>
            </p:cNvPr>
            <p:cNvSpPr>
              <a:spLocks noChangeShapeType="1"/>
            </p:cNvSpPr>
            <p:nvPr/>
          </p:nvSpPr>
          <p:spPr bwMode="auto">
            <a:xfrm flipH="1">
              <a:off x="6653529" y="3729501"/>
              <a:ext cx="725263" cy="354465"/>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29" name="Rectangle 30">
              <a:extLst>
                <a:ext uri="{FF2B5EF4-FFF2-40B4-BE49-F238E27FC236}">
                  <a16:creationId xmlns:a16="http://schemas.microsoft.com/office/drawing/2014/main" id="{0BF1CDAB-8A67-2825-554F-7B39CD0D1DA3}"/>
                </a:ext>
              </a:extLst>
            </p:cNvPr>
            <p:cNvSpPr>
              <a:spLocks noChangeArrowheads="1"/>
            </p:cNvSpPr>
            <p:nvPr/>
          </p:nvSpPr>
          <p:spPr bwMode="auto">
            <a:xfrm rot="260275">
              <a:off x="6747193" y="4539578"/>
              <a:ext cx="1949450" cy="174625"/>
            </a:xfrm>
            <a:prstGeom prst="rect">
              <a:avLst/>
            </a:prstGeom>
            <a:solidFill>
              <a:srgbClr val="0070C0"/>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30" name="Rectangle 31">
              <a:extLst>
                <a:ext uri="{FF2B5EF4-FFF2-40B4-BE49-F238E27FC236}">
                  <a16:creationId xmlns:a16="http://schemas.microsoft.com/office/drawing/2014/main" id="{9EA0C704-AD2B-10F3-883F-CC974EBC8587}"/>
                </a:ext>
              </a:extLst>
            </p:cNvPr>
            <p:cNvSpPr>
              <a:spLocks noChangeArrowheads="1"/>
            </p:cNvSpPr>
            <p:nvPr/>
          </p:nvSpPr>
          <p:spPr bwMode="auto">
            <a:xfrm rot="2859823">
              <a:off x="4324455" y="3172256"/>
              <a:ext cx="2081213" cy="1460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31" name="Line 32">
              <a:extLst>
                <a:ext uri="{FF2B5EF4-FFF2-40B4-BE49-F238E27FC236}">
                  <a16:creationId xmlns:a16="http://schemas.microsoft.com/office/drawing/2014/main" id="{4399FA1C-B18C-3E9E-FD5B-31992C9BFB23}"/>
                </a:ext>
              </a:extLst>
            </p:cNvPr>
            <p:cNvSpPr>
              <a:spLocks noChangeShapeType="1"/>
            </p:cNvSpPr>
            <p:nvPr/>
          </p:nvSpPr>
          <p:spPr bwMode="auto">
            <a:xfrm flipH="1">
              <a:off x="3757930" y="1413791"/>
              <a:ext cx="266700" cy="585787"/>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32" name="Line 33">
              <a:extLst>
                <a:ext uri="{FF2B5EF4-FFF2-40B4-BE49-F238E27FC236}">
                  <a16:creationId xmlns:a16="http://schemas.microsoft.com/office/drawing/2014/main" id="{F7374E66-07F4-1987-CFC8-70222F2AAF7C}"/>
                </a:ext>
              </a:extLst>
            </p:cNvPr>
            <p:cNvSpPr>
              <a:spLocks noChangeShapeType="1"/>
            </p:cNvSpPr>
            <p:nvPr/>
          </p:nvSpPr>
          <p:spPr bwMode="auto">
            <a:xfrm>
              <a:off x="3113405" y="2015453"/>
              <a:ext cx="0" cy="2195513"/>
            </a:xfrm>
            <a:prstGeom prst="line">
              <a:avLst/>
            </a:prstGeom>
            <a:noFill/>
            <a:ln w="19050">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33" name="Rectangle 34">
              <a:extLst>
                <a:ext uri="{FF2B5EF4-FFF2-40B4-BE49-F238E27FC236}">
                  <a16:creationId xmlns:a16="http://schemas.microsoft.com/office/drawing/2014/main" id="{7EB5AE88-EB14-9AB5-056D-FA7033A3D805}"/>
                </a:ext>
              </a:extLst>
            </p:cNvPr>
            <p:cNvSpPr>
              <a:spLocks noChangeArrowheads="1"/>
            </p:cNvSpPr>
            <p:nvPr/>
          </p:nvSpPr>
          <p:spPr bwMode="auto">
            <a:xfrm>
              <a:off x="6007418" y="3953791"/>
              <a:ext cx="138112" cy="146050"/>
            </a:xfrm>
            <a:prstGeom prst="rect">
              <a:avLst/>
            </a:prstGeom>
            <a:solidFill>
              <a:srgbClr val="0070C0"/>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34" name="Line 35">
              <a:extLst>
                <a:ext uri="{FF2B5EF4-FFF2-40B4-BE49-F238E27FC236}">
                  <a16:creationId xmlns:a16="http://schemas.microsoft.com/office/drawing/2014/main" id="{AEC38A74-4CC0-AA50-671C-938EC3FF1D84}"/>
                </a:ext>
              </a:extLst>
            </p:cNvPr>
            <p:cNvSpPr>
              <a:spLocks noChangeShapeType="1"/>
            </p:cNvSpPr>
            <p:nvPr/>
          </p:nvSpPr>
          <p:spPr bwMode="auto">
            <a:xfrm flipH="1">
              <a:off x="5031104" y="1680490"/>
              <a:ext cx="2250069" cy="1187451"/>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35" name="AutoShape 36">
              <a:extLst>
                <a:ext uri="{FF2B5EF4-FFF2-40B4-BE49-F238E27FC236}">
                  <a16:creationId xmlns:a16="http://schemas.microsoft.com/office/drawing/2014/main" id="{4FC69353-330F-9042-0567-8B69E0252E4B}"/>
                </a:ext>
              </a:extLst>
            </p:cNvPr>
            <p:cNvSpPr>
              <a:spLocks noChangeArrowheads="1"/>
            </p:cNvSpPr>
            <p:nvPr/>
          </p:nvSpPr>
          <p:spPr bwMode="auto">
            <a:xfrm rot="5400000">
              <a:off x="5590699" y="3621209"/>
              <a:ext cx="349250" cy="84138"/>
            </a:xfrm>
            <a:prstGeom prst="homePlate">
              <a:avLst>
                <a:gd name="adj" fmla="val 103773"/>
              </a:avLst>
            </a:prstGeom>
            <a:solidFill>
              <a:schemeClr val="tx1"/>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1600"/>
            </a:p>
          </p:txBody>
        </p:sp>
        <p:sp>
          <p:nvSpPr>
            <p:cNvPr id="36" name="Line 37">
              <a:extLst>
                <a:ext uri="{FF2B5EF4-FFF2-40B4-BE49-F238E27FC236}">
                  <a16:creationId xmlns:a16="http://schemas.microsoft.com/office/drawing/2014/main" id="{AE9A253A-67D2-0F3C-6D10-1D493103A882}"/>
                </a:ext>
              </a:extLst>
            </p:cNvPr>
            <p:cNvSpPr>
              <a:spLocks noChangeShapeType="1"/>
            </p:cNvSpPr>
            <p:nvPr/>
          </p:nvSpPr>
          <p:spPr bwMode="auto">
            <a:xfrm flipV="1">
              <a:off x="5759768" y="2346995"/>
              <a:ext cx="1538028" cy="1122608"/>
            </a:xfrm>
            <a:prstGeom prst="line">
              <a:avLst/>
            </a:prstGeom>
            <a:noFill/>
            <a:ln w="19050">
              <a:solidFill>
                <a:srgbClr val="000000"/>
              </a:solidFill>
              <a:round/>
              <a:headEnd type="triangle" w="lg" len="med"/>
              <a:tailEnd w="lg" len="med"/>
            </a:ln>
            <a:extLst>
              <a:ext uri="{909E8E84-426E-40DD-AFC4-6F175D3DCCD1}">
                <a14:hiddenFill xmlns:a14="http://schemas.microsoft.com/office/drawing/2010/main">
                  <a:noFill/>
                </a14:hiddenFill>
              </a:ext>
            </a:extLst>
          </p:spPr>
          <p:txBody>
            <a:bodyPr/>
            <a:lstStyle/>
            <a:p>
              <a:endParaRPr lang="en-US" sz="1600"/>
            </a:p>
          </p:txBody>
        </p:sp>
        <p:sp>
          <p:nvSpPr>
            <p:cNvPr id="37" name="Text Box 38">
              <a:extLst>
                <a:ext uri="{FF2B5EF4-FFF2-40B4-BE49-F238E27FC236}">
                  <a16:creationId xmlns:a16="http://schemas.microsoft.com/office/drawing/2014/main" id="{4008CA5D-9168-2C06-9FC1-666DF66E0D50}"/>
                </a:ext>
              </a:extLst>
            </p:cNvPr>
            <p:cNvSpPr txBox="1">
              <a:spLocks noChangeArrowheads="1"/>
            </p:cNvSpPr>
            <p:nvPr/>
          </p:nvSpPr>
          <p:spPr bwMode="auto">
            <a:xfrm>
              <a:off x="7412355" y="2090311"/>
              <a:ext cx="12446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1600" dirty="0"/>
                <a:t>Gate</a:t>
              </a:r>
            </a:p>
          </p:txBody>
        </p:sp>
        <p:sp>
          <p:nvSpPr>
            <p:cNvPr id="38" name="Text Box 39">
              <a:extLst>
                <a:ext uri="{FF2B5EF4-FFF2-40B4-BE49-F238E27FC236}">
                  <a16:creationId xmlns:a16="http://schemas.microsoft.com/office/drawing/2014/main" id="{83B5DFED-9825-C3E3-CA6D-8E1F1755CE7A}"/>
                </a:ext>
              </a:extLst>
            </p:cNvPr>
            <p:cNvSpPr txBox="1">
              <a:spLocks noChangeArrowheads="1"/>
            </p:cNvSpPr>
            <p:nvPr/>
          </p:nvSpPr>
          <p:spPr bwMode="auto">
            <a:xfrm>
              <a:off x="2657793" y="2801266"/>
              <a:ext cx="965200" cy="3651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1600"/>
                <a:t>Head</a:t>
              </a:r>
            </a:p>
          </p:txBody>
        </p:sp>
        <p:sp>
          <p:nvSpPr>
            <p:cNvPr id="39" name="Text Box 40">
              <a:extLst>
                <a:ext uri="{FF2B5EF4-FFF2-40B4-BE49-F238E27FC236}">
                  <a16:creationId xmlns:a16="http://schemas.microsoft.com/office/drawing/2014/main" id="{4AF2FD58-0690-F718-804A-26F59158CF62}"/>
                </a:ext>
              </a:extLst>
            </p:cNvPr>
            <p:cNvSpPr txBox="1">
              <a:spLocks noChangeArrowheads="1"/>
            </p:cNvSpPr>
            <p:nvPr/>
          </p:nvSpPr>
          <p:spPr bwMode="auto">
            <a:xfrm>
              <a:off x="7412355" y="978721"/>
              <a:ext cx="1241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1600" dirty="0"/>
                <a:t>Dam</a:t>
              </a:r>
            </a:p>
          </p:txBody>
        </p:sp>
        <p:sp>
          <p:nvSpPr>
            <p:cNvPr id="40" name="Line 41">
              <a:extLst>
                <a:ext uri="{FF2B5EF4-FFF2-40B4-BE49-F238E27FC236}">
                  <a16:creationId xmlns:a16="http://schemas.microsoft.com/office/drawing/2014/main" id="{3D2DB10B-4A4C-C5F3-5F8C-AB22612FAAF9}"/>
                </a:ext>
              </a:extLst>
            </p:cNvPr>
            <p:cNvSpPr>
              <a:spLocks noChangeShapeType="1"/>
            </p:cNvSpPr>
            <p:nvPr/>
          </p:nvSpPr>
          <p:spPr bwMode="auto">
            <a:xfrm flipH="1">
              <a:off x="6473442" y="1196302"/>
              <a:ext cx="837666" cy="463802"/>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1600"/>
            </a:p>
          </p:txBody>
        </p:sp>
        <p:sp>
          <p:nvSpPr>
            <p:cNvPr id="41" name="TextBox 40">
              <a:extLst>
                <a:ext uri="{FF2B5EF4-FFF2-40B4-BE49-F238E27FC236}">
                  <a16:creationId xmlns:a16="http://schemas.microsoft.com/office/drawing/2014/main" id="{E363AF45-A32B-2912-2FB5-2089C3D9D695}"/>
                </a:ext>
              </a:extLst>
            </p:cNvPr>
            <p:cNvSpPr txBox="1"/>
            <p:nvPr/>
          </p:nvSpPr>
          <p:spPr>
            <a:xfrm>
              <a:off x="8049850" y="4004137"/>
              <a:ext cx="1190762" cy="495485"/>
            </a:xfrm>
            <a:prstGeom prst="rect">
              <a:avLst/>
            </a:prstGeom>
            <a:noFill/>
          </p:spPr>
          <p:txBody>
            <a:bodyPr wrap="none" rtlCol="0">
              <a:spAutoFit/>
            </a:bodyPr>
            <a:lstStyle/>
            <a:p>
              <a:r>
                <a:rPr lang="en-US" sz="1600" dirty="0">
                  <a:latin typeface="Calibri" charset="0"/>
                  <a:ea typeface="Calibri" charset="0"/>
                  <a:cs typeface="Calibri" charset="0"/>
                </a:rPr>
                <a:t>Tailrace</a:t>
              </a:r>
            </a:p>
          </p:txBody>
        </p:sp>
        <p:cxnSp>
          <p:nvCxnSpPr>
            <p:cNvPr id="42" name="Straight Arrow Connector 41">
              <a:extLst>
                <a:ext uri="{FF2B5EF4-FFF2-40B4-BE49-F238E27FC236}">
                  <a16:creationId xmlns:a16="http://schemas.microsoft.com/office/drawing/2014/main" id="{163C55FB-E695-3813-3148-2A1001FA3063}"/>
                </a:ext>
              </a:extLst>
            </p:cNvPr>
            <p:cNvCxnSpPr/>
            <p:nvPr/>
          </p:nvCxnSpPr>
          <p:spPr bwMode="auto">
            <a:xfrm flipH="1">
              <a:off x="7132955" y="4256234"/>
              <a:ext cx="930275" cy="183332"/>
            </a:xfrm>
            <a:prstGeom prst="straightConnector1">
              <a:avLst/>
            </a:prstGeom>
            <a:solidFill>
              <a:schemeClr val="accent1"/>
            </a:solidFill>
            <a:ln w="19050" cap="flat" cmpd="sng" algn="ctr">
              <a:solidFill>
                <a:schemeClr val="tx1"/>
              </a:solidFill>
              <a:prstDash val="solid"/>
              <a:round/>
              <a:headEnd type="none" w="med" len="med"/>
              <a:tailEnd type="triangle" w="lg" len="med"/>
            </a:ln>
            <a:effectLst/>
          </p:spPr>
        </p:cxnSp>
        <p:sp>
          <p:nvSpPr>
            <p:cNvPr id="43" name="Line 14">
              <a:extLst>
                <a:ext uri="{FF2B5EF4-FFF2-40B4-BE49-F238E27FC236}">
                  <a16:creationId xmlns:a16="http://schemas.microsoft.com/office/drawing/2014/main" id="{370222E5-8B0B-4A25-7E08-775E12C8F96E}"/>
                </a:ext>
              </a:extLst>
            </p:cNvPr>
            <p:cNvSpPr>
              <a:spLocks noChangeShapeType="1"/>
            </p:cNvSpPr>
            <p:nvPr/>
          </p:nvSpPr>
          <p:spPr bwMode="auto">
            <a:xfrm flipH="1">
              <a:off x="2287905" y="4210966"/>
              <a:ext cx="391795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a:p>
          </p:txBody>
        </p:sp>
      </p:grpSp>
    </p:spTree>
    <p:extLst>
      <p:ext uri="{BB962C8B-B14F-4D97-AF65-F5344CB8AC3E}">
        <p14:creationId xmlns:p14="http://schemas.microsoft.com/office/powerpoint/2010/main" val="23223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0B05AC-7C3E-1964-37C1-CCBCD0743E20}"/>
              </a:ext>
            </a:extLst>
          </p:cNvPr>
          <p:cNvSpPr>
            <a:spLocks noGrp="1"/>
          </p:cNvSpPr>
          <p:nvPr>
            <p:ph type="title"/>
          </p:nvPr>
        </p:nvSpPr>
        <p:spPr/>
        <p:txBody>
          <a:bodyPr/>
          <a:lstStyle/>
          <a:p>
            <a:r>
              <a:rPr lang="en-US" dirty="0"/>
              <a:t>Example 3.3: Energy in a hydro reservoir</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D52344B-2C3E-D410-78A8-6F030FA9E2CF}"/>
                  </a:ext>
                </a:extLst>
              </p:cNvPr>
              <p:cNvSpPr>
                <a:spLocks noGrp="1"/>
              </p:cNvSpPr>
              <p:nvPr>
                <p:ph idx="1"/>
              </p:nvPr>
            </p:nvSpPr>
            <p:spPr>
              <a:xfrm>
                <a:off x="838199" y="1555668"/>
                <a:ext cx="10930247" cy="4621295"/>
              </a:xfrm>
            </p:spPr>
            <p:txBody>
              <a:bodyPr>
                <a:normAutofit lnSpcReduction="10000"/>
              </a:bodyPr>
              <a:lstStyle/>
              <a:p>
                <a:pPr marL="0" indent="0">
                  <a:buNone/>
                </a:pPr>
                <a:r>
                  <a:rPr lang="en-US" sz="2800" dirty="0">
                    <a:effectLst/>
                    <a:latin typeface="Calibri" panose="020F0502020204030204" pitchFamily="34" charset="0"/>
                    <a:ea typeface="Times New Roman" panose="02020603050405020304" pitchFamily="18" charset="0"/>
                  </a:rPr>
                  <a:t>The reservoir behind the Grand Coulee dam in Washington State has a volume of 9,562,000 acre</a:t>
                </a:r>
                <a:r>
                  <a:rPr lang="en-US" sz="2800" dirty="0">
                    <a:effectLst/>
                    <a:latin typeface="Cambria Math" panose="02040503050406030204" pitchFamily="18" charset="0"/>
                    <a:ea typeface="Times New Roman" panose="02020603050405020304" pitchFamily="18" charset="0"/>
                    <a:cs typeface="Cambria Math" panose="02040503050406030204" pitchFamily="18" charset="0"/>
                  </a:rPr>
                  <a:t>-</a:t>
                </a:r>
                <a:r>
                  <a:rPr lang="en-US" sz="2800" dirty="0">
                    <a:effectLst/>
                    <a:latin typeface="Calibri" panose="020F0502020204030204" pitchFamily="34" charset="0"/>
                    <a:ea typeface="Times New Roman" panose="02020603050405020304" pitchFamily="18" charset="0"/>
                  </a:rPr>
                  <a:t>ft (12 km</a:t>
                </a:r>
                <a:r>
                  <a:rPr lang="en-US" sz="2800" baseline="30000" dirty="0">
                    <a:effectLst/>
                    <a:latin typeface="Calibri" panose="020F0502020204030204" pitchFamily="34" charset="0"/>
                    <a:ea typeface="Times New Roman" panose="02020603050405020304" pitchFamily="18" charset="0"/>
                    <a:cs typeface="Times New Roman (Body CS)"/>
                  </a:rPr>
                  <a:t>3</a:t>
                </a:r>
                <a:r>
                  <a:rPr lang="en-US" sz="2800" dirty="0">
                    <a:effectLst/>
                    <a:latin typeface="Calibri" panose="020F0502020204030204" pitchFamily="34" charset="0"/>
                    <a:ea typeface="Times New Roman" panose="02020603050405020304" pitchFamily="18" charset="0"/>
                  </a:rPr>
                  <a:t>). However, only 5,185,400 acre</a:t>
                </a:r>
                <a:r>
                  <a:rPr lang="en-US" sz="2800" dirty="0">
                    <a:effectLst/>
                    <a:latin typeface="Cambria Math" panose="02040503050406030204" pitchFamily="18" charset="0"/>
                    <a:ea typeface="Times New Roman" panose="02020603050405020304" pitchFamily="18" charset="0"/>
                    <a:cs typeface="Cambria Math" panose="02040503050406030204" pitchFamily="18" charset="0"/>
                  </a:rPr>
                  <a:t>-</a:t>
                </a:r>
                <a:r>
                  <a:rPr lang="en-US" sz="2800" dirty="0">
                    <a:effectLst/>
                    <a:latin typeface="Calibri" panose="020F0502020204030204" pitchFamily="34" charset="0"/>
                    <a:ea typeface="Times New Roman" panose="02020603050405020304" pitchFamily="18" charset="0"/>
                  </a:rPr>
                  <a:t>ft (6 km</a:t>
                </a:r>
                <a:r>
                  <a:rPr lang="en-US" sz="2800" baseline="30000" dirty="0">
                    <a:effectLst/>
                    <a:latin typeface="Calibri" panose="020F0502020204030204" pitchFamily="34" charset="0"/>
                    <a:ea typeface="Times New Roman" panose="02020603050405020304" pitchFamily="18" charset="0"/>
                  </a:rPr>
                  <a:t>3</a:t>
                </a:r>
                <a:r>
                  <a:rPr lang="en-US" sz="2800" dirty="0">
                    <a:effectLst/>
                    <a:latin typeface="Calibri" panose="020F0502020204030204" pitchFamily="34" charset="0"/>
                    <a:ea typeface="Times New Roman" panose="02020603050405020304" pitchFamily="18" charset="0"/>
                  </a:rPr>
                  <a:t>) are considered “active” i.e., can be used for power generation. The hydraulic head is 116 m.</a:t>
                </a:r>
              </a:p>
              <a:p>
                <a:pPr marL="0" indent="0">
                  <a:buNone/>
                </a:pPr>
                <a:r>
                  <a:rPr lang="en-US" sz="2800" dirty="0">
                    <a:effectLst/>
                    <a:latin typeface="Calibri" panose="020F0502020204030204" pitchFamily="34" charset="0"/>
                    <a:ea typeface="Times New Roman" panose="02020603050405020304" pitchFamily="18" charset="0"/>
                  </a:rPr>
                  <a:t> </a:t>
                </a:r>
                <a:endParaRPr lang="en-US" dirty="0"/>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Calibri" panose="020F0502020204030204" pitchFamily="34" charset="0"/>
                  </a:rPr>
                  <a:t>The useable potential energy in this reservoir is thus approximately:</a:t>
                </a: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Calibri" panose="020F0502020204030204" pitchFamily="34" charset="0"/>
                  </a:rPr>
                  <a:t> </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Times New Roman" panose="02020603050405020304" pitchFamily="18" charset="0"/>
                          <a:cs typeface="Calibri" panose="020F0502020204030204" pitchFamily="34" charset="0"/>
                        </a:rPr>
                        <m:t>𝐸</m:t>
                      </m:r>
                      <m:r>
                        <a:rPr lang="en-US">
                          <a:effectLst/>
                          <a:latin typeface="Cambria Math" panose="02040503050406030204" pitchFamily="18" charset="0"/>
                          <a:ea typeface="Times New Roman" panose="02020603050405020304" pitchFamily="18" charset="0"/>
                          <a:cs typeface="Calibri" panose="020F0502020204030204" pitchFamily="34" charset="0"/>
                        </a:rPr>
                        <m:t>=1000</m:t>
                      </m:r>
                      <m:f>
                        <m:fPr>
                          <m:ctrlPr>
                            <a:rPr lang="en-US" i="1">
                              <a:effectLst/>
                              <a:latin typeface="Cambria Math" panose="02040503050406030204" pitchFamily="18" charset="0"/>
                              <a:ea typeface="Times New Roman" panose="02020603050405020304" pitchFamily="18" charset="0"/>
                              <a:cs typeface="Calibri" panose="020F0502020204030204" pitchFamily="34" charset="0"/>
                            </a:rPr>
                          </m:ctrlPr>
                        </m:fPr>
                        <m:num>
                          <m:r>
                            <a:rPr lang="en-US" i="1">
                              <a:effectLst/>
                              <a:latin typeface="Cambria Math" panose="02040503050406030204" pitchFamily="18" charset="0"/>
                              <a:ea typeface="Times New Roman" panose="02020603050405020304" pitchFamily="18" charset="0"/>
                              <a:cs typeface="Calibri" panose="020F0502020204030204" pitchFamily="34" charset="0"/>
                            </a:rPr>
                            <m:t>𝑘𝑔</m:t>
                          </m:r>
                        </m:num>
                        <m:den>
                          <m:sSup>
                            <m:sSup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𝑚</m:t>
                              </m:r>
                            </m:e>
                            <m:sup>
                              <m:r>
                                <a:rPr lang="en-US">
                                  <a:effectLst/>
                                  <a:latin typeface="Cambria Math" panose="02040503050406030204" pitchFamily="18" charset="0"/>
                                  <a:ea typeface="Times New Roman" panose="02020603050405020304" pitchFamily="18" charset="0"/>
                                  <a:cs typeface="Calibri" panose="020F0502020204030204" pitchFamily="34" charset="0"/>
                                </a:rPr>
                                <m:t>3</m:t>
                              </m:r>
                            </m:sup>
                          </m:sSup>
                        </m:den>
                      </m:f>
                      <m:r>
                        <a:rPr lang="en-US">
                          <a:effectLst/>
                          <a:latin typeface="Cambria Math" panose="02040503050406030204" pitchFamily="18" charset="0"/>
                          <a:ea typeface="Times New Roman" panose="02020603050405020304" pitchFamily="18" charset="0"/>
                          <a:cs typeface="Calibri" panose="020F0502020204030204" pitchFamily="34" charset="0"/>
                        </a:rPr>
                        <m:t>×9.81</m:t>
                      </m:r>
                      <m:f>
                        <m:fPr>
                          <m:ctrlPr>
                            <a:rPr lang="en-US" i="1">
                              <a:effectLst/>
                              <a:latin typeface="Cambria Math" panose="02040503050406030204" pitchFamily="18" charset="0"/>
                              <a:ea typeface="Times New Roman" panose="02020603050405020304" pitchFamily="18" charset="0"/>
                              <a:cs typeface="Calibri" panose="020F0502020204030204" pitchFamily="34" charset="0"/>
                            </a:rPr>
                          </m:ctrlPr>
                        </m:fPr>
                        <m:num>
                          <m:r>
                            <a:rPr lang="en-US" i="1">
                              <a:effectLst/>
                              <a:latin typeface="Cambria Math" panose="02040503050406030204" pitchFamily="18" charset="0"/>
                              <a:ea typeface="Times New Roman" panose="02020603050405020304" pitchFamily="18" charset="0"/>
                              <a:cs typeface="Calibri" panose="020F0502020204030204" pitchFamily="34" charset="0"/>
                            </a:rPr>
                            <m:t>𝑚</m:t>
                          </m:r>
                        </m:num>
                        <m:den>
                          <m:sSup>
                            <m:sSup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𝑠</m:t>
                              </m:r>
                            </m:e>
                            <m:sup>
                              <m:r>
                                <a:rPr lang="en-US">
                                  <a:effectLst/>
                                  <a:latin typeface="Cambria Math" panose="02040503050406030204" pitchFamily="18" charset="0"/>
                                  <a:ea typeface="Times New Roman" panose="02020603050405020304" pitchFamily="18" charset="0"/>
                                  <a:cs typeface="Calibri" panose="020F0502020204030204" pitchFamily="34" charset="0"/>
                                </a:rPr>
                                <m:t>2</m:t>
                              </m:r>
                            </m:sup>
                          </m:sSup>
                        </m:den>
                      </m:f>
                      <m:r>
                        <a:rPr lang="en-US">
                          <a:effectLst/>
                          <a:latin typeface="Cambria Math" panose="02040503050406030204" pitchFamily="18" charset="0"/>
                          <a:ea typeface="Times New Roman" panose="02020603050405020304" pitchFamily="18" charset="0"/>
                          <a:cs typeface="Calibri" panose="020F0502020204030204" pitchFamily="34" charset="0"/>
                        </a:rPr>
                        <m:t>×116</m:t>
                      </m:r>
                      <m:r>
                        <a:rPr lang="en-US" i="1">
                          <a:effectLst/>
                          <a:latin typeface="Cambria Math" panose="02040503050406030204" pitchFamily="18" charset="0"/>
                          <a:ea typeface="Times New Roman" panose="02020603050405020304" pitchFamily="18" charset="0"/>
                          <a:cs typeface="Calibri" panose="020F0502020204030204" pitchFamily="34" charset="0"/>
                        </a:rPr>
                        <m:t>𝑚</m:t>
                      </m:r>
                      <m:r>
                        <a:rPr lang="en-US">
                          <a:effectLst/>
                          <a:latin typeface="Cambria Math" panose="02040503050406030204" pitchFamily="18" charset="0"/>
                          <a:ea typeface="Times New Roman" panose="02020603050405020304" pitchFamily="18" charset="0"/>
                          <a:cs typeface="Calibri" panose="020F0502020204030204" pitchFamily="34" charset="0"/>
                        </a:rPr>
                        <m:t>×6×</m:t>
                      </m:r>
                      <m:sSup>
                        <m:sSup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a:effectLst/>
                              <a:latin typeface="Cambria Math" panose="02040503050406030204" pitchFamily="18" charset="0"/>
                              <a:ea typeface="Times New Roman" panose="02020603050405020304" pitchFamily="18" charset="0"/>
                              <a:cs typeface="Calibri" panose="020F0502020204030204" pitchFamily="34" charset="0"/>
                            </a:rPr>
                            <m:t>10</m:t>
                          </m:r>
                        </m:e>
                        <m:sup>
                          <m:r>
                            <a:rPr lang="en-US">
                              <a:effectLst/>
                              <a:latin typeface="Cambria Math" panose="02040503050406030204" pitchFamily="18" charset="0"/>
                              <a:ea typeface="Times New Roman" panose="02020603050405020304" pitchFamily="18" charset="0"/>
                              <a:cs typeface="Calibri" panose="020F0502020204030204" pitchFamily="34" charset="0"/>
                            </a:rPr>
                            <m:t>9</m:t>
                          </m:r>
                        </m:sup>
                      </m:sSup>
                      <m:sSup>
                        <m:sSup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i="1">
                              <a:effectLst/>
                              <a:latin typeface="Cambria Math" panose="02040503050406030204" pitchFamily="18" charset="0"/>
                              <a:ea typeface="Times New Roman" panose="02020603050405020304" pitchFamily="18" charset="0"/>
                              <a:cs typeface="Calibri" panose="020F0502020204030204" pitchFamily="34" charset="0"/>
                            </a:rPr>
                            <m:t>𝑚</m:t>
                          </m:r>
                        </m:e>
                        <m:sup>
                          <m:r>
                            <a:rPr lang="en-US">
                              <a:effectLst/>
                              <a:latin typeface="Cambria Math" panose="02040503050406030204" pitchFamily="18" charset="0"/>
                              <a:ea typeface="Times New Roman" panose="02020603050405020304" pitchFamily="18" charset="0"/>
                              <a:cs typeface="Calibri" panose="020F0502020204030204" pitchFamily="34" charset="0"/>
                            </a:rPr>
                            <m:t>3</m:t>
                          </m:r>
                        </m:sup>
                      </m:sSup>
                      <m:r>
                        <a:rPr lang="en-US">
                          <a:effectLst/>
                          <a:latin typeface="Cambria Math" panose="02040503050406030204" pitchFamily="18" charset="0"/>
                          <a:ea typeface="Times New Roman" panose="02020603050405020304" pitchFamily="18" charset="0"/>
                          <a:cs typeface="Calibri" panose="020F0502020204030204" pitchFamily="34" charset="0"/>
                        </a:rPr>
                        <m:t>=6.83×</m:t>
                      </m:r>
                      <m:sSup>
                        <m:sSupPr>
                          <m:ctrlPr>
                            <a:rPr lang="en-US"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a:effectLst/>
                              <a:latin typeface="Cambria Math" panose="02040503050406030204" pitchFamily="18" charset="0"/>
                              <a:ea typeface="Times New Roman" panose="02020603050405020304" pitchFamily="18" charset="0"/>
                              <a:cs typeface="Calibri" panose="020F0502020204030204" pitchFamily="34" charset="0"/>
                            </a:rPr>
                            <m:t>10</m:t>
                          </m:r>
                        </m:e>
                        <m:sup>
                          <m:r>
                            <a:rPr lang="en-US">
                              <a:effectLst/>
                              <a:latin typeface="Cambria Math" panose="02040503050406030204" pitchFamily="18" charset="0"/>
                              <a:ea typeface="Times New Roman" panose="02020603050405020304" pitchFamily="18" charset="0"/>
                              <a:cs typeface="Calibri" panose="020F0502020204030204" pitchFamily="34" charset="0"/>
                            </a:rPr>
                            <m:t>15</m:t>
                          </m:r>
                        </m:sup>
                      </m:sSup>
                      <m:r>
                        <a:rPr lang="en-US" i="1">
                          <a:effectLst/>
                          <a:latin typeface="Cambria Math" panose="02040503050406030204" pitchFamily="18" charset="0"/>
                          <a:ea typeface="Times New Roman" panose="02020603050405020304" pitchFamily="18" charset="0"/>
                          <a:cs typeface="Calibri" panose="020F0502020204030204" pitchFamily="34" charset="0"/>
                        </a:rPr>
                        <m:t>𝐽</m:t>
                      </m:r>
                      <m:r>
                        <a:rPr lang="en-US">
                          <a:effectLst/>
                          <a:latin typeface="Cambria Math" panose="02040503050406030204" pitchFamily="18" charset="0"/>
                          <a:ea typeface="Times New Roman" panose="02020603050405020304" pitchFamily="18" charset="0"/>
                          <a:cs typeface="Calibri" panose="020F0502020204030204" pitchFamily="34" charset="0"/>
                        </a:rPr>
                        <m:t>=1,897 </m:t>
                      </m:r>
                      <m:r>
                        <a:rPr lang="en-US" i="1">
                          <a:effectLst/>
                          <a:latin typeface="Cambria Math" panose="02040503050406030204" pitchFamily="18" charset="0"/>
                          <a:ea typeface="Times New Roman" panose="02020603050405020304" pitchFamily="18" charset="0"/>
                          <a:cs typeface="Calibri" panose="020F0502020204030204" pitchFamily="34" charset="0"/>
                        </a:rPr>
                        <m:t>𝐺𝑊h</m:t>
                      </m:r>
                    </m:oMath>
                  </m:oMathPara>
                </a14:m>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dirty="0"/>
              </a:p>
              <a:p>
                <a:pPr marL="0" indent="0">
                  <a:buNone/>
                </a:pPr>
                <a:r>
                  <a:rPr lang="en-US" sz="2400" dirty="0">
                    <a:effectLst/>
                    <a:latin typeface="Calibri" panose="020F0502020204030204" pitchFamily="34" charset="0"/>
                    <a:ea typeface="Times New Roman" panose="02020603050405020304" pitchFamily="18" charset="0"/>
                  </a:rPr>
                  <a:t>Approximately the amount of energy that the consumers of the city of Seattle use in 10 weeks.</a:t>
                </a:r>
                <a:endParaRPr lang="en-US" sz="3600" dirty="0"/>
              </a:p>
            </p:txBody>
          </p:sp>
        </mc:Choice>
        <mc:Fallback xmlns="">
          <p:sp>
            <p:nvSpPr>
              <p:cNvPr id="8" name="Content Placeholder 7">
                <a:extLst>
                  <a:ext uri="{FF2B5EF4-FFF2-40B4-BE49-F238E27FC236}">
                    <a16:creationId xmlns:a16="http://schemas.microsoft.com/office/drawing/2014/main" id="{1D52344B-2C3E-D410-78A8-6F030FA9E2CF}"/>
                  </a:ext>
                </a:extLst>
              </p:cNvPr>
              <p:cNvSpPr>
                <a:spLocks noGrp="1" noRot="1" noChangeAspect="1" noMove="1" noResize="1" noEditPoints="1" noAdjustHandles="1" noChangeArrowheads="1" noChangeShapeType="1" noTextEdit="1"/>
              </p:cNvSpPr>
              <p:nvPr>
                <p:ph idx="1"/>
              </p:nvPr>
            </p:nvSpPr>
            <p:spPr>
              <a:xfrm>
                <a:off x="838199" y="1555668"/>
                <a:ext cx="10930247" cy="4621295"/>
              </a:xfrm>
              <a:blipFill>
                <a:blip r:embed="rId2"/>
                <a:stretch>
                  <a:fillRect l="-1044" t="-3014" r="-1856" b="-822"/>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AA47736-652E-44CD-0EC5-909802F67188}"/>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D908D0AB-DCEE-8387-A5B9-7676D1A7A4FB}"/>
              </a:ext>
            </a:extLst>
          </p:cNvPr>
          <p:cNvSpPr>
            <a:spLocks noGrp="1"/>
          </p:cNvSpPr>
          <p:nvPr>
            <p:ph type="sldNum" sz="quarter" idx="12"/>
          </p:nvPr>
        </p:nvSpPr>
        <p:spPr/>
        <p:txBody>
          <a:bodyPr/>
          <a:lstStyle/>
          <a:p>
            <a:fld id="{697646A6-6B76-9347-9EA0-ECEE7D8FD72D}" type="slidenum">
              <a:rPr lang="en-US" smtClean="0"/>
              <a:t>51</a:t>
            </a:fld>
            <a:endParaRPr lang="en-US"/>
          </a:p>
        </p:txBody>
      </p:sp>
    </p:spTree>
    <p:extLst>
      <p:ext uri="{BB962C8B-B14F-4D97-AF65-F5344CB8AC3E}">
        <p14:creationId xmlns:p14="http://schemas.microsoft.com/office/powerpoint/2010/main" val="1194899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15AC-35E2-4D3D-1F58-B6923322946A}"/>
              </a:ext>
            </a:extLst>
          </p:cNvPr>
          <p:cNvSpPr>
            <a:spLocks noGrp="1"/>
          </p:cNvSpPr>
          <p:nvPr>
            <p:ph type="title"/>
          </p:nvPr>
        </p:nvSpPr>
        <p:spPr/>
        <p:txBody>
          <a:bodyPr/>
          <a:lstStyle/>
          <a:p>
            <a:r>
              <a:rPr lang="en-US" dirty="0"/>
              <a:t>Power from a hydro plant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758F1-7605-1D16-E2E2-C72E17889B09}"/>
                  </a:ext>
                </a:extLst>
              </p:cNvPr>
              <p:cNvSpPr>
                <a:spLocks noGrp="1"/>
              </p:cNvSpPr>
              <p:nvPr>
                <p:ph idx="1"/>
              </p:nvPr>
            </p:nvSpPr>
            <p:spPr/>
            <p:txBody>
              <a:bodyPr/>
              <a:lstStyle/>
              <a:p>
                <a:r>
                  <a:rPr lang="en-US" dirty="0"/>
                  <a:t>Power in the water:</a:t>
                </a:r>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𝑃</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r>
                        <a:rPr lang="en-US">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𝑔h</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oMath>
                  </m:oMathPara>
                </a14:m>
                <a:endParaRPr lang="en-US" dirty="0"/>
              </a:p>
              <a:p>
                <a14:m>
                  <m:oMath xmlns:m="http://schemas.openxmlformats.org/officeDocument/2006/math">
                    <m:sSub>
                      <m:sSubPr>
                        <m:ctrlPr>
                          <a:rPr lang="en-US" sz="2400" i="1" smtClean="0">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𝑤</m:t>
                        </m:r>
                      </m:sub>
                    </m:sSub>
                  </m:oMath>
                </a14:m>
                <a:r>
                  <a:rPr lang="en-US" sz="2400" dirty="0">
                    <a:effectLst/>
                    <a:latin typeface="Calibri" panose="020F0502020204030204" pitchFamily="34" charset="0"/>
                    <a:ea typeface="Times New Roman" panose="02020603050405020304" pitchFamily="18" charset="0"/>
                  </a:rPr>
                  <a:t>: </a:t>
                </a:r>
                <a:r>
                  <a:rPr lang="en-US" sz="2400" dirty="0">
                    <a:latin typeface="Calibri" panose="020F0502020204030204" pitchFamily="34" charset="0"/>
                    <a:ea typeface="Times New Roman" panose="02020603050405020304" pitchFamily="18" charset="0"/>
                  </a:rPr>
                  <a:t>Water f</a:t>
                </a:r>
                <a:r>
                  <a:rPr lang="en-US" sz="2400" dirty="0">
                    <a:effectLst/>
                    <a:latin typeface="Calibri" panose="020F0502020204030204" pitchFamily="34" charset="0"/>
                    <a:ea typeface="Times New Roman" panose="02020603050405020304" pitchFamily="18" charset="0"/>
                  </a:rPr>
                  <a:t>low rate (m</a:t>
                </a:r>
                <a:r>
                  <a:rPr lang="en-US" sz="2400" baseline="30000" dirty="0">
                    <a:effectLst/>
                    <a:latin typeface="Calibri" panose="020F0502020204030204" pitchFamily="34" charset="0"/>
                    <a:ea typeface="Times New Roman" panose="02020603050405020304" pitchFamily="18" charset="0"/>
                    <a:cs typeface="Times New Roman (Body CS)"/>
                  </a:rPr>
                  <a:t>3</a:t>
                </a:r>
                <a:r>
                  <a:rPr lang="en-US" sz="2400" dirty="0">
                    <a:effectLst/>
                    <a:latin typeface="Calibri" panose="020F0502020204030204" pitchFamily="34" charset="0"/>
                    <a:ea typeface="Times New Roman" panose="02020603050405020304" pitchFamily="18" charset="0"/>
                  </a:rPr>
                  <a:t>/s)</a:t>
                </a:r>
                <a:r>
                  <a:rPr lang="en-US" sz="2400" dirty="0">
                    <a:effectLst/>
                  </a:rPr>
                  <a:t> </a:t>
                </a:r>
              </a:p>
              <a:p>
                <a:endParaRPr lang="en-US" sz="2400" dirty="0"/>
              </a:p>
              <a:p>
                <a:r>
                  <a:rPr lang="en-US" dirty="0"/>
                  <a:t>Power produced by the turbine:</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𝑃</m:t>
                      </m:r>
                      <m:r>
                        <a:rPr lang="en-US">
                          <a:effectLst/>
                          <a:latin typeface="Cambria Math" panose="02040503050406030204" pitchFamily="18" charset="0"/>
                          <a:ea typeface="Times New Roman" panose="02020603050405020304" pitchFamily="18" charset="0"/>
                          <a:cs typeface="Calibri" panose="020F0502020204030204" pitchFamily="34" charset="0"/>
                        </a:rPr>
                        <m:t>=</m:t>
                      </m:r>
                      <m:r>
                        <a:rPr lang="en-US" i="1">
                          <a:effectLst/>
                          <a:latin typeface="Cambria Math" panose="02040503050406030204" pitchFamily="18" charset="0"/>
                          <a:ea typeface="Times New Roman" panose="02020603050405020304" pitchFamily="18" charset="0"/>
                          <a:cs typeface="Calibri" panose="020F0502020204030204" pitchFamily="34" charset="0"/>
                        </a:rPr>
                        <m:t>𝜂</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𝜌</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𝑔h</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𝑄</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𝑤</m:t>
                          </m:r>
                        </m:sub>
                      </m:sSub>
                    </m:oMath>
                  </m:oMathPara>
                </a14:m>
                <a:endParaRPr lang="en-US" dirty="0"/>
              </a:p>
              <a:p>
                <a14:m>
                  <m:oMath xmlns:m="http://schemas.openxmlformats.org/officeDocument/2006/math">
                    <m:r>
                      <a:rPr lang="en-US" sz="2400" i="1" smtClean="0">
                        <a:effectLst/>
                        <a:latin typeface="Cambria Math" panose="02040503050406030204" pitchFamily="18" charset="0"/>
                        <a:ea typeface="Times New Roman" panose="02020603050405020304" pitchFamily="18" charset="0"/>
                        <a:cs typeface="Calibri" panose="020F0502020204030204" pitchFamily="34" charset="0"/>
                      </a:rPr>
                      <m:t>𝜂</m:t>
                    </m:r>
                  </m:oMath>
                </a14:m>
                <a:r>
                  <a:rPr lang="en-US" sz="2400" dirty="0"/>
                  <a:t>: turbine efficiency (~90%)</a:t>
                </a:r>
              </a:p>
            </p:txBody>
          </p:sp>
        </mc:Choice>
        <mc:Fallback xmlns="">
          <p:sp>
            <p:nvSpPr>
              <p:cNvPr id="3" name="Content Placeholder 2">
                <a:extLst>
                  <a:ext uri="{FF2B5EF4-FFF2-40B4-BE49-F238E27FC236}">
                    <a16:creationId xmlns:a16="http://schemas.microsoft.com/office/drawing/2014/main" id="{B41758F1-7605-1D16-E2E2-C72E17889B09}"/>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CADBC6A-7CDC-9EEF-C66D-70DA24B9EB0A}"/>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646146BC-2BC3-8317-83FD-D855D6A948C4}"/>
              </a:ext>
            </a:extLst>
          </p:cNvPr>
          <p:cNvSpPr>
            <a:spLocks noGrp="1"/>
          </p:cNvSpPr>
          <p:nvPr>
            <p:ph type="sldNum" sz="quarter" idx="12"/>
          </p:nvPr>
        </p:nvSpPr>
        <p:spPr/>
        <p:txBody>
          <a:bodyPr/>
          <a:lstStyle/>
          <a:p>
            <a:fld id="{697646A6-6B76-9347-9EA0-ECEE7D8FD72D}" type="slidenum">
              <a:rPr lang="en-US" smtClean="0"/>
              <a:t>52</a:t>
            </a:fld>
            <a:endParaRPr lang="en-US"/>
          </a:p>
        </p:txBody>
      </p:sp>
    </p:spTree>
    <p:extLst>
      <p:ext uri="{BB962C8B-B14F-4D97-AF65-F5344CB8AC3E}">
        <p14:creationId xmlns:p14="http://schemas.microsoft.com/office/powerpoint/2010/main" val="20420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A688-426B-E3C4-9FF7-1C20C77D660B}"/>
              </a:ext>
            </a:extLst>
          </p:cNvPr>
          <p:cNvSpPr>
            <a:spLocks noGrp="1"/>
          </p:cNvSpPr>
          <p:nvPr>
            <p:ph type="title"/>
          </p:nvPr>
        </p:nvSpPr>
        <p:spPr/>
        <p:txBody>
          <a:bodyPr/>
          <a:lstStyle/>
          <a:p>
            <a:r>
              <a:rPr lang="en-US" dirty="0"/>
              <a:t>Controlling hydro power</a:t>
            </a:r>
          </a:p>
        </p:txBody>
      </p:sp>
      <p:sp>
        <p:nvSpPr>
          <p:cNvPr id="3" name="Content Placeholder 2">
            <a:extLst>
              <a:ext uri="{FF2B5EF4-FFF2-40B4-BE49-F238E27FC236}">
                <a16:creationId xmlns:a16="http://schemas.microsoft.com/office/drawing/2014/main" id="{EB8E39F3-2D64-800B-143C-C1E1D59FE9F4}"/>
              </a:ext>
            </a:extLst>
          </p:cNvPr>
          <p:cNvSpPr>
            <a:spLocks noGrp="1"/>
          </p:cNvSpPr>
          <p:nvPr>
            <p:ph idx="1"/>
          </p:nvPr>
        </p:nvSpPr>
        <p:spPr/>
        <p:txBody>
          <a:bodyPr/>
          <a:lstStyle/>
          <a:p>
            <a:r>
              <a:rPr lang="en-US" dirty="0"/>
              <a:t>Hydro is highly flexible</a:t>
            </a:r>
          </a:p>
          <a:p>
            <a:pPr lvl="1"/>
            <a:r>
              <a:rPr lang="en-US" dirty="0"/>
              <a:t>Quick start</a:t>
            </a:r>
          </a:p>
          <a:p>
            <a:pPr lvl="1"/>
            <a:r>
              <a:rPr lang="en-US" dirty="0"/>
              <a:t>Fast ramp up and ramp down</a:t>
            </a:r>
          </a:p>
          <a:p>
            <a:r>
              <a:rPr lang="en-US" dirty="0"/>
              <a:t>Turbine efficiency drops quickly when flow is off nominal</a:t>
            </a:r>
          </a:p>
          <a:p>
            <a:pPr lvl="1"/>
            <a:r>
              <a:rPr lang="en-US" dirty="0"/>
              <a:t>Install multiple small turbines</a:t>
            </a:r>
          </a:p>
          <a:p>
            <a:pPr lvl="1"/>
            <a:r>
              <a:rPr lang="en-US" dirty="0"/>
              <a:t>Operate each turbine at nominal flow or turn it off</a:t>
            </a:r>
          </a:p>
        </p:txBody>
      </p:sp>
      <p:sp>
        <p:nvSpPr>
          <p:cNvPr id="4" name="Date Placeholder 3">
            <a:extLst>
              <a:ext uri="{FF2B5EF4-FFF2-40B4-BE49-F238E27FC236}">
                <a16:creationId xmlns:a16="http://schemas.microsoft.com/office/drawing/2014/main" id="{08A33EC2-CDFE-AC89-38E1-5DAB59C4AD0D}"/>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97CF4355-A77B-AFDF-21FD-4FB0FF50BEE8}"/>
              </a:ext>
            </a:extLst>
          </p:cNvPr>
          <p:cNvSpPr>
            <a:spLocks noGrp="1"/>
          </p:cNvSpPr>
          <p:nvPr>
            <p:ph type="sldNum" sz="quarter" idx="12"/>
          </p:nvPr>
        </p:nvSpPr>
        <p:spPr/>
        <p:txBody>
          <a:bodyPr/>
          <a:lstStyle/>
          <a:p>
            <a:fld id="{697646A6-6B76-9347-9EA0-ECEE7D8FD72D}" type="slidenum">
              <a:rPr lang="en-US" smtClean="0"/>
              <a:t>53</a:t>
            </a:fld>
            <a:endParaRPr lang="en-US"/>
          </a:p>
        </p:txBody>
      </p:sp>
    </p:spTree>
    <p:extLst>
      <p:ext uri="{BB962C8B-B14F-4D97-AF65-F5344CB8AC3E}">
        <p14:creationId xmlns:p14="http://schemas.microsoft.com/office/powerpoint/2010/main" val="68533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085063-5EFD-94DD-CF0E-BEA5E942E302}"/>
              </a:ext>
            </a:extLst>
          </p:cNvPr>
          <p:cNvSpPr>
            <a:spLocks noGrp="1"/>
          </p:cNvSpPr>
          <p:nvPr>
            <p:ph type="title"/>
          </p:nvPr>
        </p:nvSpPr>
        <p:spPr>
          <a:xfrm>
            <a:off x="839788" y="457200"/>
            <a:ext cx="4963291" cy="1112838"/>
          </a:xfrm>
        </p:spPr>
        <p:txBody>
          <a:bodyPr>
            <a:normAutofit/>
          </a:bodyPr>
          <a:lstStyle/>
          <a:p>
            <a:r>
              <a:rPr lang="en-US" sz="4000" dirty="0"/>
              <a:t>Columbia river system</a:t>
            </a:r>
          </a:p>
        </p:txBody>
      </p:sp>
      <p:pic>
        <p:nvPicPr>
          <p:cNvPr id="6" name="Picture 5">
            <a:extLst>
              <a:ext uri="{FF2B5EF4-FFF2-40B4-BE49-F238E27FC236}">
                <a16:creationId xmlns:a16="http://schemas.microsoft.com/office/drawing/2014/main" id="{AAE57D38-71BF-161C-8762-5B9947227D53}"/>
              </a:ext>
            </a:extLst>
          </p:cNvPr>
          <p:cNvPicPr>
            <a:picLocks noChangeAspect="1"/>
          </p:cNvPicPr>
          <p:nvPr/>
        </p:nvPicPr>
        <p:blipFill>
          <a:blip r:embed="rId2"/>
          <a:stretch>
            <a:fillRect/>
          </a:stretch>
        </p:blipFill>
        <p:spPr>
          <a:xfrm>
            <a:off x="5919451" y="59713"/>
            <a:ext cx="6156177" cy="6859251"/>
          </a:xfrm>
          <a:prstGeom prst="rect">
            <a:avLst/>
          </a:prstGeom>
          <a:noFill/>
        </p:spPr>
      </p:pic>
      <p:sp>
        <p:nvSpPr>
          <p:cNvPr id="13" name="Text Placeholder 3">
            <a:extLst>
              <a:ext uri="{FF2B5EF4-FFF2-40B4-BE49-F238E27FC236}">
                <a16:creationId xmlns:a16="http://schemas.microsoft.com/office/drawing/2014/main" id="{DE95E95A-3A7A-6477-E1FB-3E2FC05C5262}"/>
              </a:ext>
            </a:extLst>
          </p:cNvPr>
          <p:cNvSpPr>
            <a:spLocks noGrp="1"/>
          </p:cNvSpPr>
          <p:nvPr>
            <p:ph type="body" sz="half" idx="2"/>
          </p:nvPr>
        </p:nvSpPr>
        <p:spPr>
          <a:xfrm>
            <a:off x="839788" y="2057399"/>
            <a:ext cx="4963291" cy="4523241"/>
          </a:xfrm>
        </p:spPr>
        <p:txBody>
          <a:bodyPr>
            <a:normAutofit fontScale="92500" lnSpcReduction="10000"/>
          </a:bodyPr>
          <a:lstStyle/>
          <a:p>
            <a:pPr marL="342900" indent="-342900">
              <a:buFont typeface="Arial" panose="020B0604020202020204" pitchFamily="34" charset="0"/>
              <a:buChar char="•"/>
            </a:pPr>
            <a:r>
              <a:rPr lang="en-US" sz="2800" dirty="0"/>
              <a:t>Operation of upstream dams affects the downstream dams</a:t>
            </a:r>
          </a:p>
          <a:p>
            <a:pPr marL="342900" indent="-342900">
              <a:buFont typeface="Arial" panose="020B0604020202020204" pitchFamily="34" charset="0"/>
              <a:buChar char="•"/>
            </a:pPr>
            <a:r>
              <a:rPr lang="en-US" sz="2800" dirty="0"/>
              <a:t>Environmental constraints</a:t>
            </a:r>
          </a:p>
          <a:p>
            <a:pPr marL="800100" lvl="1" indent="-342900">
              <a:buFont typeface="Arial" panose="020B0604020202020204" pitchFamily="34" charset="0"/>
              <a:buChar char="•"/>
            </a:pPr>
            <a:r>
              <a:rPr lang="en-US" sz="2400" dirty="0"/>
              <a:t>Effect on fish population</a:t>
            </a:r>
          </a:p>
          <a:p>
            <a:pPr marL="342900" indent="-342900">
              <a:buFont typeface="Arial" panose="020B0604020202020204" pitchFamily="34" charset="0"/>
              <a:buChar char="•"/>
            </a:pPr>
            <a:r>
              <a:rPr lang="en-US" sz="2800" dirty="0"/>
              <a:t>Interactions with other uses of water</a:t>
            </a:r>
          </a:p>
          <a:p>
            <a:pPr marL="800100" lvl="1" indent="-342900">
              <a:buFont typeface="Arial" panose="020B0604020202020204" pitchFamily="34" charset="0"/>
              <a:buChar char="•"/>
            </a:pPr>
            <a:r>
              <a:rPr lang="en-US" sz="2400" dirty="0"/>
              <a:t>Flood control</a:t>
            </a:r>
          </a:p>
          <a:p>
            <a:pPr marL="800100" lvl="1" indent="-342900">
              <a:buFont typeface="Arial" panose="020B0604020202020204" pitchFamily="34" charset="0"/>
              <a:buChar char="•"/>
            </a:pPr>
            <a:r>
              <a:rPr lang="en-US" sz="2400" dirty="0"/>
              <a:t>Irrigation</a:t>
            </a:r>
          </a:p>
          <a:p>
            <a:pPr marL="800100" lvl="1" indent="-342900">
              <a:buFont typeface="Arial" panose="020B0604020202020204" pitchFamily="34" charset="0"/>
              <a:buChar char="•"/>
            </a:pPr>
            <a:r>
              <a:rPr lang="en-US" sz="2400" dirty="0"/>
              <a:t>Transportation</a:t>
            </a:r>
          </a:p>
          <a:p>
            <a:pPr marL="800100" lvl="1" indent="-342900">
              <a:buFont typeface="Arial" panose="020B0604020202020204" pitchFamily="34" charset="0"/>
              <a:buChar char="•"/>
            </a:pPr>
            <a:r>
              <a:rPr lang="en-US" sz="2400" dirty="0"/>
              <a:t>Recreation</a:t>
            </a:r>
          </a:p>
          <a:p>
            <a:pPr marL="342900" indent="-342900">
              <a:buFont typeface="Arial" panose="020B0604020202020204" pitchFamily="34" charset="0"/>
              <a:buChar char="•"/>
            </a:pPr>
            <a:r>
              <a:rPr lang="en-US" sz="2800" dirty="0"/>
              <a:t>Scheduling hydro production is a very complex problem</a:t>
            </a:r>
          </a:p>
        </p:txBody>
      </p:sp>
      <p:sp>
        <p:nvSpPr>
          <p:cNvPr id="4" name="Date Placeholder 3">
            <a:extLst>
              <a:ext uri="{FF2B5EF4-FFF2-40B4-BE49-F238E27FC236}">
                <a16:creationId xmlns:a16="http://schemas.microsoft.com/office/drawing/2014/main" id="{FDEDFD0B-719B-AE2D-1D1B-2FF64FE6CC53}"/>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012FDF44-64E3-1D68-AC6A-595BCD781A11}"/>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54</a:t>
            </a:fld>
            <a:endParaRPr lang="en-US"/>
          </a:p>
        </p:txBody>
      </p:sp>
    </p:spTree>
    <p:extLst>
      <p:ext uri="{BB962C8B-B14F-4D97-AF65-F5344CB8AC3E}">
        <p14:creationId xmlns:p14="http://schemas.microsoft.com/office/powerpoint/2010/main" val="250316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E750-53D2-0D16-C7EE-042D584C80D7}"/>
              </a:ext>
            </a:extLst>
          </p:cNvPr>
          <p:cNvSpPr>
            <a:spLocks noGrp="1"/>
          </p:cNvSpPr>
          <p:nvPr>
            <p:ph type="title"/>
          </p:nvPr>
        </p:nvSpPr>
        <p:spPr>
          <a:xfrm>
            <a:off x="839788" y="457200"/>
            <a:ext cx="3932237" cy="1112838"/>
          </a:xfrm>
        </p:spPr>
        <p:txBody>
          <a:bodyPr anchor="b">
            <a:normAutofit/>
          </a:bodyPr>
          <a:lstStyle/>
          <a:p>
            <a:r>
              <a:rPr lang="en-US" dirty="0"/>
              <a:t>Diversion hydro plants</a:t>
            </a:r>
          </a:p>
        </p:txBody>
      </p:sp>
      <p:pic>
        <p:nvPicPr>
          <p:cNvPr id="6" name="Content Placeholder 6">
            <a:extLst>
              <a:ext uri="{FF2B5EF4-FFF2-40B4-BE49-F238E27FC236}">
                <a16:creationId xmlns:a16="http://schemas.microsoft.com/office/drawing/2014/main" id="{FD06CDC5-657E-EDF8-0DCD-762BEA42BB1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42192" y="987425"/>
            <a:ext cx="6949808" cy="5594596"/>
          </a:xfrm>
          <a:prstGeom prst="rect">
            <a:avLst/>
          </a:prstGeom>
          <a:noFill/>
        </p:spPr>
      </p:pic>
      <p:sp>
        <p:nvSpPr>
          <p:cNvPr id="11" name="Text Placeholder 3">
            <a:extLst>
              <a:ext uri="{FF2B5EF4-FFF2-40B4-BE49-F238E27FC236}">
                <a16:creationId xmlns:a16="http://schemas.microsoft.com/office/drawing/2014/main" id="{C256BF24-A160-AB7C-4407-06D5239CEAE3}"/>
              </a:ext>
            </a:extLst>
          </p:cNvPr>
          <p:cNvSpPr>
            <a:spLocks noGrp="1"/>
          </p:cNvSpPr>
          <p:nvPr>
            <p:ph type="body" sz="half" idx="2"/>
          </p:nvPr>
        </p:nvSpPr>
        <p:spPr>
          <a:xfrm>
            <a:off x="839788" y="2057400"/>
            <a:ext cx="3932237" cy="3811588"/>
          </a:xfrm>
        </p:spPr>
        <p:txBody>
          <a:bodyPr>
            <a:normAutofit/>
          </a:bodyPr>
          <a:lstStyle/>
          <a:p>
            <a:pPr marL="285750" indent="-285750">
              <a:buFont typeface="Arial" panose="020B0604020202020204" pitchFamily="34" charset="0"/>
              <a:buChar char="•"/>
            </a:pPr>
            <a:r>
              <a:rPr lang="en-US" sz="2400" dirty="0"/>
              <a:t>“Run-of-the-river” hydro</a:t>
            </a:r>
          </a:p>
          <a:p>
            <a:pPr marL="285750" indent="-285750">
              <a:buFont typeface="Arial" panose="020B0604020202020204" pitchFamily="34" charset="0"/>
              <a:buChar char="•"/>
            </a:pPr>
            <a:r>
              <a:rPr lang="en-US" sz="2400" dirty="0"/>
              <a:t>Power production depends on water flow in the river</a:t>
            </a:r>
          </a:p>
          <a:p>
            <a:pPr marL="285750" indent="-285750">
              <a:buFont typeface="Arial" panose="020B0604020202020204" pitchFamily="34" charset="0"/>
              <a:buChar char="•"/>
            </a:pPr>
            <a:r>
              <a:rPr lang="en-US" sz="2400" dirty="0"/>
              <a:t>Much smaller environmental impact that impoundment hydro</a:t>
            </a:r>
          </a:p>
        </p:txBody>
      </p:sp>
      <p:sp>
        <p:nvSpPr>
          <p:cNvPr id="4" name="Date Placeholder 3">
            <a:extLst>
              <a:ext uri="{FF2B5EF4-FFF2-40B4-BE49-F238E27FC236}">
                <a16:creationId xmlns:a16="http://schemas.microsoft.com/office/drawing/2014/main" id="{5E6F99E9-9064-97CC-C21B-8702E050773A}"/>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06775759-7A41-3C4B-6781-F3D7D7EC4349}"/>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55</a:t>
            </a:fld>
            <a:endParaRPr lang="en-US"/>
          </a:p>
        </p:txBody>
      </p:sp>
    </p:spTree>
    <p:extLst>
      <p:ext uri="{BB962C8B-B14F-4D97-AF65-F5344CB8AC3E}">
        <p14:creationId xmlns:p14="http://schemas.microsoft.com/office/powerpoint/2010/main" val="2505922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2A1C-886B-033B-6699-26CCA33845BE}"/>
              </a:ext>
            </a:extLst>
          </p:cNvPr>
          <p:cNvSpPr>
            <a:spLocks noGrp="1"/>
          </p:cNvSpPr>
          <p:nvPr>
            <p:ph type="title"/>
          </p:nvPr>
        </p:nvSpPr>
        <p:spPr>
          <a:xfrm>
            <a:off x="838200" y="365125"/>
            <a:ext cx="10515600" cy="1009363"/>
          </a:xfrm>
        </p:spPr>
        <p:txBody>
          <a:bodyPr anchor="ctr">
            <a:normAutofit/>
          </a:bodyPr>
          <a:lstStyle/>
          <a:p>
            <a:r>
              <a:rPr lang="en-US" dirty="0"/>
              <a:t>Photovoltaic generation</a:t>
            </a:r>
          </a:p>
        </p:txBody>
      </p:sp>
      <p:pic>
        <p:nvPicPr>
          <p:cNvPr id="7" name="Picture 6" descr="A solar panel farm">
            <a:extLst>
              <a:ext uri="{FF2B5EF4-FFF2-40B4-BE49-F238E27FC236}">
                <a16:creationId xmlns:a16="http://schemas.microsoft.com/office/drawing/2014/main" id="{AB8E3FCF-A16F-CFF3-13AE-66D4A9FC97E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555668"/>
            <a:ext cx="10515600" cy="4621295"/>
          </a:xfrm>
          <a:prstGeom prst="rect">
            <a:avLst/>
          </a:prstGeom>
          <a:noFill/>
        </p:spPr>
      </p:pic>
      <p:sp>
        <p:nvSpPr>
          <p:cNvPr id="4" name="Date Placeholder 3">
            <a:extLst>
              <a:ext uri="{FF2B5EF4-FFF2-40B4-BE49-F238E27FC236}">
                <a16:creationId xmlns:a16="http://schemas.microsoft.com/office/drawing/2014/main" id="{D436912A-9CFE-9C7E-8D97-7131653EB016}"/>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5A173B56-612F-5556-C5C6-3D1F0AD5EE29}"/>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56</a:t>
            </a:fld>
            <a:endParaRPr lang="en-US"/>
          </a:p>
        </p:txBody>
      </p:sp>
    </p:spTree>
    <p:extLst>
      <p:ext uri="{BB962C8B-B14F-4D97-AF65-F5344CB8AC3E}">
        <p14:creationId xmlns:p14="http://schemas.microsoft.com/office/powerpoint/2010/main" val="1048210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2A1C-886B-033B-6699-26CCA33845BE}"/>
              </a:ext>
            </a:extLst>
          </p:cNvPr>
          <p:cNvSpPr>
            <a:spLocks noGrp="1"/>
          </p:cNvSpPr>
          <p:nvPr>
            <p:ph type="title"/>
          </p:nvPr>
        </p:nvSpPr>
        <p:spPr>
          <a:xfrm>
            <a:off x="838200" y="365125"/>
            <a:ext cx="10515600" cy="1009363"/>
          </a:xfrm>
        </p:spPr>
        <p:txBody>
          <a:bodyPr anchor="ctr">
            <a:normAutofit/>
          </a:bodyPr>
          <a:lstStyle/>
          <a:p>
            <a:r>
              <a:rPr lang="en-US" dirty="0"/>
              <a:t>Solar resources in the United States</a:t>
            </a:r>
          </a:p>
        </p:txBody>
      </p:sp>
      <p:pic>
        <p:nvPicPr>
          <p:cNvPr id="3" name="Picture 2" descr="A map of the united states of america&#10;&#10;Description automatically generated">
            <a:extLst>
              <a:ext uri="{FF2B5EF4-FFF2-40B4-BE49-F238E27FC236}">
                <a16:creationId xmlns:a16="http://schemas.microsoft.com/office/drawing/2014/main" id="{81F4D0A5-6807-F389-539B-291F588122F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90018" y="1484537"/>
            <a:ext cx="8206842" cy="5153769"/>
          </a:xfrm>
          <a:prstGeom prst="rect">
            <a:avLst/>
          </a:prstGeom>
          <a:solidFill>
            <a:srgbClr val="FFFFFF"/>
          </a:solidFill>
        </p:spPr>
      </p:pic>
      <p:sp>
        <p:nvSpPr>
          <p:cNvPr id="4" name="Date Placeholder 3">
            <a:extLst>
              <a:ext uri="{FF2B5EF4-FFF2-40B4-BE49-F238E27FC236}">
                <a16:creationId xmlns:a16="http://schemas.microsoft.com/office/drawing/2014/main" id="{D436912A-9CFE-9C7E-8D97-7131653EB016}"/>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5A173B56-612F-5556-C5C6-3D1F0AD5EE29}"/>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57</a:t>
            </a:fld>
            <a:endParaRPr lang="en-US"/>
          </a:p>
        </p:txBody>
      </p:sp>
      <p:sp>
        <p:nvSpPr>
          <p:cNvPr id="6" name="TextBox 5">
            <a:extLst>
              <a:ext uri="{FF2B5EF4-FFF2-40B4-BE49-F238E27FC236}">
                <a16:creationId xmlns:a16="http://schemas.microsoft.com/office/drawing/2014/main" id="{5AC6BDE1-31B0-CF0D-3516-C48374055694}"/>
              </a:ext>
            </a:extLst>
          </p:cNvPr>
          <p:cNvSpPr txBox="1"/>
          <p:nvPr/>
        </p:nvSpPr>
        <p:spPr>
          <a:xfrm>
            <a:off x="8586879" y="2257063"/>
            <a:ext cx="3599703" cy="954107"/>
          </a:xfrm>
          <a:prstGeom prst="rect">
            <a:avLst/>
          </a:prstGeom>
          <a:noFill/>
        </p:spPr>
        <p:txBody>
          <a:bodyPr wrap="none" rtlCol="0">
            <a:spAutoFit/>
          </a:bodyPr>
          <a:lstStyle/>
          <a:p>
            <a:r>
              <a:rPr lang="en-US" sz="2800" dirty="0"/>
              <a:t>Global horizontal </a:t>
            </a:r>
          </a:p>
          <a:p>
            <a:r>
              <a:rPr lang="en-US" sz="2800" dirty="0"/>
              <a:t>solar irradiance (W/m</a:t>
            </a:r>
            <a:r>
              <a:rPr lang="en-US" sz="2800" baseline="30000" dirty="0"/>
              <a:t>2</a:t>
            </a:r>
            <a:r>
              <a:rPr lang="en-US" sz="2800" dirty="0"/>
              <a:t>)</a:t>
            </a:r>
          </a:p>
        </p:txBody>
      </p:sp>
      <p:sp>
        <p:nvSpPr>
          <p:cNvPr id="9" name="TextBox 8">
            <a:extLst>
              <a:ext uri="{FF2B5EF4-FFF2-40B4-BE49-F238E27FC236}">
                <a16:creationId xmlns:a16="http://schemas.microsoft.com/office/drawing/2014/main" id="{028B4D6D-FDF3-E42A-6EB0-D526900B3E69}"/>
              </a:ext>
            </a:extLst>
          </p:cNvPr>
          <p:cNvSpPr txBox="1"/>
          <p:nvPr/>
        </p:nvSpPr>
        <p:spPr>
          <a:xfrm>
            <a:off x="8737920" y="5477212"/>
            <a:ext cx="3203293" cy="1015663"/>
          </a:xfrm>
          <a:prstGeom prst="rect">
            <a:avLst/>
          </a:prstGeom>
          <a:noFill/>
        </p:spPr>
        <p:txBody>
          <a:bodyPr wrap="square">
            <a:spAutoFit/>
          </a:bodyPr>
          <a:lstStyle/>
          <a:p>
            <a:r>
              <a:rPr lang="en-US" sz="1200" dirty="0"/>
              <a:t>Source: Sengupta, M., Y. </a:t>
            </a:r>
            <a:r>
              <a:rPr lang="en-US" sz="1200" dirty="0" err="1"/>
              <a:t>Xie</a:t>
            </a:r>
            <a:r>
              <a:rPr lang="en-US" sz="1200" dirty="0"/>
              <a:t>, A. Lopez, A. Habte, </a:t>
            </a:r>
          </a:p>
          <a:p>
            <a:r>
              <a:rPr lang="en-US" sz="1200" dirty="0"/>
              <a:t>G. Maclaurin, and J. Shelby. 2018. "The National Solar Radiation Data Base (NSRDB)." </a:t>
            </a:r>
          </a:p>
          <a:p>
            <a:r>
              <a:rPr lang="en-US" sz="1200" i="1" dirty="0"/>
              <a:t>Renewable and Sustainable Energy Reviews</a:t>
            </a:r>
            <a:r>
              <a:rPr lang="en-US" sz="1200" dirty="0"/>
              <a:t>  89 (June): 51-60. </a:t>
            </a:r>
          </a:p>
        </p:txBody>
      </p:sp>
    </p:spTree>
    <p:extLst>
      <p:ext uri="{BB962C8B-B14F-4D97-AF65-F5344CB8AC3E}">
        <p14:creationId xmlns:p14="http://schemas.microsoft.com/office/powerpoint/2010/main" val="1940750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9ACB-7353-7696-1F0A-64D4C46D513A}"/>
              </a:ext>
            </a:extLst>
          </p:cNvPr>
          <p:cNvSpPr>
            <a:spLocks noGrp="1"/>
          </p:cNvSpPr>
          <p:nvPr>
            <p:ph type="title"/>
          </p:nvPr>
        </p:nvSpPr>
        <p:spPr/>
        <p:txBody>
          <a:bodyPr/>
          <a:lstStyle/>
          <a:p>
            <a:r>
              <a:rPr lang="en-US" dirty="0"/>
              <a:t>Solar cell</a:t>
            </a:r>
          </a:p>
        </p:txBody>
      </p:sp>
      <p:sp>
        <p:nvSpPr>
          <p:cNvPr id="4" name="Date Placeholder 3">
            <a:extLst>
              <a:ext uri="{FF2B5EF4-FFF2-40B4-BE49-F238E27FC236}">
                <a16:creationId xmlns:a16="http://schemas.microsoft.com/office/drawing/2014/main" id="{E86976BD-1E39-5765-142E-022E74D5BBA1}"/>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CB3EDBA-E70F-EBB2-8F22-100FA22C1BCC}"/>
              </a:ext>
            </a:extLst>
          </p:cNvPr>
          <p:cNvSpPr>
            <a:spLocks noGrp="1"/>
          </p:cNvSpPr>
          <p:nvPr>
            <p:ph type="sldNum" sz="quarter" idx="12"/>
          </p:nvPr>
        </p:nvSpPr>
        <p:spPr/>
        <p:txBody>
          <a:bodyPr/>
          <a:lstStyle/>
          <a:p>
            <a:fld id="{697646A6-6B76-9347-9EA0-ECEE7D8FD72D}" type="slidenum">
              <a:rPr lang="en-US" smtClean="0"/>
              <a:t>58</a:t>
            </a:fld>
            <a:endParaRPr lang="en-US"/>
          </a:p>
        </p:txBody>
      </p:sp>
      <p:grpSp>
        <p:nvGrpSpPr>
          <p:cNvPr id="6" name="Group 5">
            <a:extLst>
              <a:ext uri="{FF2B5EF4-FFF2-40B4-BE49-F238E27FC236}">
                <a16:creationId xmlns:a16="http://schemas.microsoft.com/office/drawing/2014/main" id="{14836641-C466-A877-F80D-5421EA67270C}"/>
              </a:ext>
            </a:extLst>
          </p:cNvPr>
          <p:cNvGrpSpPr/>
          <p:nvPr/>
        </p:nvGrpSpPr>
        <p:grpSpPr>
          <a:xfrm>
            <a:off x="1662544" y="869806"/>
            <a:ext cx="7867650" cy="5624615"/>
            <a:chOff x="747713" y="415823"/>
            <a:chExt cx="7867650" cy="5624615"/>
          </a:xfrm>
        </p:grpSpPr>
        <p:sp>
          <p:nvSpPr>
            <p:cNvPr id="7" name="Rectangle 2">
              <a:extLst>
                <a:ext uri="{FF2B5EF4-FFF2-40B4-BE49-F238E27FC236}">
                  <a16:creationId xmlns:a16="http://schemas.microsoft.com/office/drawing/2014/main" id="{70F98472-98C6-798E-38E7-FBA582208AF8}"/>
                </a:ext>
              </a:extLst>
            </p:cNvPr>
            <p:cNvSpPr>
              <a:spLocks noChangeArrowheads="1"/>
            </p:cNvSpPr>
            <p:nvPr/>
          </p:nvSpPr>
          <p:spPr bwMode="auto">
            <a:xfrm>
              <a:off x="2347913" y="4554538"/>
              <a:ext cx="4114800" cy="1036637"/>
            </a:xfrm>
            <a:prstGeom prst="rect">
              <a:avLst/>
            </a:prstGeom>
            <a:solidFill>
              <a:schemeClr val="accent1"/>
            </a:solidFill>
            <a:ln w="9525">
              <a:solidFill>
                <a:schemeClr val="tx1"/>
              </a:solidFill>
              <a:miter lim="800000"/>
              <a:headEnd/>
              <a:tailEnd/>
            </a:ln>
          </p:spPr>
          <p:txBody>
            <a:bodyPr wrap="none" anchor="ctr"/>
            <a:lstStyle/>
            <a:p>
              <a:r>
                <a:rPr lang="en-US" sz="2400">
                  <a:solidFill>
                    <a:schemeClr val="bg1"/>
                  </a:solidFill>
                </a:rPr>
                <a:t>P-Type</a:t>
              </a:r>
            </a:p>
          </p:txBody>
        </p:sp>
        <p:sp>
          <p:nvSpPr>
            <p:cNvPr id="8" name="Rectangle 5">
              <a:extLst>
                <a:ext uri="{FF2B5EF4-FFF2-40B4-BE49-F238E27FC236}">
                  <a16:creationId xmlns:a16="http://schemas.microsoft.com/office/drawing/2014/main" id="{E897C897-04E4-9AFC-5B5B-DFBA4DA9E8EA}"/>
                </a:ext>
              </a:extLst>
            </p:cNvPr>
            <p:cNvSpPr>
              <a:spLocks noChangeArrowheads="1"/>
            </p:cNvSpPr>
            <p:nvPr/>
          </p:nvSpPr>
          <p:spPr bwMode="auto">
            <a:xfrm>
              <a:off x="747713" y="5591175"/>
              <a:ext cx="7315200" cy="449263"/>
            </a:xfrm>
            <a:prstGeom prst="rect">
              <a:avLst/>
            </a:prstGeom>
            <a:solidFill>
              <a:schemeClr val="tx1"/>
            </a:solidFill>
            <a:ln w="9525">
              <a:solidFill>
                <a:schemeClr val="tx1"/>
              </a:solidFill>
              <a:miter lim="800000"/>
              <a:headEnd/>
              <a:tailEnd/>
            </a:ln>
          </p:spPr>
          <p:txBody>
            <a:bodyPr wrap="none" anchor="ctr"/>
            <a:lstStyle/>
            <a:p>
              <a:r>
                <a:rPr lang="en-US" sz="2400" dirty="0">
                  <a:solidFill>
                    <a:schemeClr val="bg1"/>
                  </a:solidFill>
                </a:rPr>
                <a:t>Base</a:t>
              </a:r>
            </a:p>
          </p:txBody>
        </p:sp>
        <p:sp>
          <p:nvSpPr>
            <p:cNvPr id="9" name="Rectangle 3">
              <a:extLst>
                <a:ext uri="{FF2B5EF4-FFF2-40B4-BE49-F238E27FC236}">
                  <a16:creationId xmlns:a16="http://schemas.microsoft.com/office/drawing/2014/main" id="{83A92495-31DD-3252-47E8-312D49C3951D}"/>
                </a:ext>
              </a:extLst>
            </p:cNvPr>
            <p:cNvSpPr>
              <a:spLocks noChangeArrowheads="1"/>
            </p:cNvSpPr>
            <p:nvPr/>
          </p:nvSpPr>
          <p:spPr bwMode="auto">
            <a:xfrm>
              <a:off x="2347913" y="3517900"/>
              <a:ext cx="4114800" cy="1036638"/>
            </a:xfrm>
            <a:prstGeom prst="rect">
              <a:avLst/>
            </a:prstGeom>
            <a:solidFill>
              <a:srgbClr val="FF0000"/>
            </a:solidFill>
            <a:ln w="9525">
              <a:solidFill>
                <a:schemeClr val="tx1"/>
              </a:solidFill>
              <a:miter lim="800000"/>
              <a:headEnd/>
              <a:tailEnd/>
            </a:ln>
          </p:spPr>
          <p:txBody>
            <a:bodyPr wrap="none" anchor="ctr"/>
            <a:lstStyle/>
            <a:p>
              <a:r>
                <a:rPr lang="en-US" sz="2400">
                  <a:solidFill>
                    <a:schemeClr val="bg1"/>
                  </a:solidFill>
                </a:rPr>
                <a:t>N-Type</a:t>
              </a:r>
            </a:p>
          </p:txBody>
        </p:sp>
        <p:sp>
          <p:nvSpPr>
            <p:cNvPr id="10" name="AutoShape 16">
              <a:extLst>
                <a:ext uri="{FF2B5EF4-FFF2-40B4-BE49-F238E27FC236}">
                  <a16:creationId xmlns:a16="http://schemas.microsoft.com/office/drawing/2014/main" id="{175418DA-5FE4-5BA9-9526-9834E009ABC6}"/>
                </a:ext>
              </a:extLst>
            </p:cNvPr>
            <p:cNvSpPr>
              <a:spLocks noChangeArrowheads="1"/>
            </p:cNvSpPr>
            <p:nvPr/>
          </p:nvSpPr>
          <p:spPr bwMode="auto">
            <a:xfrm rot="7477891">
              <a:off x="3469187" y="2428394"/>
              <a:ext cx="3478593" cy="1189996"/>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p>
          </p:txBody>
        </p:sp>
        <p:grpSp>
          <p:nvGrpSpPr>
            <p:cNvPr id="11" name="Group 41">
              <a:extLst>
                <a:ext uri="{FF2B5EF4-FFF2-40B4-BE49-F238E27FC236}">
                  <a16:creationId xmlns:a16="http://schemas.microsoft.com/office/drawing/2014/main" id="{C065B3D8-8EE0-969D-9C8F-9E59F5CB7D6B}"/>
                </a:ext>
              </a:extLst>
            </p:cNvPr>
            <p:cNvGrpSpPr>
              <a:grpSpLocks/>
            </p:cNvGrpSpPr>
            <p:nvPr/>
          </p:nvGrpSpPr>
          <p:grpSpPr bwMode="auto">
            <a:xfrm>
              <a:off x="6729413" y="3046413"/>
              <a:ext cx="900112" cy="496887"/>
              <a:chOff x="4239" y="1919"/>
              <a:chExt cx="567" cy="313"/>
            </a:xfrm>
          </p:grpSpPr>
          <p:sp>
            <p:nvSpPr>
              <p:cNvPr id="25" name="Line 28">
                <a:extLst>
                  <a:ext uri="{FF2B5EF4-FFF2-40B4-BE49-F238E27FC236}">
                    <a16:creationId xmlns:a16="http://schemas.microsoft.com/office/drawing/2014/main" id="{7AAF1057-D157-A2B0-4550-DE5AD1000FBF}"/>
                  </a:ext>
                </a:extLst>
              </p:cNvPr>
              <p:cNvSpPr>
                <a:spLocks noChangeShapeType="1"/>
              </p:cNvSpPr>
              <p:nvPr/>
            </p:nvSpPr>
            <p:spPr bwMode="auto">
              <a:xfrm flipH="1">
                <a:off x="4239" y="2232"/>
                <a:ext cx="567" cy="0"/>
              </a:xfrm>
              <a:prstGeom prst="line">
                <a:avLst/>
              </a:prstGeom>
              <a:noFill/>
              <a:ln w="38100">
                <a:solidFill>
                  <a:schemeClr val="tx1"/>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26" name="Text Box 29">
                    <a:extLst>
                      <a:ext uri="{FF2B5EF4-FFF2-40B4-BE49-F238E27FC236}">
                        <a16:creationId xmlns:a16="http://schemas.microsoft.com/office/drawing/2014/main" id="{C0E52D88-8F3E-1EE2-89AA-22F1653397D4}"/>
                      </a:ext>
                    </a:extLst>
                  </p:cNvPr>
                  <p:cNvSpPr txBox="1">
                    <a:spLocks noChangeArrowheads="1"/>
                  </p:cNvSpPr>
                  <p:nvPr/>
                </p:nvSpPr>
                <p:spPr bwMode="auto">
                  <a:xfrm>
                    <a:off x="4370" y="1919"/>
                    <a:ext cx="240" cy="291"/>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𝐼</m:t>
                          </m:r>
                        </m:oMath>
                      </m:oMathPara>
                    </a14:m>
                    <a:endParaRPr lang="en-US" sz="2400" dirty="0"/>
                  </a:p>
                </p:txBody>
              </p:sp>
            </mc:Choice>
            <mc:Fallback xmlns="">
              <p:sp>
                <p:nvSpPr>
                  <p:cNvPr id="26" name="Text Box 29">
                    <a:extLst>
                      <a:ext uri="{FF2B5EF4-FFF2-40B4-BE49-F238E27FC236}">
                        <a16:creationId xmlns:a16="http://schemas.microsoft.com/office/drawing/2014/main" id="{C0E52D88-8F3E-1EE2-89AA-22F1653397D4}"/>
                      </a:ext>
                    </a:extLst>
                  </p:cNvPr>
                  <p:cNvSpPr txBox="1">
                    <a:spLocks noRot="1" noChangeAspect="1" noMove="1" noResize="1" noEditPoints="1" noAdjustHandles="1" noChangeArrowheads="1" noChangeShapeType="1" noTextEdit="1"/>
                  </p:cNvSpPr>
                  <p:nvPr/>
                </p:nvSpPr>
                <p:spPr bwMode="auto">
                  <a:xfrm>
                    <a:off x="4370" y="1919"/>
                    <a:ext cx="240" cy="291"/>
                  </a:xfrm>
                  <a:prstGeom prst="rect">
                    <a:avLst/>
                  </a:prstGeom>
                  <a:blipFill>
                    <a:blip r:embed="rId2"/>
                    <a:stretch>
                      <a:fillRect/>
                    </a:stretch>
                  </a:blipFill>
                  <a:ln w="9525">
                    <a:noFill/>
                    <a:miter lim="800000"/>
                    <a:headEnd/>
                    <a:tailEnd/>
                  </a:ln>
                </p:spPr>
                <p:txBody>
                  <a:bodyPr/>
                  <a:lstStyle/>
                  <a:p>
                    <a:r>
                      <a:rPr lang="en-US">
                        <a:noFill/>
                      </a:rPr>
                      <a:t> </a:t>
                    </a:r>
                  </a:p>
                </p:txBody>
              </p:sp>
            </mc:Fallback>
          </mc:AlternateContent>
        </p:grpSp>
        <p:grpSp>
          <p:nvGrpSpPr>
            <p:cNvPr id="12" name="Group 40">
              <a:extLst>
                <a:ext uri="{FF2B5EF4-FFF2-40B4-BE49-F238E27FC236}">
                  <a16:creationId xmlns:a16="http://schemas.microsoft.com/office/drawing/2014/main" id="{276791FF-A204-A2FF-B994-AE58DCF07BB1}"/>
                </a:ext>
              </a:extLst>
            </p:cNvPr>
            <p:cNvGrpSpPr>
              <a:grpSpLocks/>
            </p:cNvGrpSpPr>
            <p:nvPr/>
          </p:nvGrpSpPr>
          <p:grpSpPr bwMode="auto">
            <a:xfrm>
              <a:off x="6443663" y="3344863"/>
              <a:ext cx="2171700" cy="2085975"/>
              <a:chOff x="4068" y="2106"/>
              <a:chExt cx="1368" cy="1314"/>
            </a:xfrm>
          </p:grpSpPr>
          <p:sp>
            <p:nvSpPr>
              <p:cNvPr id="22" name="Line 25">
                <a:extLst>
                  <a:ext uri="{FF2B5EF4-FFF2-40B4-BE49-F238E27FC236}">
                    <a16:creationId xmlns:a16="http://schemas.microsoft.com/office/drawing/2014/main" id="{9224990C-C6B1-6D15-8B90-3592701D802D}"/>
                  </a:ext>
                </a:extLst>
              </p:cNvPr>
              <p:cNvSpPr>
                <a:spLocks noChangeShapeType="1"/>
              </p:cNvSpPr>
              <p:nvPr/>
            </p:nvSpPr>
            <p:spPr bwMode="auto">
              <a:xfrm>
                <a:off x="4083" y="3165"/>
                <a:ext cx="945" cy="0"/>
              </a:xfrm>
              <a:prstGeom prst="line">
                <a:avLst/>
              </a:prstGeom>
              <a:noFill/>
              <a:ln w="38100">
                <a:solidFill>
                  <a:schemeClr val="tx1"/>
                </a:solidFill>
                <a:round/>
                <a:headEnd/>
                <a:tailEnd/>
              </a:ln>
            </p:spPr>
            <p:txBody>
              <a:bodyPr/>
              <a:lstStyle/>
              <a:p>
                <a:endParaRPr lang="en-US"/>
              </a:p>
            </p:txBody>
          </p:sp>
          <p:sp>
            <p:nvSpPr>
              <p:cNvPr id="23" name="Rectangle 38">
                <a:extLst>
                  <a:ext uri="{FF2B5EF4-FFF2-40B4-BE49-F238E27FC236}">
                    <a16:creationId xmlns:a16="http://schemas.microsoft.com/office/drawing/2014/main" id="{C1DF1075-E988-C486-573D-B87E6E51F5B8}"/>
                  </a:ext>
                </a:extLst>
              </p:cNvPr>
              <p:cNvSpPr>
                <a:spLocks noChangeArrowheads="1"/>
              </p:cNvSpPr>
              <p:nvPr/>
            </p:nvSpPr>
            <p:spPr bwMode="auto">
              <a:xfrm>
                <a:off x="5013" y="2106"/>
                <a:ext cx="423" cy="1314"/>
              </a:xfrm>
              <a:prstGeom prst="rect">
                <a:avLst/>
              </a:prstGeom>
              <a:solidFill>
                <a:schemeClr val="accent1"/>
              </a:solidFill>
              <a:ln w="9525">
                <a:solidFill>
                  <a:schemeClr val="tx1"/>
                </a:solidFill>
                <a:miter lim="800000"/>
                <a:headEnd/>
                <a:tailEnd/>
              </a:ln>
            </p:spPr>
            <p:txBody>
              <a:bodyPr wrap="none" anchor="ctr"/>
              <a:lstStyle/>
              <a:p>
                <a:pPr algn="ctr"/>
                <a:r>
                  <a:rPr lang="en-US" sz="2400"/>
                  <a:t>Load</a:t>
                </a:r>
              </a:p>
            </p:txBody>
          </p:sp>
          <p:sp>
            <p:nvSpPr>
              <p:cNvPr id="24" name="Line 39">
                <a:extLst>
                  <a:ext uri="{FF2B5EF4-FFF2-40B4-BE49-F238E27FC236}">
                    <a16:creationId xmlns:a16="http://schemas.microsoft.com/office/drawing/2014/main" id="{BFCB29AD-E715-B80B-0634-2E219C90DDF1}"/>
                  </a:ext>
                </a:extLst>
              </p:cNvPr>
              <p:cNvSpPr>
                <a:spLocks noChangeShapeType="1"/>
              </p:cNvSpPr>
              <p:nvPr/>
            </p:nvSpPr>
            <p:spPr bwMode="auto">
              <a:xfrm>
                <a:off x="4068" y="2412"/>
                <a:ext cx="945" cy="0"/>
              </a:xfrm>
              <a:prstGeom prst="line">
                <a:avLst/>
              </a:prstGeom>
              <a:noFill/>
              <a:ln w="38100">
                <a:solidFill>
                  <a:schemeClr val="tx1"/>
                </a:solidFill>
                <a:round/>
                <a:headEnd/>
                <a:tailEnd/>
              </a:ln>
            </p:spPr>
            <p:txBody>
              <a:bodyPr/>
              <a:lstStyle/>
              <a:p>
                <a:endParaRPr lang="en-US"/>
              </a:p>
            </p:txBody>
          </p:sp>
        </p:grpSp>
        <p:sp>
          <p:nvSpPr>
            <p:cNvPr id="13" name="Oval 12">
              <a:extLst>
                <a:ext uri="{FF2B5EF4-FFF2-40B4-BE49-F238E27FC236}">
                  <a16:creationId xmlns:a16="http://schemas.microsoft.com/office/drawing/2014/main" id="{7B3A0083-CA10-5933-1B20-B2ECDF9C4FFF}"/>
                </a:ext>
              </a:extLst>
            </p:cNvPr>
            <p:cNvSpPr/>
            <p:nvPr/>
          </p:nvSpPr>
          <p:spPr>
            <a:xfrm>
              <a:off x="5981701" y="415823"/>
              <a:ext cx="1104899" cy="11048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Sun</a:t>
              </a:r>
            </a:p>
          </p:txBody>
        </p:sp>
        <p:sp>
          <p:nvSpPr>
            <p:cNvPr id="14" name="Rectangle 13">
              <a:extLst>
                <a:ext uri="{FF2B5EF4-FFF2-40B4-BE49-F238E27FC236}">
                  <a16:creationId xmlns:a16="http://schemas.microsoft.com/office/drawing/2014/main" id="{21669422-2030-27FE-FC9B-414743E96A6E}"/>
                </a:ext>
              </a:extLst>
            </p:cNvPr>
            <p:cNvSpPr/>
            <p:nvPr/>
          </p:nvSpPr>
          <p:spPr>
            <a:xfrm>
              <a:off x="6462713" y="3543300"/>
              <a:ext cx="128092" cy="5905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3">
              <a:extLst>
                <a:ext uri="{FF2B5EF4-FFF2-40B4-BE49-F238E27FC236}">
                  <a16:creationId xmlns:a16="http://schemas.microsoft.com/office/drawing/2014/main" id="{CEBAA1AE-42C2-2175-FB14-2682503418D9}"/>
                </a:ext>
              </a:extLst>
            </p:cNvPr>
            <p:cNvGrpSpPr>
              <a:grpSpLocks/>
            </p:cNvGrpSpPr>
            <p:nvPr/>
          </p:nvGrpSpPr>
          <p:grpSpPr bwMode="auto">
            <a:xfrm rot="5400000">
              <a:off x="6038057" y="3298031"/>
              <a:ext cx="381000" cy="1290637"/>
              <a:chOff x="2496" y="2115"/>
              <a:chExt cx="240" cy="813"/>
            </a:xfrm>
          </p:grpSpPr>
          <p:sp>
            <p:nvSpPr>
              <p:cNvPr id="20" name="Oval 21">
                <a:extLst>
                  <a:ext uri="{FF2B5EF4-FFF2-40B4-BE49-F238E27FC236}">
                    <a16:creationId xmlns:a16="http://schemas.microsoft.com/office/drawing/2014/main" id="{4BDC8BF6-AAB3-082C-03B1-8688CBBBE9DE}"/>
                  </a:ext>
                </a:extLst>
              </p:cNvPr>
              <p:cNvSpPr>
                <a:spLocks noChangeArrowheads="1"/>
              </p:cNvSpPr>
              <p:nvPr/>
            </p:nvSpPr>
            <p:spPr bwMode="auto">
              <a:xfrm rot="16200000">
                <a:off x="2496" y="2688"/>
                <a:ext cx="240" cy="240"/>
              </a:xfrm>
              <a:prstGeom prst="ellipse">
                <a:avLst/>
              </a:prstGeom>
              <a:solidFill>
                <a:srgbClr val="92D050"/>
              </a:solidFill>
              <a:ln w="9525">
                <a:solidFill>
                  <a:schemeClr val="tx2"/>
                </a:solidFill>
                <a:round/>
                <a:headEnd/>
                <a:tailEnd/>
              </a:ln>
            </p:spPr>
            <p:txBody>
              <a:bodyPr wrap="none" anchor="ctr"/>
              <a:lstStyle/>
              <a:p>
                <a:pPr algn="ctr"/>
                <a:r>
                  <a:rPr lang="en-US" sz="4000" dirty="0"/>
                  <a:t>-</a:t>
                </a:r>
              </a:p>
            </p:txBody>
          </p:sp>
          <p:sp>
            <p:nvSpPr>
              <p:cNvPr id="21" name="Line 23">
                <a:extLst>
                  <a:ext uri="{FF2B5EF4-FFF2-40B4-BE49-F238E27FC236}">
                    <a16:creationId xmlns:a16="http://schemas.microsoft.com/office/drawing/2014/main" id="{F8FF932B-43B7-0DA9-34AA-BCE0BBDB0CE6}"/>
                  </a:ext>
                </a:extLst>
              </p:cNvPr>
              <p:cNvSpPr>
                <a:spLocks noChangeShapeType="1"/>
              </p:cNvSpPr>
              <p:nvPr/>
            </p:nvSpPr>
            <p:spPr bwMode="auto">
              <a:xfrm flipV="1">
                <a:off x="2616" y="2115"/>
                <a:ext cx="0" cy="576"/>
              </a:xfrm>
              <a:prstGeom prst="line">
                <a:avLst/>
              </a:prstGeom>
              <a:noFill/>
              <a:ln w="76200">
                <a:solidFill>
                  <a:schemeClr val="tx1"/>
                </a:solidFill>
                <a:round/>
                <a:headEnd/>
                <a:tailEnd type="triangle" w="med" len="med"/>
              </a:ln>
            </p:spPr>
            <p:txBody>
              <a:bodyPr/>
              <a:lstStyle/>
              <a:p>
                <a:endParaRPr lang="en-US"/>
              </a:p>
            </p:txBody>
          </p:sp>
        </p:grpSp>
        <p:sp>
          <p:nvSpPr>
            <p:cNvPr id="16" name="Rectangle 15">
              <a:extLst>
                <a:ext uri="{FF2B5EF4-FFF2-40B4-BE49-F238E27FC236}">
                  <a16:creationId xmlns:a16="http://schemas.microsoft.com/office/drawing/2014/main" id="{AA368C5D-1D3E-3A04-28EE-09104BB38D3D}"/>
                </a:ext>
              </a:extLst>
            </p:cNvPr>
            <p:cNvSpPr/>
            <p:nvPr/>
          </p:nvSpPr>
          <p:spPr>
            <a:xfrm>
              <a:off x="6461539" y="4732525"/>
              <a:ext cx="128092" cy="5905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32">
              <a:extLst>
                <a:ext uri="{FF2B5EF4-FFF2-40B4-BE49-F238E27FC236}">
                  <a16:creationId xmlns:a16="http://schemas.microsoft.com/office/drawing/2014/main" id="{0A1BAB9B-7608-E76B-3577-0CEC4A8590D7}"/>
                </a:ext>
              </a:extLst>
            </p:cNvPr>
            <p:cNvGrpSpPr>
              <a:grpSpLocks/>
            </p:cNvGrpSpPr>
            <p:nvPr/>
          </p:nvGrpSpPr>
          <p:grpSpPr bwMode="auto">
            <a:xfrm rot="5400000">
              <a:off x="6589713" y="4141787"/>
              <a:ext cx="381000" cy="1323975"/>
              <a:chOff x="2928" y="2112"/>
              <a:chExt cx="240" cy="834"/>
            </a:xfrm>
          </p:grpSpPr>
          <p:sp>
            <p:nvSpPr>
              <p:cNvPr id="18" name="Oval 19">
                <a:extLst>
                  <a:ext uri="{FF2B5EF4-FFF2-40B4-BE49-F238E27FC236}">
                    <a16:creationId xmlns:a16="http://schemas.microsoft.com/office/drawing/2014/main" id="{69AD9A33-D0C9-6A5F-20E8-42A53E0F19DC}"/>
                  </a:ext>
                </a:extLst>
              </p:cNvPr>
              <p:cNvSpPr>
                <a:spLocks noChangeArrowheads="1"/>
              </p:cNvSpPr>
              <p:nvPr/>
            </p:nvSpPr>
            <p:spPr bwMode="auto">
              <a:xfrm rot="16200000">
                <a:off x="2928" y="2112"/>
                <a:ext cx="240" cy="240"/>
              </a:xfrm>
              <a:prstGeom prst="ellipse">
                <a:avLst/>
              </a:prstGeom>
              <a:solidFill>
                <a:srgbClr val="92D050"/>
              </a:solidFill>
              <a:ln w="9525">
                <a:solidFill>
                  <a:schemeClr val="tx2"/>
                </a:solidFill>
                <a:round/>
                <a:headEnd/>
                <a:tailEnd/>
              </a:ln>
            </p:spPr>
            <p:txBody>
              <a:bodyPr wrap="none" anchor="ctr"/>
              <a:lstStyle/>
              <a:p>
                <a:pPr algn="ctr"/>
                <a:r>
                  <a:rPr lang="en-US" sz="3200" b="1" dirty="0"/>
                  <a:t>-</a:t>
                </a:r>
              </a:p>
            </p:txBody>
          </p:sp>
          <p:sp>
            <p:nvSpPr>
              <p:cNvPr id="19" name="Line 22">
                <a:extLst>
                  <a:ext uri="{FF2B5EF4-FFF2-40B4-BE49-F238E27FC236}">
                    <a16:creationId xmlns:a16="http://schemas.microsoft.com/office/drawing/2014/main" id="{5ADBE5AA-B30C-E6DE-BB87-153826F08526}"/>
                  </a:ext>
                </a:extLst>
              </p:cNvPr>
              <p:cNvSpPr>
                <a:spLocks noChangeShapeType="1"/>
              </p:cNvSpPr>
              <p:nvPr/>
            </p:nvSpPr>
            <p:spPr bwMode="auto">
              <a:xfrm>
                <a:off x="3051" y="2370"/>
                <a:ext cx="0" cy="576"/>
              </a:xfrm>
              <a:prstGeom prst="line">
                <a:avLst/>
              </a:prstGeom>
              <a:noFill/>
              <a:ln w="76200">
                <a:solidFill>
                  <a:schemeClr val="tx1"/>
                </a:solidFill>
                <a:round/>
                <a:headEnd/>
                <a:tailEnd type="triangle" w="med" len="med"/>
              </a:ln>
            </p:spPr>
            <p:txBody>
              <a:bodyPr/>
              <a:lstStyle/>
              <a:p>
                <a:endParaRPr lang="en-US"/>
              </a:p>
            </p:txBody>
          </p:sp>
        </p:grpSp>
      </p:grpSp>
    </p:spTree>
    <p:extLst>
      <p:ext uri="{BB962C8B-B14F-4D97-AF65-F5344CB8AC3E}">
        <p14:creationId xmlns:p14="http://schemas.microsoft.com/office/powerpoint/2010/main" val="3564768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A8308D-7C11-5039-AC7B-1C995C5E1FB1}"/>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characteristics of a solar cell</a:t>
                </a:r>
              </a:p>
            </p:txBody>
          </p:sp>
        </mc:Choice>
        <mc:Fallback xmlns="">
          <p:sp>
            <p:nvSpPr>
              <p:cNvPr id="2" name="Title 1">
                <a:extLst>
                  <a:ext uri="{FF2B5EF4-FFF2-40B4-BE49-F238E27FC236}">
                    <a16:creationId xmlns:a16="http://schemas.microsoft.com/office/drawing/2014/main" id="{51A8308D-7C11-5039-AC7B-1C995C5E1FB1}"/>
                  </a:ext>
                </a:extLst>
              </p:cNvPr>
              <p:cNvSpPr>
                <a:spLocks noGrp="1" noRot="1" noChangeAspect="1" noMove="1" noResize="1" noEditPoints="1" noAdjustHandles="1" noChangeArrowheads="1" noChangeShapeType="1" noTextEdit="1"/>
              </p:cNvSpPr>
              <p:nvPr>
                <p:ph type="title"/>
              </p:nvPr>
            </p:nvSpPr>
            <p:spPr>
              <a:blipFill>
                <a:blip r:embed="rId2"/>
                <a:stretch>
                  <a:fillRect l="-965" t="-2469" r="-844" b="-1358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17C3E5-ED5B-0D4A-2A46-78172F11CA9A}"/>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71F9ED9E-77E3-49C0-EDA6-C4676ECC97F1}"/>
              </a:ext>
            </a:extLst>
          </p:cNvPr>
          <p:cNvSpPr>
            <a:spLocks noGrp="1"/>
          </p:cNvSpPr>
          <p:nvPr>
            <p:ph type="sldNum" sz="quarter" idx="12"/>
          </p:nvPr>
        </p:nvSpPr>
        <p:spPr/>
        <p:txBody>
          <a:bodyPr/>
          <a:lstStyle/>
          <a:p>
            <a:fld id="{697646A6-6B76-9347-9EA0-ECEE7D8FD72D}" type="slidenum">
              <a:rPr lang="en-US" smtClean="0"/>
              <a:t>59</a:t>
            </a:fld>
            <a:endParaRPr lang="en-US"/>
          </a:p>
        </p:txBody>
      </p:sp>
      <p:grpSp>
        <p:nvGrpSpPr>
          <p:cNvPr id="5" name="Group 4">
            <a:extLst>
              <a:ext uri="{FF2B5EF4-FFF2-40B4-BE49-F238E27FC236}">
                <a16:creationId xmlns:a16="http://schemas.microsoft.com/office/drawing/2014/main" id="{D9915ED5-B589-B14A-682E-58360852BE28}"/>
              </a:ext>
            </a:extLst>
          </p:cNvPr>
          <p:cNvGrpSpPr/>
          <p:nvPr/>
        </p:nvGrpSpPr>
        <p:grpSpPr>
          <a:xfrm>
            <a:off x="1782498" y="1551008"/>
            <a:ext cx="9299769" cy="5155239"/>
            <a:chOff x="2585613" y="555377"/>
            <a:chExt cx="7955423" cy="4386423"/>
          </a:xfrm>
        </p:grpSpPr>
        <p:sp>
          <p:nvSpPr>
            <p:cNvPr id="6" name="Line 22">
              <a:extLst>
                <a:ext uri="{FF2B5EF4-FFF2-40B4-BE49-F238E27FC236}">
                  <a16:creationId xmlns:a16="http://schemas.microsoft.com/office/drawing/2014/main" id="{2019545B-3C28-03F1-F122-05DE7066093C}"/>
                </a:ext>
              </a:extLst>
            </p:cNvPr>
            <p:cNvSpPr>
              <a:spLocks noChangeShapeType="1"/>
            </p:cNvSpPr>
            <p:nvPr/>
          </p:nvSpPr>
          <p:spPr bwMode="auto">
            <a:xfrm flipV="1">
              <a:off x="3027250" y="555377"/>
              <a:ext cx="0" cy="417535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2400"/>
            </a:p>
          </p:txBody>
        </p:sp>
        <p:sp>
          <p:nvSpPr>
            <p:cNvPr id="7" name="Freeform 20">
              <a:extLst>
                <a:ext uri="{FF2B5EF4-FFF2-40B4-BE49-F238E27FC236}">
                  <a16:creationId xmlns:a16="http://schemas.microsoft.com/office/drawing/2014/main" id="{F129240B-AE4B-2AD8-2EFF-955DD777F53E}"/>
                </a:ext>
              </a:extLst>
            </p:cNvPr>
            <p:cNvSpPr>
              <a:spLocks/>
            </p:cNvSpPr>
            <p:nvPr/>
          </p:nvSpPr>
          <p:spPr bwMode="auto">
            <a:xfrm>
              <a:off x="3025017" y="1346907"/>
              <a:ext cx="5481805" cy="3221941"/>
            </a:xfrm>
            <a:custGeom>
              <a:avLst/>
              <a:gdLst/>
              <a:ahLst/>
              <a:cxnLst>
                <a:cxn ang="0">
                  <a:pos x="0" y="121"/>
                </a:cxn>
                <a:cxn ang="0">
                  <a:pos x="4796" y="557"/>
                </a:cxn>
                <a:cxn ang="0">
                  <a:pos x="5891" y="3463"/>
                </a:cxn>
              </a:cxnLst>
              <a:rect l="0" t="0" r="r" b="b"/>
              <a:pathLst>
                <a:path w="5891" h="3463">
                  <a:moveTo>
                    <a:pt x="0" y="121"/>
                  </a:moveTo>
                  <a:cubicBezTo>
                    <a:pt x="799" y="194"/>
                    <a:pt x="3814" y="0"/>
                    <a:pt x="4796" y="557"/>
                  </a:cubicBezTo>
                  <a:cubicBezTo>
                    <a:pt x="5778" y="1114"/>
                    <a:pt x="5663" y="2858"/>
                    <a:pt x="5891" y="3463"/>
                  </a:cubicBezTo>
                </a:path>
              </a:pathLst>
            </a:cu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Line 9">
              <a:extLst>
                <a:ext uri="{FF2B5EF4-FFF2-40B4-BE49-F238E27FC236}">
                  <a16:creationId xmlns:a16="http://schemas.microsoft.com/office/drawing/2014/main" id="{97546D09-CFD7-D850-2FD2-ABA4B1EC8482}"/>
                </a:ext>
              </a:extLst>
            </p:cNvPr>
            <p:cNvSpPr>
              <a:spLocks noChangeShapeType="1"/>
            </p:cNvSpPr>
            <p:nvPr/>
          </p:nvSpPr>
          <p:spPr bwMode="auto">
            <a:xfrm>
              <a:off x="7449322" y="1868270"/>
              <a:ext cx="12284" cy="2663737"/>
            </a:xfrm>
            <a:prstGeom prst="line">
              <a:avLst/>
            </a:prstGeom>
            <a:noFill/>
            <a:ln w="2857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Line 8">
              <a:extLst>
                <a:ext uri="{FF2B5EF4-FFF2-40B4-BE49-F238E27FC236}">
                  <a16:creationId xmlns:a16="http://schemas.microsoft.com/office/drawing/2014/main" id="{E5998B02-9803-8CE8-793C-427C2F604667}"/>
                </a:ext>
              </a:extLst>
            </p:cNvPr>
            <p:cNvSpPr>
              <a:spLocks noChangeShapeType="1"/>
            </p:cNvSpPr>
            <p:nvPr/>
          </p:nvSpPr>
          <p:spPr bwMode="auto">
            <a:xfrm flipH="1">
              <a:off x="3023900" y="1864919"/>
              <a:ext cx="4425421" cy="0"/>
            </a:xfrm>
            <a:prstGeom prst="line">
              <a:avLst/>
            </a:prstGeom>
            <a:noFill/>
            <a:ln w="2857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2400"/>
            </a:p>
          </p:txBody>
        </p:sp>
        <p:cxnSp>
          <p:nvCxnSpPr>
            <p:cNvPr id="10" name="Straight Arrow Connector 9">
              <a:extLst>
                <a:ext uri="{FF2B5EF4-FFF2-40B4-BE49-F238E27FC236}">
                  <a16:creationId xmlns:a16="http://schemas.microsoft.com/office/drawing/2014/main" id="{F7CE8D92-1D9B-1BD1-4DED-C095C4F9E2F8}"/>
                </a:ext>
              </a:extLst>
            </p:cNvPr>
            <p:cNvCxnSpPr/>
            <p:nvPr/>
          </p:nvCxnSpPr>
          <p:spPr>
            <a:xfrm flipH="1">
              <a:off x="7487847" y="1416199"/>
              <a:ext cx="450285" cy="396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C499CD1-FC93-FB0C-3605-9B8AF73B7CD4}"/>
                </a:ext>
              </a:extLst>
            </p:cNvPr>
            <p:cNvSpPr txBox="1"/>
            <p:nvPr/>
          </p:nvSpPr>
          <p:spPr>
            <a:xfrm>
              <a:off x="7938132" y="1231532"/>
              <a:ext cx="2602904" cy="392816"/>
            </a:xfrm>
            <a:prstGeom prst="rect">
              <a:avLst/>
            </a:prstGeom>
            <a:noFill/>
          </p:spPr>
          <p:txBody>
            <a:bodyPr wrap="none" rtlCol="0">
              <a:spAutoFit/>
            </a:bodyPr>
            <a:lstStyle/>
            <a:p>
              <a:r>
                <a:rPr lang="en-US" sz="2400" dirty="0"/>
                <a:t>Maximum power point</a:t>
              </a:r>
            </a:p>
          </p:txBody>
        </p:sp>
        <p:sp>
          <p:nvSpPr>
            <p:cNvPr id="12" name="Freeform 19">
              <a:extLst>
                <a:ext uri="{FF2B5EF4-FFF2-40B4-BE49-F238E27FC236}">
                  <a16:creationId xmlns:a16="http://schemas.microsoft.com/office/drawing/2014/main" id="{BF2594F2-F11A-96E4-5555-FA3217C2D605}"/>
                </a:ext>
              </a:extLst>
            </p:cNvPr>
            <p:cNvSpPr>
              <a:spLocks/>
            </p:cNvSpPr>
            <p:nvPr/>
          </p:nvSpPr>
          <p:spPr bwMode="auto">
            <a:xfrm>
              <a:off x="3038904" y="2317062"/>
              <a:ext cx="5458354" cy="2223876"/>
            </a:xfrm>
            <a:custGeom>
              <a:avLst/>
              <a:gdLst/>
              <a:ahLst/>
              <a:cxnLst>
                <a:cxn ang="0">
                  <a:pos x="5866" y="2391"/>
                </a:cxn>
                <a:cxn ang="0">
                  <a:pos x="4650" y="0"/>
                </a:cxn>
                <a:cxn ang="0">
                  <a:pos x="0" y="2391"/>
                </a:cxn>
              </a:cxnLst>
              <a:rect l="0" t="0" r="r" b="b"/>
              <a:pathLst>
                <a:path w="5866" h="2391">
                  <a:moveTo>
                    <a:pt x="5866" y="2391"/>
                  </a:moveTo>
                  <a:cubicBezTo>
                    <a:pt x="5663" y="1992"/>
                    <a:pt x="5628" y="0"/>
                    <a:pt x="4650" y="0"/>
                  </a:cubicBezTo>
                  <a:cubicBezTo>
                    <a:pt x="3672" y="0"/>
                    <a:pt x="969" y="1893"/>
                    <a:pt x="0" y="2391"/>
                  </a:cubicBezTo>
                </a:path>
              </a:pathLst>
            </a:custGeom>
            <a:noFill/>
            <a:ln w="28575">
              <a:solidFill>
                <a:srgbClr val="00B05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Line 21">
              <a:extLst>
                <a:ext uri="{FF2B5EF4-FFF2-40B4-BE49-F238E27FC236}">
                  <a16:creationId xmlns:a16="http://schemas.microsoft.com/office/drawing/2014/main" id="{F30BE1B4-0BF6-5A58-9D75-D4C4ADE3DEB2}"/>
                </a:ext>
              </a:extLst>
            </p:cNvPr>
            <p:cNvSpPr>
              <a:spLocks noChangeShapeType="1"/>
            </p:cNvSpPr>
            <p:nvPr/>
          </p:nvSpPr>
          <p:spPr bwMode="auto">
            <a:xfrm>
              <a:off x="2812847" y="4556568"/>
              <a:ext cx="6742541"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24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27AA18-69B1-8C5F-142E-1BEC89F47C5A}"/>
                    </a:ext>
                  </a:extLst>
                </p:cNvPr>
                <p:cNvSpPr txBox="1"/>
                <p:nvPr/>
              </p:nvSpPr>
              <p:spPr>
                <a:xfrm>
                  <a:off x="2585613" y="595156"/>
                  <a:ext cx="434366"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 </m:t>
                        </m:r>
                        <m:r>
                          <a:rPr lang="en-US" sz="2400" b="0" i="1" smtClean="0">
                            <a:latin typeface="Cambria Math" panose="02040503050406030204" pitchFamily="18" charset="0"/>
                          </a:rPr>
                          <m:t>𝑃</m:t>
                        </m:r>
                      </m:oMath>
                    </m:oMathPara>
                  </a14:m>
                  <a:endParaRPr lang="en-US" sz="2400" dirty="0"/>
                </a:p>
              </p:txBody>
            </p:sp>
          </mc:Choice>
          <mc:Fallback xmlns="">
            <p:sp>
              <p:nvSpPr>
                <p:cNvPr id="14" name="TextBox 13">
                  <a:extLst>
                    <a:ext uri="{FF2B5EF4-FFF2-40B4-BE49-F238E27FC236}">
                      <a16:creationId xmlns:a16="http://schemas.microsoft.com/office/drawing/2014/main" id="{2227AA18-69B1-8C5F-142E-1BEC89F47C5A}"/>
                    </a:ext>
                  </a:extLst>
                </p:cNvPr>
                <p:cNvSpPr txBox="1">
                  <a:spLocks noRot="1" noChangeAspect="1" noMove="1" noResize="1" noEditPoints="1" noAdjustHandles="1" noChangeArrowheads="1" noChangeShapeType="1" noTextEdit="1"/>
                </p:cNvSpPr>
                <p:nvPr/>
              </p:nvSpPr>
              <p:spPr>
                <a:xfrm>
                  <a:off x="2585613" y="595156"/>
                  <a:ext cx="434366" cy="314252"/>
                </a:xfrm>
                <a:prstGeom prst="rect">
                  <a:avLst/>
                </a:prstGeom>
                <a:blipFill>
                  <a:blip r:embed="rId3"/>
                  <a:stretch>
                    <a:fillRect l="-14634" r="-12195"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EAB54F-A2A4-DA2C-551B-8B4B8B3A8E22}"/>
                    </a:ext>
                  </a:extLst>
                </p:cNvPr>
                <p:cNvSpPr txBox="1"/>
                <p:nvPr/>
              </p:nvSpPr>
              <p:spPr>
                <a:xfrm>
                  <a:off x="2595753" y="1311567"/>
                  <a:ext cx="377650"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𝑆𝐶</m:t>
                            </m:r>
                          </m:sub>
                        </m:sSub>
                      </m:oMath>
                    </m:oMathPara>
                  </a14:m>
                  <a:endParaRPr lang="en-US" sz="2400" dirty="0"/>
                </a:p>
              </p:txBody>
            </p:sp>
          </mc:Choice>
          <mc:Fallback xmlns="">
            <p:sp>
              <p:nvSpPr>
                <p:cNvPr id="15" name="TextBox 14">
                  <a:extLst>
                    <a:ext uri="{FF2B5EF4-FFF2-40B4-BE49-F238E27FC236}">
                      <a16:creationId xmlns:a16="http://schemas.microsoft.com/office/drawing/2014/main" id="{F9EAB54F-A2A4-DA2C-551B-8B4B8B3A8E22}"/>
                    </a:ext>
                  </a:extLst>
                </p:cNvPr>
                <p:cNvSpPr txBox="1">
                  <a:spLocks noRot="1" noChangeAspect="1" noMove="1" noResize="1" noEditPoints="1" noAdjustHandles="1" noChangeArrowheads="1" noChangeShapeType="1" noTextEdit="1"/>
                </p:cNvSpPr>
                <p:nvPr/>
              </p:nvSpPr>
              <p:spPr>
                <a:xfrm>
                  <a:off x="2595753" y="1311567"/>
                  <a:ext cx="377650" cy="314252"/>
                </a:xfrm>
                <a:prstGeom prst="rect">
                  <a:avLst/>
                </a:prstGeom>
                <a:blipFill>
                  <a:blip r:embed="rId4"/>
                  <a:stretch>
                    <a:fillRect l="-16667" r="-2778"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B5B398-440B-770C-4AF8-CFE44F1A5612}"/>
                    </a:ext>
                  </a:extLst>
                </p:cNvPr>
                <p:cNvSpPr txBox="1"/>
                <p:nvPr/>
              </p:nvSpPr>
              <p:spPr>
                <a:xfrm>
                  <a:off x="8305292" y="4627548"/>
                  <a:ext cx="458884"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𝑂𝐶</m:t>
                            </m:r>
                          </m:sub>
                        </m:sSub>
                      </m:oMath>
                    </m:oMathPara>
                  </a14:m>
                  <a:endParaRPr lang="en-US" sz="2400" dirty="0"/>
                </a:p>
              </p:txBody>
            </p:sp>
          </mc:Choice>
          <mc:Fallback xmlns="">
            <p:sp>
              <p:nvSpPr>
                <p:cNvPr id="16" name="TextBox 15">
                  <a:extLst>
                    <a:ext uri="{FF2B5EF4-FFF2-40B4-BE49-F238E27FC236}">
                      <a16:creationId xmlns:a16="http://schemas.microsoft.com/office/drawing/2014/main" id="{A1B5B398-440B-770C-4AF8-CFE44F1A5612}"/>
                    </a:ext>
                  </a:extLst>
                </p:cNvPr>
                <p:cNvSpPr txBox="1">
                  <a:spLocks noRot="1" noChangeAspect="1" noMove="1" noResize="1" noEditPoints="1" noAdjustHandles="1" noChangeArrowheads="1" noChangeShapeType="1" noTextEdit="1"/>
                </p:cNvSpPr>
                <p:nvPr/>
              </p:nvSpPr>
              <p:spPr>
                <a:xfrm>
                  <a:off x="8305292" y="4627548"/>
                  <a:ext cx="458884" cy="314252"/>
                </a:xfrm>
                <a:prstGeom prst="rect">
                  <a:avLst/>
                </a:prstGeom>
                <a:blipFill>
                  <a:blip r:embed="rId5"/>
                  <a:stretch>
                    <a:fillRect l="-11628" r="-2326"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E9865A-6E65-FCB1-3AA0-ED48B456DDB1}"/>
                    </a:ext>
                  </a:extLst>
                </p:cNvPr>
                <p:cNvSpPr txBox="1"/>
                <p:nvPr/>
              </p:nvSpPr>
              <p:spPr>
                <a:xfrm>
                  <a:off x="9260394" y="4627548"/>
                  <a:ext cx="231855"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oMath>
                    </m:oMathPara>
                  </a14:m>
                  <a:endParaRPr lang="en-US" sz="2400" dirty="0"/>
                </a:p>
              </p:txBody>
            </p:sp>
          </mc:Choice>
          <mc:Fallback xmlns="">
            <p:sp>
              <p:nvSpPr>
                <p:cNvPr id="17" name="TextBox 16">
                  <a:extLst>
                    <a:ext uri="{FF2B5EF4-FFF2-40B4-BE49-F238E27FC236}">
                      <a16:creationId xmlns:a16="http://schemas.microsoft.com/office/drawing/2014/main" id="{A1E9865A-6E65-FCB1-3AA0-ED48B456DDB1}"/>
                    </a:ext>
                  </a:extLst>
                </p:cNvPr>
                <p:cNvSpPr txBox="1">
                  <a:spLocks noRot="1" noChangeAspect="1" noMove="1" noResize="1" noEditPoints="1" noAdjustHandles="1" noChangeArrowheads="1" noChangeShapeType="1" noTextEdit="1"/>
                </p:cNvSpPr>
                <p:nvPr/>
              </p:nvSpPr>
              <p:spPr>
                <a:xfrm>
                  <a:off x="9260394" y="4627548"/>
                  <a:ext cx="231855" cy="314252"/>
                </a:xfrm>
                <a:prstGeom prst="rect">
                  <a:avLst/>
                </a:prstGeom>
                <a:blipFill>
                  <a:blip r:embed="rId6"/>
                  <a:stretch>
                    <a:fillRect l="-21739" r="-17391"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3B57E9-B02B-8573-6169-43F9477DF13E}"/>
                    </a:ext>
                  </a:extLst>
                </p:cNvPr>
                <p:cNvSpPr txBox="1"/>
                <p:nvPr/>
              </p:nvSpPr>
              <p:spPr>
                <a:xfrm>
                  <a:off x="7337260" y="4627548"/>
                  <a:ext cx="342216"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oMath>
                    </m:oMathPara>
                  </a14:m>
                  <a:endParaRPr lang="en-US" sz="2400" dirty="0"/>
                </a:p>
              </p:txBody>
            </p:sp>
          </mc:Choice>
          <mc:Fallback xmlns="">
            <p:sp>
              <p:nvSpPr>
                <p:cNvPr id="18" name="TextBox 17">
                  <a:extLst>
                    <a:ext uri="{FF2B5EF4-FFF2-40B4-BE49-F238E27FC236}">
                      <a16:creationId xmlns:a16="http://schemas.microsoft.com/office/drawing/2014/main" id="{323B57E9-B02B-8573-6169-43F9477DF13E}"/>
                    </a:ext>
                  </a:extLst>
                </p:cNvPr>
                <p:cNvSpPr txBox="1">
                  <a:spLocks noRot="1" noChangeAspect="1" noMove="1" noResize="1" noEditPoints="1" noAdjustHandles="1" noChangeArrowheads="1" noChangeShapeType="1" noTextEdit="1"/>
                </p:cNvSpPr>
                <p:nvPr/>
              </p:nvSpPr>
              <p:spPr>
                <a:xfrm>
                  <a:off x="7337260" y="4627548"/>
                  <a:ext cx="342216" cy="314252"/>
                </a:xfrm>
                <a:prstGeom prst="rect">
                  <a:avLst/>
                </a:prstGeom>
                <a:blipFill>
                  <a:blip r:embed="rId7"/>
                  <a:stretch>
                    <a:fillRect l="-1515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D2CC9BB-3E21-7AE7-13BA-A25AB922E8DA}"/>
                    </a:ext>
                  </a:extLst>
                </p:cNvPr>
                <p:cNvSpPr txBox="1"/>
                <p:nvPr/>
              </p:nvSpPr>
              <p:spPr>
                <a:xfrm>
                  <a:off x="2725927" y="1760287"/>
                  <a:ext cx="271567"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m:t>
                            </m:r>
                          </m:sup>
                        </m:sSup>
                      </m:oMath>
                    </m:oMathPara>
                  </a14:m>
                  <a:endParaRPr lang="en-US" sz="2400" dirty="0"/>
                </a:p>
              </p:txBody>
            </p:sp>
          </mc:Choice>
          <mc:Fallback xmlns="">
            <p:sp>
              <p:nvSpPr>
                <p:cNvPr id="19" name="TextBox 18">
                  <a:extLst>
                    <a:ext uri="{FF2B5EF4-FFF2-40B4-BE49-F238E27FC236}">
                      <a16:creationId xmlns:a16="http://schemas.microsoft.com/office/drawing/2014/main" id="{2D2CC9BB-3E21-7AE7-13BA-A25AB922E8DA}"/>
                    </a:ext>
                  </a:extLst>
                </p:cNvPr>
                <p:cNvSpPr txBox="1">
                  <a:spLocks noRot="1" noChangeAspect="1" noMove="1" noResize="1" noEditPoints="1" noAdjustHandles="1" noChangeArrowheads="1" noChangeShapeType="1" noTextEdit="1"/>
                </p:cNvSpPr>
                <p:nvPr/>
              </p:nvSpPr>
              <p:spPr>
                <a:xfrm>
                  <a:off x="2725927" y="1760287"/>
                  <a:ext cx="271567" cy="314252"/>
                </a:xfrm>
                <a:prstGeom prst="rect">
                  <a:avLst/>
                </a:prstGeom>
                <a:blipFill>
                  <a:blip r:embed="rId8"/>
                  <a:stretch>
                    <a:fillRect l="-2307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F62BE2-7D81-D35F-05C9-11C60645D5F7}"/>
                    </a:ext>
                  </a:extLst>
                </p:cNvPr>
                <p:cNvSpPr txBox="1"/>
                <p:nvPr/>
              </p:nvSpPr>
              <p:spPr>
                <a:xfrm>
                  <a:off x="4818514" y="3533942"/>
                  <a:ext cx="949582" cy="31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𝐼</m:t>
                        </m:r>
                      </m:oMath>
                    </m:oMathPara>
                  </a14:m>
                  <a:endParaRPr lang="en-US" sz="2400" dirty="0"/>
                </a:p>
              </p:txBody>
            </p:sp>
          </mc:Choice>
          <mc:Fallback xmlns="">
            <p:sp>
              <p:nvSpPr>
                <p:cNvPr id="20" name="TextBox 19">
                  <a:extLst>
                    <a:ext uri="{FF2B5EF4-FFF2-40B4-BE49-F238E27FC236}">
                      <a16:creationId xmlns:a16="http://schemas.microsoft.com/office/drawing/2014/main" id="{03F62BE2-7D81-D35F-05C9-11C60645D5F7}"/>
                    </a:ext>
                  </a:extLst>
                </p:cNvPr>
                <p:cNvSpPr txBox="1">
                  <a:spLocks noRot="1" noChangeAspect="1" noMove="1" noResize="1" noEditPoints="1" noAdjustHandles="1" noChangeArrowheads="1" noChangeShapeType="1" noTextEdit="1"/>
                </p:cNvSpPr>
                <p:nvPr/>
              </p:nvSpPr>
              <p:spPr>
                <a:xfrm>
                  <a:off x="4818514" y="3533942"/>
                  <a:ext cx="949582" cy="314252"/>
                </a:xfrm>
                <a:prstGeom prst="rect">
                  <a:avLst/>
                </a:prstGeom>
                <a:blipFill>
                  <a:blip r:embed="rId9"/>
                  <a:stretch>
                    <a:fillRect l="-6818" r="-4545"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25144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E942-C224-75DA-F933-22EEC6793FFF}"/>
              </a:ext>
            </a:extLst>
          </p:cNvPr>
          <p:cNvSpPr>
            <a:spLocks noGrp="1"/>
          </p:cNvSpPr>
          <p:nvPr>
            <p:ph type="title"/>
          </p:nvPr>
        </p:nvSpPr>
        <p:spPr/>
        <p:txBody>
          <a:bodyPr/>
          <a:lstStyle/>
          <a:p>
            <a:r>
              <a:rPr lang="en-US" dirty="0"/>
              <a:t>How much power can be captured?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178CC08-3DB8-AC9E-0D6F-0ADFC240494D}"/>
                  </a:ext>
                </a:extLst>
              </p:cNvPr>
              <p:cNvSpPr>
                <a:spLocks noGrp="1"/>
              </p:cNvSpPr>
              <p:nvPr>
                <p:ph sz="half" idx="2"/>
              </p:nvPr>
            </p:nvSpPr>
            <p:spPr/>
            <p:txBody>
              <a:bodyPr>
                <a:normAutofit/>
              </a:bodyPr>
              <a:lstStyle/>
              <a:p>
                <a:r>
                  <a:rPr lang="en-US" dirty="0"/>
                  <a:t>Capturing all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𝑤</m:t>
                        </m:r>
                      </m:sub>
                    </m:sSub>
                  </m:oMath>
                </a14:m>
                <a:r>
                  <a:rPr lang="en-US" dirty="0">
                    <a:effectLst/>
                  </a:rPr>
                  <a:t> is impossible</a:t>
                </a:r>
              </a:p>
              <a:p>
                <a:endParaRPr lang="en-US" i="1"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𝑏𝑙𝑎𝑑𝑒𝑠</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𝑤</m:t>
                        </m:r>
                      </m:sub>
                    </m:sSub>
                  </m:oMath>
                </a14:m>
                <a:r>
                  <a:rPr lang="en-US" dirty="0">
                    <a:effectLst/>
                  </a:rPr>
                  <a:t> </a:t>
                </a:r>
              </a:p>
              <a:p>
                <a:endParaRPr lang="en-US" i="1"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oMath>
                </a14:m>
                <a:r>
                  <a:rPr lang="en-US" dirty="0"/>
                  <a:t>: coefficient of performance</a:t>
                </a:r>
              </a:p>
              <a:p>
                <a:endParaRPr lang="en-US" i="1"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r>
                      <a:rPr lang="en-US" i="1">
                        <a:latin typeface="Cambria Math" panose="02040503050406030204" pitchFamily="18" charset="0"/>
                      </a:rPr>
                      <m:t>&lt;0.593</m:t>
                    </m:r>
                  </m:oMath>
                </a14:m>
                <a:r>
                  <a:rPr lang="en-US" dirty="0">
                    <a:effectLst/>
                  </a:rPr>
                  <a:t> = Betz limit</a:t>
                </a:r>
                <a:endParaRPr lang="en-US" dirty="0"/>
              </a:p>
            </p:txBody>
          </p:sp>
        </mc:Choice>
        <mc:Fallback xmlns="">
          <p:sp>
            <p:nvSpPr>
              <p:cNvPr id="6" name="Content Placeholder 5">
                <a:extLst>
                  <a:ext uri="{FF2B5EF4-FFF2-40B4-BE49-F238E27FC236}">
                    <a16:creationId xmlns:a16="http://schemas.microsoft.com/office/drawing/2014/main" id="{F178CC08-3DB8-AC9E-0D6F-0ADFC240494D}"/>
                  </a:ext>
                </a:extLst>
              </p:cNvPr>
              <p:cNvSpPr>
                <a:spLocks noGrp="1" noRot="1" noChangeAspect="1" noMove="1" noResize="1" noEditPoints="1" noAdjustHandles="1" noChangeArrowheads="1" noChangeShapeType="1" noTextEdit="1"/>
              </p:cNvSpPr>
              <p:nvPr>
                <p:ph sz="half" idx="2"/>
              </p:nvPr>
            </p:nvSpPr>
            <p:spPr>
              <a:blipFill>
                <a:blip r:embed="rId2"/>
                <a:stretch>
                  <a:fillRect l="-2211" t="-21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1BF17A-110C-0350-5791-D4E014D8F384}"/>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E1118C62-C2EF-84AD-8F94-C4E1F011B21F}"/>
              </a:ext>
            </a:extLst>
          </p:cNvPr>
          <p:cNvSpPr>
            <a:spLocks noGrp="1"/>
          </p:cNvSpPr>
          <p:nvPr>
            <p:ph type="sldNum" sz="quarter" idx="12"/>
          </p:nvPr>
        </p:nvSpPr>
        <p:spPr/>
        <p:txBody>
          <a:bodyPr/>
          <a:lstStyle/>
          <a:p>
            <a:fld id="{697646A6-6B76-9347-9EA0-ECEE7D8FD72D}" type="slidenum">
              <a:rPr lang="en-US" smtClean="0"/>
              <a:t>6</a:t>
            </a:fld>
            <a:endParaRPr lang="en-US"/>
          </a:p>
        </p:txBody>
      </p:sp>
      <p:grpSp>
        <p:nvGrpSpPr>
          <p:cNvPr id="8" name="Group 7">
            <a:extLst>
              <a:ext uri="{FF2B5EF4-FFF2-40B4-BE49-F238E27FC236}">
                <a16:creationId xmlns:a16="http://schemas.microsoft.com/office/drawing/2014/main" id="{76C1A305-226C-AF6D-B12B-4083615E34A2}"/>
              </a:ext>
            </a:extLst>
          </p:cNvPr>
          <p:cNvGrpSpPr/>
          <p:nvPr/>
        </p:nvGrpSpPr>
        <p:grpSpPr>
          <a:xfrm>
            <a:off x="7064499" y="1828402"/>
            <a:ext cx="4064000" cy="4088526"/>
            <a:chOff x="2540000" y="1075145"/>
            <a:chExt cx="4064000" cy="4088526"/>
          </a:xfrm>
        </p:grpSpPr>
        <p:cxnSp>
          <p:nvCxnSpPr>
            <p:cNvPr id="9" name="Straight Connector 8">
              <a:extLst>
                <a:ext uri="{FF2B5EF4-FFF2-40B4-BE49-F238E27FC236}">
                  <a16:creationId xmlns:a16="http://schemas.microsoft.com/office/drawing/2014/main" id="{32E1DAB5-EE35-79C7-7B4F-D804CFE8D468}"/>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009E9FBD-5BB9-1BEE-F859-309E6EE0167E}"/>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47AB2F0F-4913-9590-6EF0-4135C7D05A39}"/>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303C025B-297A-69CD-108E-7470DE713F68}"/>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5A0321A-28F5-99A2-4BDE-75D6C0F24B22}"/>
                </a:ext>
              </a:extLst>
            </p:cNvPr>
            <p:cNvSpPr/>
            <p:nvPr/>
          </p:nvSpPr>
          <p:spPr>
            <a:xfrm>
              <a:off x="4372798" y="2293998"/>
              <a:ext cx="148725" cy="152184"/>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F939D-6B3A-1A36-5A1A-DA536D8B2DCE}"/>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6319E50-C6E3-C0A4-79CE-393F8C5DCC83}"/>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786CBB-FEFC-A1E9-C28B-1285AF34778C}"/>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D6FC80-F9D2-E871-CD9B-46649D4F529E}"/>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C5A76D-25D1-F7F2-95DE-DDA12E515CBF}"/>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374CDC-06C6-5293-291C-D3048F5D5E3C}"/>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077B6C-5980-1245-B298-83059FD60F9D}"/>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9A38D1-6716-477D-A842-B392416669C4}"/>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6AF829-717D-DF66-CC1B-A05904BBF033}"/>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B40D95-A8E7-5A48-9D5F-04F0FFE8440E}"/>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F9120D-52EC-09ED-BE63-4B16A876ED3C}"/>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43C5A-95BE-CCD9-4D51-9335AB0DD6C5}"/>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75576D-F9A1-ED6D-A838-ECA0C33026ED}"/>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500FC3-B2AD-50AC-36CE-ACD8AABAE238}"/>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FDC8ED-59B2-2739-9D91-E5DB5814ECB6}"/>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A525BC-0EA7-5E77-DC5B-7D9C86F743BD}"/>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162D34-AFA0-9AC4-6574-49D02F9182B2}"/>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6647DD-EB39-582E-9D99-ABA783064F46}"/>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F89E3D-9EB7-3292-C7F7-01DFF4720F5D}"/>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3543DD-77E9-1E29-FEAD-9778B5EB4A5B}"/>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42295B-D1A1-85AE-80CC-6064A13C8936}"/>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F6C5B8-AD42-4329-A84C-46562C83CCA7}"/>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F17B4FA-2389-B62B-C874-909E9B586990}"/>
                </a:ext>
              </a:extLst>
            </p:cNvPr>
            <p:cNvSpPr/>
            <p:nvPr/>
          </p:nvSpPr>
          <p:spPr>
            <a:xfrm>
              <a:off x="3145174" y="1075145"/>
              <a:ext cx="2582456" cy="258245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7AD3FD94-0134-A240-5FC7-76E35B6723CD}"/>
                </a:ext>
              </a:extLst>
            </p:cNvPr>
            <p:cNvCxnSpPr>
              <a:cxnSpLocks/>
            </p:cNvCxnSpPr>
            <p:nvPr/>
          </p:nvCxnSpPr>
          <p:spPr>
            <a:xfrm flipV="1">
              <a:off x="4450683" y="1906073"/>
              <a:ext cx="1185008" cy="464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9B7405-95BC-37E7-83CF-D6C86EFB071B}"/>
                    </a:ext>
                  </a:extLst>
                </p:cNvPr>
                <p:cNvSpPr txBox="1"/>
                <p:nvPr/>
              </p:nvSpPr>
              <p:spPr>
                <a:xfrm>
                  <a:off x="5021673" y="1851385"/>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38" name="TextBox 37">
                  <a:extLst>
                    <a:ext uri="{FF2B5EF4-FFF2-40B4-BE49-F238E27FC236}">
                      <a16:creationId xmlns:a16="http://schemas.microsoft.com/office/drawing/2014/main" id="{939B7405-95BC-37E7-83CF-D6C86EFB071B}"/>
                    </a:ext>
                  </a:extLst>
                </p:cNvPr>
                <p:cNvSpPr txBox="1">
                  <a:spLocks noRot="1" noChangeAspect="1" noMove="1" noResize="1" noEditPoints="1" noAdjustHandles="1" noChangeArrowheads="1" noChangeShapeType="1" noTextEdit="1"/>
                </p:cNvSpPr>
                <p:nvPr/>
              </p:nvSpPr>
              <p:spPr>
                <a:xfrm>
                  <a:off x="5021673" y="1851385"/>
                  <a:ext cx="166969" cy="276999"/>
                </a:xfrm>
                <a:prstGeom prst="rect">
                  <a:avLst/>
                </a:prstGeom>
                <a:blipFill>
                  <a:blip r:embed="rId3"/>
                  <a:stretch>
                    <a:fillRect l="-14286" r="-2142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18FB8D75-4852-468F-69A6-3D2FABC7065A}"/>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82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7DA301-C1B3-CBB5-8628-1A0EC960ABC2}"/>
                  </a:ext>
                </a:extLst>
              </p:cNvPr>
              <p:cNvSpPr>
                <a:spLocks noGrp="1"/>
              </p:cNvSpPr>
              <p:nvPr>
                <p:ph type="title"/>
              </p:nvPr>
            </p:nvSpPr>
            <p:spPr/>
            <p:txBody>
              <a:bodyPr>
                <a:normAutofit fontScale="90000"/>
              </a:bodyPr>
              <a:lstStyle/>
              <a:p>
                <a:r>
                  <a:rPr lang="en-US" dirty="0"/>
                  <a:t>Effect of irradiance on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dirty="0"/>
                  <a:t>characteristic</a:t>
                </a:r>
              </a:p>
            </p:txBody>
          </p:sp>
        </mc:Choice>
        <mc:Fallback xmlns="">
          <p:sp>
            <p:nvSpPr>
              <p:cNvPr id="2" name="Title 1">
                <a:extLst>
                  <a:ext uri="{FF2B5EF4-FFF2-40B4-BE49-F238E27FC236}">
                    <a16:creationId xmlns:a16="http://schemas.microsoft.com/office/drawing/2014/main" id="{227DA301-C1B3-CBB5-8628-1A0EC960ABC2}"/>
                  </a:ext>
                </a:extLst>
              </p:cNvPr>
              <p:cNvSpPr>
                <a:spLocks noGrp="1" noRot="1" noChangeAspect="1" noMove="1" noResize="1" noEditPoints="1" noAdjustHandles="1" noChangeArrowheads="1" noChangeShapeType="1" noTextEdit="1"/>
              </p:cNvSpPr>
              <p:nvPr>
                <p:ph type="title"/>
              </p:nvPr>
            </p:nvSpPr>
            <p:spPr>
              <a:blipFill>
                <a:blip r:embed="rId2"/>
                <a:stretch>
                  <a:fillRect l="-2171" b="-864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88031CF-03B8-B15D-1363-D16D45BF2C1B}"/>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1B192A9-0BE5-7534-8C8D-480D8A90645D}"/>
              </a:ext>
            </a:extLst>
          </p:cNvPr>
          <p:cNvSpPr>
            <a:spLocks noGrp="1"/>
          </p:cNvSpPr>
          <p:nvPr>
            <p:ph type="sldNum" sz="quarter" idx="12"/>
          </p:nvPr>
        </p:nvSpPr>
        <p:spPr/>
        <p:txBody>
          <a:bodyPr/>
          <a:lstStyle/>
          <a:p>
            <a:fld id="{697646A6-6B76-9347-9EA0-ECEE7D8FD72D}" type="slidenum">
              <a:rPr lang="en-US" smtClean="0"/>
              <a:t>60</a:t>
            </a:fld>
            <a:endParaRPr lang="en-US"/>
          </a:p>
        </p:txBody>
      </p:sp>
      <p:grpSp>
        <p:nvGrpSpPr>
          <p:cNvPr id="5" name="Group 4">
            <a:extLst>
              <a:ext uri="{FF2B5EF4-FFF2-40B4-BE49-F238E27FC236}">
                <a16:creationId xmlns:a16="http://schemas.microsoft.com/office/drawing/2014/main" id="{7F9DFC41-111E-5405-D083-E71B6C7E5BA8}"/>
              </a:ext>
            </a:extLst>
          </p:cNvPr>
          <p:cNvGrpSpPr/>
          <p:nvPr/>
        </p:nvGrpSpPr>
        <p:grpSpPr>
          <a:xfrm>
            <a:off x="1420775" y="1504483"/>
            <a:ext cx="8382978" cy="5325582"/>
            <a:chOff x="2604199" y="960476"/>
            <a:chExt cx="6121587" cy="3888952"/>
          </a:xfrm>
        </p:grpSpPr>
        <p:sp>
          <p:nvSpPr>
            <p:cNvPr id="6" name="Freeform 5">
              <a:extLst>
                <a:ext uri="{FF2B5EF4-FFF2-40B4-BE49-F238E27FC236}">
                  <a16:creationId xmlns:a16="http://schemas.microsoft.com/office/drawing/2014/main" id="{F6864700-B0C3-6F0A-B859-4FF691796B3A}"/>
                </a:ext>
              </a:extLst>
            </p:cNvPr>
            <p:cNvSpPr/>
            <p:nvPr/>
          </p:nvSpPr>
          <p:spPr>
            <a:xfrm>
              <a:off x="3182679" y="3363291"/>
              <a:ext cx="4820093" cy="1003146"/>
            </a:xfrm>
            <a:custGeom>
              <a:avLst/>
              <a:gdLst>
                <a:gd name="connsiteX0" fmla="*/ 0 w 4820093"/>
                <a:gd name="connsiteY0" fmla="*/ 981881 h 1003146"/>
                <a:gd name="connsiteX1" fmla="*/ 1495647 w 4820093"/>
                <a:gd name="connsiteY1" fmla="*/ 599109 h 1003146"/>
                <a:gd name="connsiteX2" fmla="*/ 2360428 w 4820093"/>
                <a:gd name="connsiteY2" fmla="*/ 365193 h 1003146"/>
                <a:gd name="connsiteX3" fmla="*/ 3218121 w 4820093"/>
                <a:gd name="connsiteY3" fmla="*/ 131276 h 1003146"/>
                <a:gd name="connsiteX4" fmla="*/ 3848986 w 4820093"/>
                <a:gd name="connsiteY4" fmla="*/ 10774 h 1003146"/>
                <a:gd name="connsiteX5" fmla="*/ 4146698 w 4820093"/>
                <a:gd name="connsiteY5" fmla="*/ 17862 h 1003146"/>
                <a:gd name="connsiteX6" fmla="*/ 4394791 w 4820093"/>
                <a:gd name="connsiteY6" fmla="*/ 117100 h 1003146"/>
                <a:gd name="connsiteX7" fmla="*/ 4579088 w 4820093"/>
                <a:gd name="connsiteY7" fmla="*/ 308486 h 1003146"/>
                <a:gd name="connsiteX8" fmla="*/ 4664149 w 4820093"/>
                <a:gd name="connsiteY8" fmla="*/ 492783 h 1003146"/>
                <a:gd name="connsiteX9" fmla="*/ 4820093 w 4820093"/>
                <a:gd name="connsiteY9" fmla="*/ 1003146 h 1003146"/>
                <a:gd name="connsiteX10" fmla="*/ 4820093 w 4820093"/>
                <a:gd name="connsiteY10" fmla="*/ 1003146 h 100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0093" h="1003146">
                  <a:moveTo>
                    <a:pt x="0" y="981881"/>
                  </a:moveTo>
                  <a:lnTo>
                    <a:pt x="1495647" y="599109"/>
                  </a:lnTo>
                  <a:lnTo>
                    <a:pt x="2360428" y="365193"/>
                  </a:lnTo>
                  <a:cubicBezTo>
                    <a:pt x="2647507" y="287221"/>
                    <a:pt x="2970028" y="190346"/>
                    <a:pt x="3218121" y="131276"/>
                  </a:cubicBezTo>
                  <a:cubicBezTo>
                    <a:pt x="3466214" y="72206"/>
                    <a:pt x="3694223" y="29676"/>
                    <a:pt x="3848986" y="10774"/>
                  </a:cubicBezTo>
                  <a:cubicBezTo>
                    <a:pt x="4003749" y="-8128"/>
                    <a:pt x="4055731" y="141"/>
                    <a:pt x="4146698" y="17862"/>
                  </a:cubicBezTo>
                  <a:cubicBezTo>
                    <a:pt x="4237665" y="35583"/>
                    <a:pt x="4322726" y="68663"/>
                    <a:pt x="4394791" y="117100"/>
                  </a:cubicBezTo>
                  <a:cubicBezTo>
                    <a:pt x="4466856" y="165537"/>
                    <a:pt x="4534195" y="245872"/>
                    <a:pt x="4579088" y="308486"/>
                  </a:cubicBezTo>
                  <a:cubicBezTo>
                    <a:pt x="4623981" y="371100"/>
                    <a:pt x="4623982" y="377006"/>
                    <a:pt x="4664149" y="492783"/>
                  </a:cubicBezTo>
                  <a:cubicBezTo>
                    <a:pt x="4704317" y="608560"/>
                    <a:pt x="4820093" y="1003146"/>
                    <a:pt x="4820093" y="1003146"/>
                  </a:cubicBezTo>
                  <a:lnTo>
                    <a:pt x="4820093" y="1003146"/>
                  </a:lnTo>
                </a:path>
              </a:pathLst>
            </a:cu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Freeform 6">
              <a:extLst>
                <a:ext uri="{FF2B5EF4-FFF2-40B4-BE49-F238E27FC236}">
                  <a16:creationId xmlns:a16="http://schemas.microsoft.com/office/drawing/2014/main" id="{21B7AE44-B3C2-A592-CC59-8FE904EA35DE}"/>
                </a:ext>
              </a:extLst>
            </p:cNvPr>
            <p:cNvSpPr/>
            <p:nvPr/>
          </p:nvSpPr>
          <p:spPr>
            <a:xfrm>
              <a:off x="3189767" y="3884325"/>
              <a:ext cx="4607442" cy="482117"/>
            </a:xfrm>
            <a:custGeom>
              <a:avLst/>
              <a:gdLst>
                <a:gd name="connsiteX0" fmla="*/ 0 w 4607442"/>
                <a:gd name="connsiteY0" fmla="*/ 467940 h 482117"/>
                <a:gd name="connsiteX1" fmla="*/ 1304260 w 4607442"/>
                <a:gd name="connsiteY1" fmla="*/ 297820 h 482117"/>
                <a:gd name="connsiteX2" fmla="*/ 2190307 w 4607442"/>
                <a:gd name="connsiteY2" fmla="*/ 170229 h 482117"/>
                <a:gd name="connsiteX3" fmla="*/ 3111795 w 4607442"/>
                <a:gd name="connsiteY3" fmla="*/ 35550 h 482117"/>
                <a:gd name="connsiteX4" fmla="*/ 3792279 w 4607442"/>
                <a:gd name="connsiteY4" fmla="*/ 108 h 482117"/>
                <a:gd name="connsiteX5" fmla="*/ 4146697 w 4607442"/>
                <a:gd name="connsiteY5" fmla="*/ 42638 h 482117"/>
                <a:gd name="connsiteX6" fmla="*/ 4416056 w 4607442"/>
                <a:gd name="connsiteY6" fmla="*/ 205671 h 482117"/>
                <a:gd name="connsiteX7" fmla="*/ 4607442 w 4607442"/>
                <a:gd name="connsiteY7" fmla="*/ 482117 h 48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7442" h="482117">
                  <a:moveTo>
                    <a:pt x="0" y="467940"/>
                  </a:moveTo>
                  <a:lnTo>
                    <a:pt x="1304260" y="297820"/>
                  </a:lnTo>
                  <a:lnTo>
                    <a:pt x="2190307" y="170229"/>
                  </a:lnTo>
                  <a:cubicBezTo>
                    <a:pt x="2491563" y="126517"/>
                    <a:pt x="2844800" y="63903"/>
                    <a:pt x="3111795" y="35550"/>
                  </a:cubicBezTo>
                  <a:cubicBezTo>
                    <a:pt x="3378790" y="7196"/>
                    <a:pt x="3619795" y="-1073"/>
                    <a:pt x="3792279" y="108"/>
                  </a:cubicBezTo>
                  <a:cubicBezTo>
                    <a:pt x="3964763" y="1289"/>
                    <a:pt x="4042734" y="8378"/>
                    <a:pt x="4146697" y="42638"/>
                  </a:cubicBezTo>
                  <a:cubicBezTo>
                    <a:pt x="4250660" y="76898"/>
                    <a:pt x="4339265" y="132425"/>
                    <a:pt x="4416056" y="205671"/>
                  </a:cubicBezTo>
                  <a:cubicBezTo>
                    <a:pt x="4492847" y="278917"/>
                    <a:pt x="4550144" y="380517"/>
                    <a:pt x="4607442" y="48211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Freeform 7">
              <a:extLst>
                <a:ext uri="{FF2B5EF4-FFF2-40B4-BE49-F238E27FC236}">
                  <a16:creationId xmlns:a16="http://schemas.microsoft.com/office/drawing/2014/main" id="{720386B1-FC16-9579-3328-05C57FB1C565}"/>
                </a:ext>
              </a:extLst>
            </p:cNvPr>
            <p:cNvSpPr/>
            <p:nvPr/>
          </p:nvSpPr>
          <p:spPr>
            <a:xfrm>
              <a:off x="3189767" y="2794626"/>
              <a:ext cx="4954773" cy="1571816"/>
            </a:xfrm>
            <a:custGeom>
              <a:avLst/>
              <a:gdLst>
                <a:gd name="connsiteX0" fmla="*/ 0 w 4954773"/>
                <a:gd name="connsiteY0" fmla="*/ 1564727 h 1571816"/>
                <a:gd name="connsiteX1" fmla="*/ 1474382 w 4954773"/>
                <a:gd name="connsiteY1" fmla="*/ 976393 h 1571816"/>
                <a:gd name="connsiteX2" fmla="*/ 2601433 w 4954773"/>
                <a:gd name="connsiteY2" fmla="*/ 508560 h 1571816"/>
                <a:gd name="connsiteX3" fmla="*/ 3473303 w 4954773"/>
                <a:gd name="connsiteY3" fmla="*/ 147053 h 1571816"/>
                <a:gd name="connsiteX4" fmla="*/ 3919870 w 4954773"/>
                <a:gd name="connsiteY4" fmla="*/ 26551 h 1571816"/>
                <a:gd name="connsiteX5" fmla="*/ 4238847 w 4954773"/>
                <a:gd name="connsiteY5" fmla="*/ 12374 h 1571816"/>
                <a:gd name="connsiteX6" fmla="*/ 4543647 w 4954773"/>
                <a:gd name="connsiteY6" fmla="*/ 175407 h 1571816"/>
                <a:gd name="connsiteX7" fmla="*/ 4742121 w 4954773"/>
                <a:gd name="connsiteY7" fmla="*/ 487295 h 1571816"/>
                <a:gd name="connsiteX8" fmla="*/ 4869712 w 4954773"/>
                <a:gd name="connsiteY8" fmla="*/ 955127 h 1571816"/>
                <a:gd name="connsiteX9" fmla="*/ 4954773 w 4954773"/>
                <a:gd name="connsiteY9" fmla="*/ 1571816 h 157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4773" h="1571816">
                  <a:moveTo>
                    <a:pt x="0" y="1564727"/>
                  </a:moveTo>
                  <a:lnTo>
                    <a:pt x="1474382" y="976393"/>
                  </a:lnTo>
                  <a:lnTo>
                    <a:pt x="2601433" y="508560"/>
                  </a:lnTo>
                  <a:cubicBezTo>
                    <a:pt x="2934587" y="370337"/>
                    <a:pt x="3253564" y="227388"/>
                    <a:pt x="3473303" y="147053"/>
                  </a:cubicBezTo>
                  <a:cubicBezTo>
                    <a:pt x="3693043" y="66718"/>
                    <a:pt x="3792279" y="48997"/>
                    <a:pt x="3919870" y="26551"/>
                  </a:cubicBezTo>
                  <a:cubicBezTo>
                    <a:pt x="4047461" y="4104"/>
                    <a:pt x="4134884" y="-12435"/>
                    <a:pt x="4238847" y="12374"/>
                  </a:cubicBezTo>
                  <a:cubicBezTo>
                    <a:pt x="4342810" y="37183"/>
                    <a:pt x="4459768" y="96253"/>
                    <a:pt x="4543647" y="175407"/>
                  </a:cubicBezTo>
                  <a:cubicBezTo>
                    <a:pt x="4627526" y="254561"/>
                    <a:pt x="4687777" y="357342"/>
                    <a:pt x="4742121" y="487295"/>
                  </a:cubicBezTo>
                  <a:cubicBezTo>
                    <a:pt x="4796465" y="617248"/>
                    <a:pt x="4834270" y="774374"/>
                    <a:pt x="4869712" y="955127"/>
                  </a:cubicBezTo>
                  <a:cubicBezTo>
                    <a:pt x="4905154" y="1135880"/>
                    <a:pt x="4929963" y="1353848"/>
                    <a:pt x="4954773" y="1571816"/>
                  </a:cubicBezTo>
                </a:path>
              </a:pathLst>
            </a:cu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Freeform 8">
              <a:extLst>
                <a:ext uri="{FF2B5EF4-FFF2-40B4-BE49-F238E27FC236}">
                  <a16:creationId xmlns:a16="http://schemas.microsoft.com/office/drawing/2014/main" id="{6DFF5EDC-BEAF-21BA-6EF8-7B68AB3D3FA3}"/>
                </a:ext>
              </a:extLst>
            </p:cNvPr>
            <p:cNvSpPr/>
            <p:nvPr/>
          </p:nvSpPr>
          <p:spPr>
            <a:xfrm>
              <a:off x="3189767" y="2180774"/>
              <a:ext cx="5068186" cy="2185663"/>
            </a:xfrm>
            <a:custGeom>
              <a:avLst/>
              <a:gdLst>
                <a:gd name="connsiteX0" fmla="*/ 0 w 5068186"/>
                <a:gd name="connsiteY0" fmla="*/ 2164398 h 2185663"/>
                <a:gd name="connsiteX1" fmla="*/ 1736652 w 5068186"/>
                <a:gd name="connsiteY1" fmla="*/ 1228733 h 2185663"/>
                <a:gd name="connsiteX2" fmla="*/ 3040912 w 5068186"/>
                <a:gd name="connsiteY2" fmla="*/ 519896 h 2185663"/>
                <a:gd name="connsiteX3" fmla="*/ 3912782 w 5068186"/>
                <a:gd name="connsiteY3" fmla="*/ 94593 h 2185663"/>
                <a:gd name="connsiteX4" fmla="*/ 4338084 w 5068186"/>
                <a:gd name="connsiteY4" fmla="*/ 2445 h 2185663"/>
                <a:gd name="connsiteX5" fmla="*/ 4635796 w 5068186"/>
                <a:gd name="connsiteY5" fmla="*/ 151300 h 2185663"/>
                <a:gd name="connsiteX6" fmla="*/ 4777563 w 5068186"/>
                <a:gd name="connsiteY6" fmla="*/ 378128 h 2185663"/>
                <a:gd name="connsiteX7" fmla="*/ 4898066 w 5068186"/>
                <a:gd name="connsiteY7" fmla="*/ 760900 h 2185663"/>
                <a:gd name="connsiteX8" fmla="*/ 4983126 w 5068186"/>
                <a:gd name="connsiteY8" fmla="*/ 1186203 h 2185663"/>
                <a:gd name="connsiteX9" fmla="*/ 5068186 w 5068186"/>
                <a:gd name="connsiteY9" fmla="*/ 2185663 h 21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8186" h="2185663">
                  <a:moveTo>
                    <a:pt x="0" y="2164398"/>
                  </a:moveTo>
                  <a:lnTo>
                    <a:pt x="1736652" y="1228733"/>
                  </a:lnTo>
                  <a:lnTo>
                    <a:pt x="3040912" y="519896"/>
                  </a:lnTo>
                  <a:cubicBezTo>
                    <a:pt x="3403600" y="330873"/>
                    <a:pt x="3696587" y="180835"/>
                    <a:pt x="3912782" y="94593"/>
                  </a:cubicBezTo>
                  <a:cubicBezTo>
                    <a:pt x="4128977" y="8351"/>
                    <a:pt x="4217582" y="-7006"/>
                    <a:pt x="4338084" y="2445"/>
                  </a:cubicBezTo>
                  <a:cubicBezTo>
                    <a:pt x="4458586" y="11896"/>
                    <a:pt x="4562550" y="88686"/>
                    <a:pt x="4635796" y="151300"/>
                  </a:cubicBezTo>
                  <a:cubicBezTo>
                    <a:pt x="4709042" y="213914"/>
                    <a:pt x="4733851" y="276528"/>
                    <a:pt x="4777563" y="378128"/>
                  </a:cubicBezTo>
                  <a:cubicBezTo>
                    <a:pt x="4821275" y="479728"/>
                    <a:pt x="4863806" y="626221"/>
                    <a:pt x="4898066" y="760900"/>
                  </a:cubicBezTo>
                  <a:cubicBezTo>
                    <a:pt x="4932326" y="895579"/>
                    <a:pt x="4954773" y="948743"/>
                    <a:pt x="4983126" y="1186203"/>
                  </a:cubicBezTo>
                  <a:cubicBezTo>
                    <a:pt x="5011479" y="1423663"/>
                    <a:pt x="5039832" y="1804663"/>
                    <a:pt x="5068186" y="2185663"/>
                  </a:cubicBez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9">
              <a:extLst>
                <a:ext uri="{FF2B5EF4-FFF2-40B4-BE49-F238E27FC236}">
                  <a16:creationId xmlns:a16="http://schemas.microsoft.com/office/drawing/2014/main" id="{8E00F67A-29F1-20AD-585A-18D0263ABDFE}"/>
                </a:ext>
              </a:extLst>
            </p:cNvPr>
            <p:cNvSpPr/>
            <p:nvPr/>
          </p:nvSpPr>
          <p:spPr>
            <a:xfrm>
              <a:off x="3182679" y="1545378"/>
              <a:ext cx="5181600" cy="2813971"/>
            </a:xfrm>
            <a:custGeom>
              <a:avLst/>
              <a:gdLst>
                <a:gd name="connsiteX0" fmla="*/ 0 w 5181600"/>
                <a:gd name="connsiteY0" fmla="*/ 2799794 h 2813971"/>
                <a:gd name="connsiteX1" fmla="*/ 1743740 w 5181600"/>
                <a:gd name="connsiteY1" fmla="*/ 1623124 h 2813971"/>
                <a:gd name="connsiteX2" fmla="*/ 2665228 w 5181600"/>
                <a:gd name="connsiteY2" fmla="*/ 1006436 h 2813971"/>
                <a:gd name="connsiteX3" fmla="*/ 3522921 w 5181600"/>
                <a:gd name="connsiteY3" fmla="*/ 418101 h 2813971"/>
                <a:gd name="connsiteX4" fmla="*/ 3941135 w 5181600"/>
                <a:gd name="connsiteY4" fmla="*/ 170008 h 2813971"/>
                <a:gd name="connsiteX5" fmla="*/ 4338084 w 5181600"/>
                <a:gd name="connsiteY5" fmla="*/ 14064 h 2813971"/>
                <a:gd name="connsiteX6" fmla="*/ 4593265 w 5181600"/>
                <a:gd name="connsiteY6" fmla="*/ 28241 h 2813971"/>
                <a:gd name="connsiteX7" fmla="*/ 4784651 w 5181600"/>
                <a:gd name="connsiteY7" fmla="*/ 198362 h 2813971"/>
                <a:gd name="connsiteX8" fmla="*/ 4926419 w 5181600"/>
                <a:gd name="connsiteY8" fmla="*/ 503162 h 2813971"/>
                <a:gd name="connsiteX9" fmla="*/ 5039833 w 5181600"/>
                <a:gd name="connsiteY9" fmla="*/ 1020613 h 2813971"/>
                <a:gd name="connsiteX10" fmla="*/ 5110716 w 5181600"/>
                <a:gd name="connsiteY10" fmla="*/ 1566417 h 2813971"/>
                <a:gd name="connsiteX11" fmla="*/ 5181600 w 5181600"/>
                <a:gd name="connsiteY11" fmla="*/ 2813971 h 28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1600" h="2813971">
                  <a:moveTo>
                    <a:pt x="0" y="2799794"/>
                  </a:moveTo>
                  <a:lnTo>
                    <a:pt x="1743740" y="1623124"/>
                  </a:lnTo>
                  <a:lnTo>
                    <a:pt x="2665228" y="1006436"/>
                  </a:lnTo>
                  <a:cubicBezTo>
                    <a:pt x="2961758" y="805599"/>
                    <a:pt x="3310270" y="557506"/>
                    <a:pt x="3522921" y="418101"/>
                  </a:cubicBezTo>
                  <a:cubicBezTo>
                    <a:pt x="3735572" y="278696"/>
                    <a:pt x="3805275" y="237347"/>
                    <a:pt x="3941135" y="170008"/>
                  </a:cubicBezTo>
                  <a:cubicBezTo>
                    <a:pt x="4076996" y="102668"/>
                    <a:pt x="4229396" y="37692"/>
                    <a:pt x="4338084" y="14064"/>
                  </a:cubicBezTo>
                  <a:cubicBezTo>
                    <a:pt x="4446772" y="-9564"/>
                    <a:pt x="4518837" y="-2475"/>
                    <a:pt x="4593265" y="28241"/>
                  </a:cubicBezTo>
                  <a:cubicBezTo>
                    <a:pt x="4667693" y="58957"/>
                    <a:pt x="4729125" y="119208"/>
                    <a:pt x="4784651" y="198362"/>
                  </a:cubicBezTo>
                  <a:cubicBezTo>
                    <a:pt x="4840177" y="277515"/>
                    <a:pt x="4883889" y="366120"/>
                    <a:pt x="4926419" y="503162"/>
                  </a:cubicBezTo>
                  <a:cubicBezTo>
                    <a:pt x="4968949" y="640204"/>
                    <a:pt x="5009117" y="843404"/>
                    <a:pt x="5039833" y="1020613"/>
                  </a:cubicBezTo>
                  <a:cubicBezTo>
                    <a:pt x="5070549" y="1197822"/>
                    <a:pt x="5087088" y="1267524"/>
                    <a:pt x="5110716" y="1566417"/>
                  </a:cubicBezTo>
                  <a:cubicBezTo>
                    <a:pt x="5134344" y="1865310"/>
                    <a:pt x="5157972" y="2339640"/>
                    <a:pt x="5181600" y="2813971"/>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11" name="Group 10">
              <a:extLst>
                <a:ext uri="{FF2B5EF4-FFF2-40B4-BE49-F238E27FC236}">
                  <a16:creationId xmlns:a16="http://schemas.microsoft.com/office/drawing/2014/main" id="{D20CC311-4DC7-D70B-1A75-31A2D3392613}"/>
                </a:ext>
              </a:extLst>
            </p:cNvPr>
            <p:cNvGrpSpPr/>
            <p:nvPr/>
          </p:nvGrpSpPr>
          <p:grpSpPr>
            <a:xfrm>
              <a:off x="3182679" y="4316820"/>
              <a:ext cx="5543107" cy="296843"/>
              <a:chOff x="3182679" y="4316820"/>
              <a:chExt cx="5543107" cy="296843"/>
            </a:xfrm>
          </p:grpSpPr>
          <p:cxnSp>
            <p:nvCxnSpPr>
              <p:cNvPr id="39" name="Straight Arrow Connector 38">
                <a:extLst>
                  <a:ext uri="{FF2B5EF4-FFF2-40B4-BE49-F238E27FC236}">
                    <a16:creationId xmlns:a16="http://schemas.microsoft.com/office/drawing/2014/main" id="{BB3C72FC-A1AF-340C-168E-1ED014F2808B}"/>
                  </a:ext>
                </a:extLst>
              </p:cNvPr>
              <p:cNvCxnSpPr>
                <a:stCxn id="10" idx="0"/>
              </p:cNvCxnSpPr>
              <p:nvPr/>
            </p:nvCxnSpPr>
            <p:spPr>
              <a:xfrm>
                <a:off x="3182679" y="4345172"/>
                <a:ext cx="5543107" cy="14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30C87B-B382-A4A6-CC47-451CE8AFA960}"/>
                  </a:ext>
                </a:extLst>
              </p:cNvPr>
              <p:cNvCxnSpPr>
                <a:cxnSpLocks/>
              </p:cNvCxnSpPr>
              <p:nvPr/>
            </p:nvCxnSpPr>
            <p:spPr>
              <a:xfrm>
                <a:off x="3629247"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72290D-53A3-6DDA-98D7-0565C98D038E}"/>
                  </a:ext>
                </a:extLst>
              </p:cNvPr>
              <p:cNvCxnSpPr>
                <a:cxnSpLocks/>
              </p:cNvCxnSpPr>
              <p:nvPr/>
            </p:nvCxnSpPr>
            <p:spPr>
              <a:xfrm>
                <a:off x="4063249"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BE78F8-637E-25FA-B3F9-1E6721FE1087}"/>
                  </a:ext>
                </a:extLst>
              </p:cNvPr>
              <p:cNvCxnSpPr>
                <a:cxnSpLocks/>
              </p:cNvCxnSpPr>
              <p:nvPr/>
            </p:nvCxnSpPr>
            <p:spPr>
              <a:xfrm>
                <a:off x="4497251"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18AF54-2BE6-D026-8471-93F1E9247A82}"/>
                  </a:ext>
                </a:extLst>
              </p:cNvPr>
              <p:cNvCxnSpPr>
                <a:cxnSpLocks/>
              </p:cNvCxnSpPr>
              <p:nvPr/>
            </p:nvCxnSpPr>
            <p:spPr>
              <a:xfrm>
                <a:off x="4931253"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691E921-92E3-3C59-DE13-D47BC3EF8BB8}"/>
                  </a:ext>
                </a:extLst>
              </p:cNvPr>
              <p:cNvCxnSpPr>
                <a:cxnSpLocks/>
              </p:cNvCxnSpPr>
              <p:nvPr/>
            </p:nvCxnSpPr>
            <p:spPr>
              <a:xfrm>
                <a:off x="5365255"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69281E-6287-941F-3917-3939B6A7CC04}"/>
                  </a:ext>
                </a:extLst>
              </p:cNvPr>
              <p:cNvCxnSpPr>
                <a:cxnSpLocks/>
              </p:cNvCxnSpPr>
              <p:nvPr/>
            </p:nvCxnSpPr>
            <p:spPr>
              <a:xfrm>
                <a:off x="5799257"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ACE3406-B62A-66EF-5EE7-2EC8D6D1EB7B}"/>
                  </a:ext>
                </a:extLst>
              </p:cNvPr>
              <p:cNvCxnSpPr>
                <a:cxnSpLocks/>
              </p:cNvCxnSpPr>
              <p:nvPr/>
            </p:nvCxnSpPr>
            <p:spPr>
              <a:xfrm>
                <a:off x="6233259"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BC1097-0EC7-9EDB-E96F-07E05CB5D6B7}"/>
                  </a:ext>
                </a:extLst>
              </p:cNvPr>
              <p:cNvCxnSpPr>
                <a:cxnSpLocks/>
              </p:cNvCxnSpPr>
              <p:nvPr/>
            </p:nvCxnSpPr>
            <p:spPr>
              <a:xfrm>
                <a:off x="6667261"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503E51-7050-E8C7-A7E6-FF5E76DE53F2}"/>
                  </a:ext>
                </a:extLst>
              </p:cNvPr>
              <p:cNvCxnSpPr>
                <a:cxnSpLocks/>
              </p:cNvCxnSpPr>
              <p:nvPr/>
            </p:nvCxnSpPr>
            <p:spPr>
              <a:xfrm>
                <a:off x="7101263"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281D8DD-E445-7DBA-C6CD-4B6D0305E9A0}"/>
                  </a:ext>
                </a:extLst>
              </p:cNvPr>
              <p:cNvCxnSpPr>
                <a:cxnSpLocks/>
              </p:cNvCxnSpPr>
              <p:nvPr/>
            </p:nvCxnSpPr>
            <p:spPr>
              <a:xfrm>
                <a:off x="7535265"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9CB9B4-A578-F7A6-64D1-0016F1B5AA0D}"/>
                  </a:ext>
                </a:extLst>
              </p:cNvPr>
              <p:cNvCxnSpPr>
                <a:cxnSpLocks/>
              </p:cNvCxnSpPr>
              <p:nvPr/>
            </p:nvCxnSpPr>
            <p:spPr>
              <a:xfrm>
                <a:off x="7969267"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22E326-47A6-0308-ABD1-2C9B74813CD3}"/>
                  </a:ext>
                </a:extLst>
              </p:cNvPr>
              <p:cNvCxnSpPr>
                <a:cxnSpLocks/>
              </p:cNvCxnSpPr>
              <p:nvPr/>
            </p:nvCxnSpPr>
            <p:spPr>
              <a:xfrm>
                <a:off x="8403268" y="4316820"/>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F4D60A5-F42E-3250-BB10-46A7BB0A0784}"/>
                  </a:ext>
                </a:extLst>
              </p:cNvPr>
              <p:cNvSpPr txBox="1"/>
              <p:nvPr/>
            </p:nvSpPr>
            <p:spPr>
              <a:xfrm>
                <a:off x="3876940" y="4366437"/>
                <a:ext cx="324484" cy="247226"/>
              </a:xfrm>
              <a:prstGeom prst="rect">
                <a:avLst/>
              </a:prstGeom>
              <a:noFill/>
            </p:spPr>
            <p:txBody>
              <a:bodyPr wrap="none" rtlCol="0">
                <a:spAutoFit/>
              </a:bodyPr>
              <a:lstStyle/>
              <a:p>
                <a:r>
                  <a:rPr lang="en-US" sz="1600" dirty="0"/>
                  <a:t>0.1</a:t>
                </a:r>
              </a:p>
            </p:txBody>
          </p:sp>
          <p:sp>
            <p:nvSpPr>
              <p:cNvPr id="53" name="TextBox 52">
                <a:extLst>
                  <a:ext uri="{FF2B5EF4-FFF2-40B4-BE49-F238E27FC236}">
                    <a16:creationId xmlns:a16="http://schemas.microsoft.com/office/drawing/2014/main" id="{68BC6514-995C-E6E5-3CA7-707ACB050777}"/>
                  </a:ext>
                </a:extLst>
              </p:cNvPr>
              <p:cNvSpPr txBox="1"/>
              <p:nvPr/>
            </p:nvSpPr>
            <p:spPr>
              <a:xfrm>
                <a:off x="4753158" y="4366437"/>
                <a:ext cx="324484" cy="247225"/>
              </a:xfrm>
              <a:prstGeom prst="rect">
                <a:avLst/>
              </a:prstGeom>
              <a:noFill/>
            </p:spPr>
            <p:txBody>
              <a:bodyPr wrap="none" rtlCol="0">
                <a:spAutoFit/>
              </a:bodyPr>
              <a:lstStyle/>
              <a:p>
                <a:r>
                  <a:rPr lang="en-US" sz="1600" dirty="0"/>
                  <a:t>0.2</a:t>
                </a:r>
              </a:p>
            </p:txBody>
          </p:sp>
          <p:sp>
            <p:nvSpPr>
              <p:cNvPr id="54" name="TextBox 53">
                <a:extLst>
                  <a:ext uri="{FF2B5EF4-FFF2-40B4-BE49-F238E27FC236}">
                    <a16:creationId xmlns:a16="http://schemas.microsoft.com/office/drawing/2014/main" id="{90C42124-5219-CCDB-D4D0-AC9CFB8D7210}"/>
                  </a:ext>
                </a:extLst>
              </p:cNvPr>
              <p:cNvSpPr txBox="1"/>
              <p:nvPr/>
            </p:nvSpPr>
            <p:spPr>
              <a:xfrm>
                <a:off x="5615200" y="4366437"/>
                <a:ext cx="324484" cy="247225"/>
              </a:xfrm>
              <a:prstGeom prst="rect">
                <a:avLst/>
              </a:prstGeom>
              <a:noFill/>
            </p:spPr>
            <p:txBody>
              <a:bodyPr wrap="none" rtlCol="0">
                <a:spAutoFit/>
              </a:bodyPr>
              <a:lstStyle/>
              <a:p>
                <a:r>
                  <a:rPr lang="en-US" sz="1600" dirty="0"/>
                  <a:t>0.3</a:t>
                </a:r>
              </a:p>
            </p:txBody>
          </p:sp>
          <p:sp>
            <p:nvSpPr>
              <p:cNvPr id="55" name="TextBox 54">
                <a:extLst>
                  <a:ext uri="{FF2B5EF4-FFF2-40B4-BE49-F238E27FC236}">
                    <a16:creationId xmlns:a16="http://schemas.microsoft.com/office/drawing/2014/main" id="{7C45EB11-6AE0-50BF-4C4D-3ED0E6E5A180}"/>
                  </a:ext>
                </a:extLst>
              </p:cNvPr>
              <p:cNvSpPr txBox="1"/>
              <p:nvPr/>
            </p:nvSpPr>
            <p:spPr>
              <a:xfrm>
                <a:off x="6491418" y="4366437"/>
                <a:ext cx="324484" cy="247225"/>
              </a:xfrm>
              <a:prstGeom prst="rect">
                <a:avLst/>
              </a:prstGeom>
              <a:noFill/>
            </p:spPr>
            <p:txBody>
              <a:bodyPr wrap="none" rtlCol="0">
                <a:spAutoFit/>
              </a:bodyPr>
              <a:lstStyle/>
              <a:p>
                <a:r>
                  <a:rPr lang="en-US" sz="1600" dirty="0"/>
                  <a:t>0.4</a:t>
                </a:r>
              </a:p>
            </p:txBody>
          </p:sp>
          <p:sp>
            <p:nvSpPr>
              <p:cNvPr id="56" name="TextBox 55">
                <a:extLst>
                  <a:ext uri="{FF2B5EF4-FFF2-40B4-BE49-F238E27FC236}">
                    <a16:creationId xmlns:a16="http://schemas.microsoft.com/office/drawing/2014/main" id="{3363D25C-1838-0CCF-FF34-9B384AD14D1A}"/>
                  </a:ext>
                </a:extLst>
              </p:cNvPr>
              <p:cNvSpPr txBox="1"/>
              <p:nvPr/>
            </p:nvSpPr>
            <p:spPr>
              <a:xfrm>
                <a:off x="7360548" y="4366437"/>
                <a:ext cx="324484" cy="247225"/>
              </a:xfrm>
              <a:prstGeom prst="rect">
                <a:avLst/>
              </a:prstGeom>
              <a:noFill/>
            </p:spPr>
            <p:txBody>
              <a:bodyPr wrap="none" rtlCol="0">
                <a:spAutoFit/>
              </a:bodyPr>
              <a:lstStyle/>
              <a:p>
                <a:r>
                  <a:rPr lang="en-US" sz="1600" dirty="0"/>
                  <a:t>0.5</a:t>
                </a:r>
              </a:p>
            </p:txBody>
          </p:sp>
          <p:sp>
            <p:nvSpPr>
              <p:cNvPr id="57" name="TextBox 56">
                <a:extLst>
                  <a:ext uri="{FF2B5EF4-FFF2-40B4-BE49-F238E27FC236}">
                    <a16:creationId xmlns:a16="http://schemas.microsoft.com/office/drawing/2014/main" id="{8D7F191F-507D-6BE6-3E37-28178332BC05}"/>
                  </a:ext>
                </a:extLst>
              </p:cNvPr>
              <p:cNvSpPr txBox="1"/>
              <p:nvPr/>
            </p:nvSpPr>
            <p:spPr>
              <a:xfrm>
                <a:off x="8229678" y="4366437"/>
                <a:ext cx="324484" cy="247225"/>
              </a:xfrm>
              <a:prstGeom prst="rect">
                <a:avLst/>
              </a:prstGeom>
              <a:noFill/>
            </p:spPr>
            <p:txBody>
              <a:bodyPr wrap="none" rtlCol="0">
                <a:spAutoFit/>
              </a:bodyPr>
              <a:lstStyle/>
              <a:p>
                <a:r>
                  <a:rPr lang="en-US" sz="1600" dirty="0"/>
                  <a:t>0.6</a:t>
                </a:r>
              </a:p>
            </p:txBody>
          </p:sp>
        </p:grpSp>
        <p:sp>
          <p:nvSpPr>
            <p:cNvPr id="12" name="TextBox 11">
              <a:extLst>
                <a:ext uri="{FF2B5EF4-FFF2-40B4-BE49-F238E27FC236}">
                  <a16:creationId xmlns:a16="http://schemas.microsoft.com/office/drawing/2014/main" id="{6F36DF35-4460-0F48-89AB-FE5CFB4022D8}"/>
                </a:ext>
              </a:extLst>
            </p:cNvPr>
            <p:cNvSpPr txBox="1"/>
            <p:nvPr/>
          </p:nvSpPr>
          <p:spPr>
            <a:xfrm>
              <a:off x="3068383" y="4364097"/>
              <a:ext cx="210939" cy="247226"/>
            </a:xfrm>
            <a:prstGeom prst="rect">
              <a:avLst/>
            </a:prstGeom>
            <a:noFill/>
          </p:spPr>
          <p:txBody>
            <a:bodyPr wrap="none" rtlCol="0">
              <a:spAutoFit/>
            </a:bodyPr>
            <a:lstStyle/>
            <a:p>
              <a:r>
                <a:rPr lang="en-US" sz="1600" dirty="0"/>
                <a:t>0</a:t>
              </a:r>
            </a:p>
          </p:txBody>
        </p:sp>
        <p:sp>
          <p:nvSpPr>
            <p:cNvPr id="13" name="TextBox 12">
              <a:extLst>
                <a:ext uri="{FF2B5EF4-FFF2-40B4-BE49-F238E27FC236}">
                  <a16:creationId xmlns:a16="http://schemas.microsoft.com/office/drawing/2014/main" id="{050A3C9D-32AC-52ED-4DC9-AAE4650102A5}"/>
                </a:ext>
              </a:extLst>
            </p:cNvPr>
            <p:cNvSpPr txBox="1"/>
            <p:nvPr/>
          </p:nvSpPr>
          <p:spPr>
            <a:xfrm>
              <a:off x="2925867" y="4225306"/>
              <a:ext cx="210939" cy="247226"/>
            </a:xfrm>
            <a:prstGeom prst="rect">
              <a:avLst/>
            </a:prstGeom>
            <a:noFill/>
          </p:spPr>
          <p:txBody>
            <a:bodyPr wrap="none" rtlCol="0">
              <a:spAutoFit/>
            </a:bodyPr>
            <a:lstStyle/>
            <a:p>
              <a:r>
                <a:rPr lang="en-US" sz="1600" dirty="0"/>
                <a:t>0</a:t>
              </a:r>
            </a:p>
          </p:txBody>
        </p:sp>
        <p:grpSp>
          <p:nvGrpSpPr>
            <p:cNvPr id="14" name="Group 13">
              <a:extLst>
                <a:ext uri="{FF2B5EF4-FFF2-40B4-BE49-F238E27FC236}">
                  <a16:creationId xmlns:a16="http://schemas.microsoft.com/office/drawing/2014/main" id="{E9AB2B83-A154-724D-F727-FF34E40E9A5A}"/>
                </a:ext>
              </a:extLst>
            </p:cNvPr>
            <p:cNvGrpSpPr/>
            <p:nvPr/>
          </p:nvGrpSpPr>
          <p:grpSpPr>
            <a:xfrm>
              <a:off x="2825457" y="960476"/>
              <a:ext cx="412002" cy="3398873"/>
              <a:chOff x="2825457" y="960476"/>
              <a:chExt cx="412002" cy="3398873"/>
            </a:xfrm>
          </p:grpSpPr>
          <p:cxnSp>
            <p:nvCxnSpPr>
              <p:cNvPr id="22" name="Straight Arrow Connector 21">
                <a:extLst>
                  <a:ext uri="{FF2B5EF4-FFF2-40B4-BE49-F238E27FC236}">
                    <a16:creationId xmlns:a16="http://schemas.microsoft.com/office/drawing/2014/main" id="{E01D1F15-9673-8537-5E18-66BCC1A82488}"/>
                  </a:ext>
                </a:extLst>
              </p:cNvPr>
              <p:cNvCxnSpPr>
                <a:cxnSpLocks/>
              </p:cNvCxnSpPr>
              <p:nvPr/>
            </p:nvCxnSpPr>
            <p:spPr>
              <a:xfrm flipV="1">
                <a:off x="3189767" y="960476"/>
                <a:ext cx="0" cy="33988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885807-4BB3-F3F5-F99E-27DAF098C907}"/>
                  </a:ext>
                </a:extLst>
              </p:cNvPr>
              <p:cNvCxnSpPr>
                <a:cxnSpLocks/>
              </p:cNvCxnSpPr>
              <p:nvPr/>
            </p:nvCxnSpPr>
            <p:spPr>
              <a:xfrm rot="5400000">
                <a:off x="3187841" y="3930502"/>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877249-BDAB-C404-BA59-88ADBD745A07}"/>
                  </a:ext>
                </a:extLst>
              </p:cNvPr>
              <p:cNvCxnSpPr>
                <a:cxnSpLocks/>
              </p:cNvCxnSpPr>
              <p:nvPr/>
            </p:nvCxnSpPr>
            <p:spPr>
              <a:xfrm rot="5400000">
                <a:off x="3187841" y="3525956"/>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D749DA-99F2-65DC-7F58-57C4B2FFFD1A}"/>
                  </a:ext>
                </a:extLst>
              </p:cNvPr>
              <p:cNvCxnSpPr>
                <a:cxnSpLocks/>
              </p:cNvCxnSpPr>
              <p:nvPr/>
            </p:nvCxnSpPr>
            <p:spPr>
              <a:xfrm rot="5400000">
                <a:off x="3187841" y="3142676"/>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890CE5-83B6-3DFD-9A02-BBA74128AA54}"/>
                  </a:ext>
                </a:extLst>
              </p:cNvPr>
              <p:cNvCxnSpPr>
                <a:cxnSpLocks/>
              </p:cNvCxnSpPr>
              <p:nvPr/>
            </p:nvCxnSpPr>
            <p:spPr>
              <a:xfrm rot="5400000">
                <a:off x="3187841" y="2752308"/>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ECE145-4C88-2997-E44A-689BCB797A3F}"/>
                  </a:ext>
                </a:extLst>
              </p:cNvPr>
              <p:cNvCxnSpPr>
                <a:cxnSpLocks/>
              </p:cNvCxnSpPr>
              <p:nvPr/>
            </p:nvCxnSpPr>
            <p:spPr>
              <a:xfrm rot="5400000">
                <a:off x="3187841" y="2369028"/>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2F2091-C737-E5C1-A843-C009EF25BA09}"/>
                  </a:ext>
                </a:extLst>
              </p:cNvPr>
              <p:cNvCxnSpPr>
                <a:cxnSpLocks/>
              </p:cNvCxnSpPr>
              <p:nvPr/>
            </p:nvCxnSpPr>
            <p:spPr>
              <a:xfrm rot="5400000">
                <a:off x="3187841" y="1971572"/>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41D621-4EFC-CCAB-AB1A-E4D643F7601A}"/>
                  </a:ext>
                </a:extLst>
              </p:cNvPr>
              <p:cNvCxnSpPr>
                <a:cxnSpLocks/>
              </p:cNvCxnSpPr>
              <p:nvPr/>
            </p:nvCxnSpPr>
            <p:spPr>
              <a:xfrm rot="5400000">
                <a:off x="3187841" y="1581204"/>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BA057-272F-47B0-4F5C-7BB999393DEF}"/>
                  </a:ext>
                </a:extLst>
              </p:cNvPr>
              <p:cNvCxnSpPr>
                <a:cxnSpLocks/>
              </p:cNvCxnSpPr>
              <p:nvPr/>
            </p:nvCxnSpPr>
            <p:spPr>
              <a:xfrm rot="5400000">
                <a:off x="3187841" y="1190836"/>
                <a:ext cx="0" cy="99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833FBF-11CB-3CDE-3F80-7FD76E4C06A8}"/>
                  </a:ext>
                </a:extLst>
              </p:cNvPr>
              <p:cNvSpPr txBox="1"/>
              <p:nvPr/>
            </p:nvSpPr>
            <p:spPr>
              <a:xfrm>
                <a:off x="2825457" y="3844432"/>
                <a:ext cx="324483" cy="247226"/>
              </a:xfrm>
              <a:prstGeom prst="rect">
                <a:avLst/>
              </a:prstGeom>
              <a:noFill/>
            </p:spPr>
            <p:txBody>
              <a:bodyPr wrap="none" rtlCol="0">
                <a:spAutoFit/>
              </a:bodyPr>
              <a:lstStyle/>
              <a:p>
                <a:r>
                  <a:rPr lang="en-US" sz="1600" dirty="0"/>
                  <a:t>0.3</a:t>
                </a:r>
              </a:p>
            </p:txBody>
          </p:sp>
          <p:sp>
            <p:nvSpPr>
              <p:cNvPr id="32" name="TextBox 31">
                <a:extLst>
                  <a:ext uri="{FF2B5EF4-FFF2-40B4-BE49-F238E27FC236}">
                    <a16:creationId xmlns:a16="http://schemas.microsoft.com/office/drawing/2014/main" id="{57FF95AB-2765-76EE-CE68-98DDD99A12F5}"/>
                  </a:ext>
                </a:extLst>
              </p:cNvPr>
              <p:cNvSpPr txBox="1"/>
              <p:nvPr/>
            </p:nvSpPr>
            <p:spPr>
              <a:xfrm>
                <a:off x="2825457" y="3450441"/>
                <a:ext cx="324483" cy="247226"/>
              </a:xfrm>
              <a:prstGeom prst="rect">
                <a:avLst/>
              </a:prstGeom>
              <a:noFill/>
            </p:spPr>
            <p:txBody>
              <a:bodyPr wrap="none" rtlCol="0">
                <a:spAutoFit/>
              </a:bodyPr>
              <a:lstStyle/>
              <a:p>
                <a:r>
                  <a:rPr lang="en-US" sz="1600" dirty="0"/>
                  <a:t>0.6</a:t>
                </a:r>
              </a:p>
            </p:txBody>
          </p:sp>
          <p:sp>
            <p:nvSpPr>
              <p:cNvPr id="33" name="TextBox 32">
                <a:extLst>
                  <a:ext uri="{FF2B5EF4-FFF2-40B4-BE49-F238E27FC236}">
                    <a16:creationId xmlns:a16="http://schemas.microsoft.com/office/drawing/2014/main" id="{2A9C5533-E7C4-7EBC-2B67-D577A67CAD58}"/>
                  </a:ext>
                </a:extLst>
              </p:cNvPr>
              <p:cNvSpPr txBox="1"/>
              <p:nvPr/>
            </p:nvSpPr>
            <p:spPr>
              <a:xfrm>
                <a:off x="2825457" y="3056450"/>
                <a:ext cx="324483" cy="247226"/>
              </a:xfrm>
              <a:prstGeom prst="rect">
                <a:avLst/>
              </a:prstGeom>
              <a:noFill/>
            </p:spPr>
            <p:txBody>
              <a:bodyPr wrap="none" rtlCol="0">
                <a:spAutoFit/>
              </a:bodyPr>
              <a:lstStyle/>
              <a:p>
                <a:r>
                  <a:rPr lang="en-US" sz="1600" dirty="0"/>
                  <a:t>0.9</a:t>
                </a:r>
              </a:p>
            </p:txBody>
          </p:sp>
          <p:sp>
            <p:nvSpPr>
              <p:cNvPr id="34" name="TextBox 33">
                <a:extLst>
                  <a:ext uri="{FF2B5EF4-FFF2-40B4-BE49-F238E27FC236}">
                    <a16:creationId xmlns:a16="http://schemas.microsoft.com/office/drawing/2014/main" id="{3CDAF9EE-85BC-25F5-46E0-12652F98FA8B}"/>
                  </a:ext>
                </a:extLst>
              </p:cNvPr>
              <p:cNvSpPr txBox="1"/>
              <p:nvPr/>
            </p:nvSpPr>
            <p:spPr>
              <a:xfrm>
                <a:off x="2825457" y="2676635"/>
                <a:ext cx="324483" cy="247226"/>
              </a:xfrm>
              <a:prstGeom prst="rect">
                <a:avLst/>
              </a:prstGeom>
              <a:noFill/>
            </p:spPr>
            <p:txBody>
              <a:bodyPr wrap="none" rtlCol="0">
                <a:spAutoFit/>
              </a:bodyPr>
              <a:lstStyle/>
              <a:p>
                <a:r>
                  <a:rPr lang="en-US" sz="1600" dirty="0"/>
                  <a:t>1.2</a:t>
                </a:r>
              </a:p>
            </p:txBody>
          </p:sp>
          <p:sp>
            <p:nvSpPr>
              <p:cNvPr id="35" name="TextBox 34">
                <a:extLst>
                  <a:ext uri="{FF2B5EF4-FFF2-40B4-BE49-F238E27FC236}">
                    <a16:creationId xmlns:a16="http://schemas.microsoft.com/office/drawing/2014/main" id="{246DD7F6-71AB-5C57-4A25-F1156EC7FF6B}"/>
                  </a:ext>
                </a:extLst>
              </p:cNvPr>
              <p:cNvSpPr txBox="1"/>
              <p:nvPr/>
            </p:nvSpPr>
            <p:spPr>
              <a:xfrm>
                <a:off x="2825457" y="2296820"/>
                <a:ext cx="324483" cy="247226"/>
              </a:xfrm>
              <a:prstGeom prst="rect">
                <a:avLst/>
              </a:prstGeom>
              <a:noFill/>
            </p:spPr>
            <p:txBody>
              <a:bodyPr wrap="none" rtlCol="0">
                <a:spAutoFit/>
              </a:bodyPr>
              <a:lstStyle/>
              <a:p>
                <a:r>
                  <a:rPr lang="en-US" sz="1600" dirty="0"/>
                  <a:t>1.5</a:t>
                </a:r>
              </a:p>
            </p:txBody>
          </p:sp>
          <p:sp>
            <p:nvSpPr>
              <p:cNvPr id="36" name="TextBox 35">
                <a:extLst>
                  <a:ext uri="{FF2B5EF4-FFF2-40B4-BE49-F238E27FC236}">
                    <a16:creationId xmlns:a16="http://schemas.microsoft.com/office/drawing/2014/main" id="{466870E2-559E-F5F2-DF58-C6B471BB03D9}"/>
                  </a:ext>
                </a:extLst>
              </p:cNvPr>
              <p:cNvSpPr txBox="1"/>
              <p:nvPr/>
            </p:nvSpPr>
            <p:spPr>
              <a:xfrm>
                <a:off x="2825457" y="1888653"/>
                <a:ext cx="324483" cy="247226"/>
              </a:xfrm>
              <a:prstGeom prst="rect">
                <a:avLst/>
              </a:prstGeom>
              <a:noFill/>
            </p:spPr>
            <p:txBody>
              <a:bodyPr wrap="none" rtlCol="0">
                <a:spAutoFit/>
              </a:bodyPr>
              <a:lstStyle/>
              <a:p>
                <a:r>
                  <a:rPr lang="en-US" sz="1600" dirty="0"/>
                  <a:t>1.8</a:t>
                </a:r>
              </a:p>
            </p:txBody>
          </p:sp>
          <p:sp>
            <p:nvSpPr>
              <p:cNvPr id="37" name="TextBox 36">
                <a:extLst>
                  <a:ext uri="{FF2B5EF4-FFF2-40B4-BE49-F238E27FC236}">
                    <a16:creationId xmlns:a16="http://schemas.microsoft.com/office/drawing/2014/main" id="{3B99AF05-083B-5CEC-9E8E-3C11DD2BC10E}"/>
                  </a:ext>
                </a:extLst>
              </p:cNvPr>
              <p:cNvSpPr txBox="1"/>
              <p:nvPr/>
            </p:nvSpPr>
            <p:spPr>
              <a:xfrm>
                <a:off x="2825457" y="1501750"/>
                <a:ext cx="324483" cy="247226"/>
              </a:xfrm>
              <a:prstGeom prst="rect">
                <a:avLst/>
              </a:prstGeom>
              <a:noFill/>
            </p:spPr>
            <p:txBody>
              <a:bodyPr wrap="none" rtlCol="0">
                <a:spAutoFit/>
              </a:bodyPr>
              <a:lstStyle/>
              <a:p>
                <a:r>
                  <a:rPr lang="en-US" sz="1600" dirty="0"/>
                  <a:t>2.1</a:t>
                </a:r>
              </a:p>
            </p:txBody>
          </p:sp>
          <p:sp>
            <p:nvSpPr>
              <p:cNvPr id="38" name="TextBox 37">
                <a:extLst>
                  <a:ext uri="{FF2B5EF4-FFF2-40B4-BE49-F238E27FC236}">
                    <a16:creationId xmlns:a16="http://schemas.microsoft.com/office/drawing/2014/main" id="{2392F97D-1A84-C982-EDE5-7C3F5A84CDF7}"/>
                  </a:ext>
                </a:extLst>
              </p:cNvPr>
              <p:cNvSpPr txBox="1"/>
              <p:nvPr/>
            </p:nvSpPr>
            <p:spPr>
              <a:xfrm>
                <a:off x="2825457" y="1107759"/>
                <a:ext cx="324483" cy="247226"/>
              </a:xfrm>
              <a:prstGeom prst="rect">
                <a:avLst/>
              </a:prstGeom>
              <a:noFill/>
            </p:spPr>
            <p:txBody>
              <a:bodyPr wrap="none" rtlCol="0">
                <a:spAutoFit/>
              </a:bodyPr>
              <a:lstStyle/>
              <a:p>
                <a:r>
                  <a:rPr lang="en-US" sz="1600" dirty="0"/>
                  <a:t>2.4</a:t>
                </a:r>
              </a:p>
            </p:txBody>
          </p:sp>
        </p:grpSp>
        <p:sp>
          <p:nvSpPr>
            <p:cNvPr id="15" name="TextBox 14">
              <a:extLst>
                <a:ext uri="{FF2B5EF4-FFF2-40B4-BE49-F238E27FC236}">
                  <a16:creationId xmlns:a16="http://schemas.microsoft.com/office/drawing/2014/main" id="{801444C7-82A4-1419-1A0F-613B99162FB4}"/>
                </a:ext>
              </a:extLst>
            </p:cNvPr>
            <p:cNvSpPr txBox="1"/>
            <p:nvPr/>
          </p:nvSpPr>
          <p:spPr>
            <a:xfrm>
              <a:off x="5517508" y="4557252"/>
              <a:ext cx="969473" cy="292176"/>
            </a:xfrm>
            <a:prstGeom prst="rect">
              <a:avLst/>
            </a:prstGeom>
            <a:noFill/>
          </p:spPr>
          <p:txBody>
            <a:bodyPr wrap="none" rtlCol="0">
              <a:spAutoFit/>
            </a:bodyPr>
            <a:lstStyle/>
            <a:p>
              <a:r>
                <a:rPr lang="en-US" sz="2000" dirty="0"/>
                <a:t>Voltage (V)</a:t>
              </a:r>
            </a:p>
          </p:txBody>
        </p:sp>
        <p:sp>
          <p:nvSpPr>
            <p:cNvPr id="16" name="TextBox 15">
              <a:extLst>
                <a:ext uri="{FF2B5EF4-FFF2-40B4-BE49-F238E27FC236}">
                  <a16:creationId xmlns:a16="http://schemas.microsoft.com/office/drawing/2014/main" id="{3435DE2A-327D-3257-B6B0-8E973CFAC3D1}"/>
                </a:ext>
              </a:extLst>
            </p:cNvPr>
            <p:cNvSpPr txBox="1"/>
            <p:nvPr/>
          </p:nvSpPr>
          <p:spPr>
            <a:xfrm rot="16200000">
              <a:off x="2280324" y="2516370"/>
              <a:ext cx="939926" cy="292176"/>
            </a:xfrm>
            <a:prstGeom prst="rect">
              <a:avLst/>
            </a:prstGeom>
            <a:noFill/>
          </p:spPr>
          <p:txBody>
            <a:bodyPr wrap="none" rtlCol="0">
              <a:spAutoFit/>
            </a:bodyPr>
            <a:lstStyle/>
            <a:p>
              <a:r>
                <a:rPr lang="en-US" sz="2000" dirty="0"/>
                <a:t>Power (W)</a:t>
              </a:r>
            </a:p>
          </p:txBody>
        </p:sp>
        <p:sp>
          <p:nvSpPr>
            <p:cNvPr id="17" name="TextBox 16">
              <a:extLst>
                <a:ext uri="{FF2B5EF4-FFF2-40B4-BE49-F238E27FC236}">
                  <a16:creationId xmlns:a16="http://schemas.microsoft.com/office/drawing/2014/main" id="{78D9DA79-0970-6925-7AA9-534BF1E06145}"/>
                </a:ext>
              </a:extLst>
            </p:cNvPr>
            <p:cNvSpPr txBox="1"/>
            <p:nvPr/>
          </p:nvSpPr>
          <p:spPr>
            <a:xfrm>
              <a:off x="6549066" y="1432596"/>
              <a:ext cx="833685" cy="247226"/>
            </a:xfrm>
            <a:prstGeom prst="rect">
              <a:avLst/>
            </a:prstGeom>
            <a:noFill/>
          </p:spPr>
          <p:txBody>
            <a:bodyPr wrap="none" rtlCol="0">
              <a:spAutoFit/>
            </a:bodyPr>
            <a:lstStyle/>
            <a:p>
              <a:r>
                <a:rPr lang="en-US" sz="1600" dirty="0"/>
                <a:t>1000 W/m</a:t>
              </a:r>
              <a:r>
                <a:rPr lang="en-US" sz="1600" baseline="30000" dirty="0"/>
                <a:t>2</a:t>
              </a:r>
            </a:p>
          </p:txBody>
        </p:sp>
        <p:sp>
          <p:nvSpPr>
            <p:cNvPr id="18" name="TextBox 17">
              <a:extLst>
                <a:ext uri="{FF2B5EF4-FFF2-40B4-BE49-F238E27FC236}">
                  <a16:creationId xmlns:a16="http://schemas.microsoft.com/office/drawing/2014/main" id="{9CF197E6-5DB4-8CDD-67D6-1ED1C4B3A22A}"/>
                </a:ext>
              </a:extLst>
            </p:cNvPr>
            <p:cNvSpPr txBox="1"/>
            <p:nvPr/>
          </p:nvSpPr>
          <p:spPr>
            <a:xfrm>
              <a:off x="6642040" y="2015611"/>
              <a:ext cx="757597" cy="247226"/>
            </a:xfrm>
            <a:prstGeom prst="rect">
              <a:avLst/>
            </a:prstGeom>
            <a:noFill/>
          </p:spPr>
          <p:txBody>
            <a:bodyPr wrap="none" rtlCol="0">
              <a:spAutoFit/>
            </a:bodyPr>
            <a:lstStyle/>
            <a:p>
              <a:r>
                <a:rPr lang="en-US" sz="1600" dirty="0"/>
                <a:t>800 W/m</a:t>
              </a:r>
              <a:r>
                <a:rPr lang="en-US" sz="1600" baseline="30000" dirty="0"/>
                <a:t>2</a:t>
              </a:r>
            </a:p>
          </p:txBody>
        </p:sp>
        <p:sp>
          <p:nvSpPr>
            <p:cNvPr id="19" name="TextBox 18">
              <a:extLst>
                <a:ext uri="{FF2B5EF4-FFF2-40B4-BE49-F238E27FC236}">
                  <a16:creationId xmlns:a16="http://schemas.microsoft.com/office/drawing/2014/main" id="{49568E15-1D16-3B5B-04D4-4BA22DCA086B}"/>
                </a:ext>
              </a:extLst>
            </p:cNvPr>
            <p:cNvSpPr txBox="1"/>
            <p:nvPr/>
          </p:nvSpPr>
          <p:spPr>
            <a:xfrm>
              <a:off x="6642040" y="2598626"/>
              <a:ext cx="757597" cy="247226"/>
            </a:xfrm>
            <a:prstGeom prst="rect">
              <a:avLst/>
            </a:prstGeom>
            <a:noFill/>
          </p:spPr>
          <p:txBody>
            <a:bodyPr wrap="none" rtlCol="0">
              <a:spAutoFit/>
            </a:bodyPr>
            <a:lstStyle/>
            <a:p>
              <a:r>
                <a:rPr lang="en-US" sz="1600" dirty="0"/>
                <a:t>600 W/m</a:t>
              </a:r>
              <a:r>
                <a:rPr lang="en-US" sz="1600" baseline="30000" dirty="0"/>
                <a:t>2</a:t>
              </a:r>
            </a:p>
          </p:txBody>
        </p:sp>
        <p:sp>
          <p:nvSpPr>
            <p:cNvPr id="20" name="TextBox 19">
              <a:extLst>
                <a:ext uri="{FF2B5EF4-FFF2-40B4-BE49-F238E27FC236}">
                  <a16:creationId xmlns:a16="http://schemas.microsoft.com/office/drawing/2014/main" id="{1BDA523D-643E-F325-6435-E4A093FAD948}"/>
                </a:ext>
              </a:extLst>
            </p:cNvPr>
            <p:cNvSpPr txBox="1"/>
            <p:nvPr/>
          </p:nvSpPr>
          <p:spPr>
            <a:xfrm>
              <a:off x="6642040" y="3153585"/>
              <a:ext cx="757597" cy="247226"/>
            </a:xfrm>
            <a:prstGeom prst="rect">
              <a:avLst/>
            </a:prstGeom>
            <a:noFill/>
          </p:spPr>
          <p:txBody>
            <a:bodyPr wrap="none" rtlCol="0">
              <a:spAutoFit/>
            </a:bodyPr>
            <a:lstStyle/>
            <a:p>
              <a:r>
                <a:rPr lang="en-US" sz="1600" dirty="0"/>
                <a:t>400 W/m</a:t>
              </a:r>
              <a:r>
                <a:rPr lang="en-US" sz="1600" baseline="30000" dirty="0"/>
                <a:t>2</a:t>
              </a:r>
            </a:p>
          </p:txBody>
        </p:sp>
        <p:sp>
          <p:nvSpPr>
            <p:cNvPr id="21" name="TextBox 20">
              <a:extLst>
                <a:ext uri="{FF2B5EF4-FFF2-40B4-BE49-F238E27FC236}">
                  <a16:creationId xmlns:a16="http://schemas.microsoft.com/office/drawing/2014/main" id="{6263AF90-E62F-5DE7-8423-D70EC084D041}"/>
                </a:ext>
              </a:extLst>
            </p:cNvPr>
            <p:cNvSpPr txBox="1"/>
            <p:nvPr/>
          </p:nvSpPr>
          <p:spPr>
            <a:xfrm>
              <a:off x="6642040" y="3644049"/>
              <a:ext cx="757597" cy="247226"/>
            </a:xfrm>
            <a:prstGeom prst="rect">
              <a:avLst/>
            </a:prstGeom>
            <a:noFill/>
          </p:spPr>
          <p:txBody>
            <a:bodyPr wrap="none" rtlCol="0">
              <a:spAutoFit/>
            </a:bodyPr>
            <a:lstStyle/>
            <a:p>
              <a:r>
                <a:rPr lang="en-US" sz="1600" dirty="0"/>
                <a:t>200 W/m</a:t>
              </a:r>
              <a:r>
                <a:rPr lang="en-US" sz="1600" baseline="30000" dirty="0"/>
                <a:t>2</a:t>
              </a:r>
            </a:p>
          </p:txBody>
        </p:sp>
      </p:grpSp>
    </p:spTree>
    <p:extLst>
      <p:ext uri="{BB962C8B-B14F-4D97-AF65-F5344CB8AC3E}">
        <p14:creationId xmlns:p14="http://schemas.microsoft.com/office/powerpoint/2010/main" val="228708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7DA301-C1B3-CBB5-8628-1A0EC960ABC2}"/>
                  </a:ext>
                </a:extLst>
              </p:cNvPr>
              <p:cNvSpPr>
                <a:spLocks noGrp="1"/>
              </p:cNvSpPr>
              <p:nvPr>
                <p:ph type="title"/>
              </p:nvPr>
            </p:nvSpPr>
            <p:spPr/>
            <p:txBody>
              <a:bodyPr>
                <a:normAutofit fontScale="90000"/>
              </a:bodyPr>
              <a:lstStyle/>
              <a:p>
                <a:r>
                  <a:rPr lang="en-US" dirty="0"/>
                  <a:t>Effect of temperature on the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dirty="0"/>
                  <a:t>characteristic</a:t>
                </a:r>
              </a:p>
            </p:txBody>
          </p:sp>
        </mc:Choice>
        <mc:Fallback xmlns="">
          <p:sp>
            <p:nvSpPr>
              <p:cNvPr id="2" name="Title 1">
                <a:extLst>
                  <a:ext uri="{FF2B5EF4-FFF2-40B4-BE49-F238E27FC236}">
                    <a16:creationId xmlns:a16="http://schemas.microsoft.com/office/drawing/2014/main" id="{227DA301-C1B3-CBB5-8628-1A0EC960ABC2}"/>
                  </a:ext>
                </a:extLst>
              </p:cNvPr>
              <p:cNvSpPr>
                <a:spLocks noGrp="1" noRot="1" noChangeAspect="1" noMove="1" noResize="1" noEditPoints="1" noAdjustHandles="1" noChangeArrowheads="1" noChangeShapeType="1" noTextEdit="1"/>
              </p:cNvSpPr>
              <p:nvPr>
                <p:ph type="title"/>
              </p:nvPr>
            </p:nvSpPr>
            <p:spPr>
              <a:blipFill>
                <a:blip r:embed="rId2"/>
                <a:stretch>
                  <a:fillRect l="-2171" b="-864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88031CF-03B8-B15D-1363-D16D45BF2C1B}"/>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B1B192A9-0BE5-7534-8C8D-480D8A90645D}"/>
              </a:ext>
            </a:extLst>
          </p:cNvPr>
          <p:cNvSpPr>
            <a:spLocks noGrp="1"/>
          </p:cNvSpPr>
          <p:nvPr>
            <p:ph type="sldNum" sz="quarter" idx="12"/>
          </p:nvPr>
        </p:nvSpPr>
        <p:spPr/>
        <p:txBody>
          <a:bodyPr/>
          <a:lstStyle/>
          <a:p>
            <a:fld id="{697646A6-6B76-9347-9EA0-ECEE7D8FD72D}" type="slidenum">
              <a:rPr lang="en-US" smtClean="0"/>
              <a:t>61</a:t>
            </a:fld>
            <a:endParaRPr lang="en-US"/>
          </a:p>
        </p:txBody>
      </p:sp>
      <p:sp>
        <p:nvSpPr>
          <p:cNvPr id="59" name="TextBox 58">
            <a:extLst>
              <a:ext uri="{FF2B5EF4-FFF2-40B4-BE49-F238E27FC236}">
                <a16:creationId xmlns:a16="http://schemas.microsoft.com/office/drawing/2014/main" id="{C464194F-E3C4-6931-2592-9DDDAB133279}"/>
              </a:ext>
            </a:extLst>
          </p:cNvPr>
          <p:cNvSpPr txBox="1"/>
          <p:nvPr/>
        </p:nvSpPr>
        <p:spPr>
          <a:xfrm>
            <a:off x="2093965" y="6604756"/>
            <a:ext cx="5041316" cy="307777"/>
          </a:xfrm>
          <a:prstGeom prst="rect">
            <a:avLst/>
          </a:prstGeom>
          <a:noFill/>
        </p:spPr>
        <p:txBody>
          <a:bodyPr wrap="none" rtlCol="0">
            <a:spAutoFit/>
          </a:bodyPr>
          <a:lstStyle/>
          <a:p>
            <a:r>
              <a:rPr lang="en-US" sz="1400" dirty="0"/>
              <a:t>Source: https://</a:t>
            </a:r>
            <a:r>
              <a:rPr lang="en-US" sz="1400" dirty="0" err="1"/>
              <a:t>www.pvresources.com</a:t>
            </a:r>
            <a:r>
              <a:rPr lang="en-US" sz="1400" dirty="0"/>
              <a:t>/</a:t>
            </a:r>
            <a:r>
              <a:rPr lang="en-US" sz="1400" dirty="0" err="1"/>
              <a:t>en</a:t>
            </a:r>
            <a:r>
              <a:rPr lang="en-US" sz="1400" dirty="0"/>
              <a:t>/</a:t>
            </a:r>
            <a:r>
              <a:rPr lang="en-US" sz="1400" dirty="0" err="1"/>
              <a:t>solarcells</a:t>
            </a:r>
            <a:r>
              <a:rPr lang="en-US" sz="1400" dirty="0"/>
              <a:t>/</a:t>
            </a:r>
            <a:r>
              <a:rPr lang="en-US" sz="1400" dirty="0" err="1"/>
              <a:t>solarcells.php</a:t>
            </a:r>
            <a:endParaRPr lang="en-US" sz="1400" dirty="0"/>
          </a:p>
        </p:txBody>
      </p:sp>
      <p:pic>
        <p:nvPicPr>
          <p:cNvPr id="60" name="Picture 2" descr="solar cell model">
            <a:extLst>
              <a:ext uri="{FF2B5EF4-FFF2-40B4-BE49-F238E27FC236}">
                <a16:creationId xmlns:a16="http://schemas.microsoft.com/office/drawing/2014/main" id="{0DA8A0BD-A09B-2874-0F1F-6C7517F655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631" y="1405781"/>
            <a:ext cx="8534737" cy="527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31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2885-9849-8A03-3717-E07B1ED248AF}"/>
              </a:ext>
            </a:extLst>
          </p:cNvPr>
          <p:cNvSpPr>
            <a:spLocks noGrp="1"/>
          </p:cNvSpPr>
          <p:nvPr>
            <p:ph type="title"/>
          </p:nvPr>
        </p:nvSpPr>
        <p:spPr/>
        <p:txBody>
          <a:bodyPr/>
          <a:lstStyle/>
          <a:p>
            <a:r>
              <a:rPr lang="en-US" dirty="0"/>
              <a:t>Maximizing solar generation</a:t>
            </a:r>
          </a:p>
        </p:txBody>
      </p:sp>
      <p:sp>
        <p:nvSpPr>
          <p:cNvPr id="5" name="Content Placeholder 4">
            <a:extLst>
              <a:ext uri="{FF2B5EF4-FFF2-40B4-BE49-F238E27FC236}">
                <a16:creationId xmlns:a16="http://schemas.microsoft.com/office/drawing/2014/main" id="{9B5A246A-192A-5455-9927-DCF4811A8FBB}"/>
              </a:ext>
            </a:extLst>
          </p:cNvPr>
          <p:cNvSpPr>
            <a:spLocks noGrp="1"/>
          </p:cNvSpPr>
          <p:nvPr>
            <p:ph idx="1"/>
          </p:nvPr>
        </p:nvSpPr>
        <p:spPr/>
        <p:txBody>
          <a:bodyPr>
            <a:normAutofit lnSpcReduction="10000"/>
          </a:bodyPr>
          <a:lstStyle/>
          <a:p>
            <a:r>
              <a:rPr lang="en-US" dirty="0"/>
              <a:t>Maximum power point depends on:</a:t>
            </a:r>
          </a:p>
          <a:p>
            <a:pPr lvl="1"/>
            <a:r>
              <a:rPr lang="en-US" dirty="0"/>
              <a:t>Irradiance</a:t>
            </a:r>
          </a:p>
          <a:p>
            <a:pPr lvl="1"/>
            <a:r>
              <a:rPr lang="en-US" dirty="0"/>
              <a:t>Temperature</a:t>
            </a:r>
          </a:p>
          <a:p>
            <a:r>
              <a:rPr lang="en-US" dirty="0"/>
              <a:t>Operating at fixed voltage, fixed current or fixed resistance therefore does </a:t>
            </a:r>
            <a:r>
              <a:rPr lang="en-US" dirty="0">
                <a:solidFill>
                  <a:srgbClr val="FF0000"/>
                </a:solidFill>
              </a:rPr>
              <a:t>not</a:t>
            </a:r>
            <a:r>
              <a:rPr lang="en-US" dirty="0"/>
              <a:t> maximize the efficiency of the cell.</a:t>
            </a:r>
          </a:p>
          <a:p>
            <a:r>
              <a:rPr lang="en-US" dirty="0"/>
              <a:t>Must adjust the voltage to track the maximum power point</a:t>
            </a:r>
          </a:p>
          <a:p>
            <a:pPr lvl="1"/>
            <a:r>
              <a:rPr lang="en-US" dirty="0"/>
              <a:t>See chapter on power electronics energy conversion</a:t>
            </a:r>
          </a:p>
          <a:p>
            <a:pPr lvl="1"/>
            <a:endParaRPr lang="en-US" dirty="0"/>
          </a:p>
          <a:p>
            <a:r>
              <a:rPr lang="en-US" dirty="0"/>
              <a:t>Each solar cell produces at best a small voltage and current</a:t>
            </a:r>
          </a:p>
          <a:p>
            <a:pPr lvl="1"/>
            <a:r>
              <a:rPr lang="en-US" dirty="0"/>
              <a:t>Connect cells in series to increase the voltage</a:t>
            </a:r>
          </a:p>
          <a:p>
            <a:pPr lvl="1"/>
            <a:r>
              <a:rPr lang="en-US" dirty="0"/>
              <a:t>Connect cells in parallel to increase the current</a:t>
            </a:r>
          </a:p>
          <a:p>
            <a:endParaRPr lang="en-US" dirty="0"/>
          </a:p>
        </p:txBody>
      </p:sp>
      <p:sp>
        <p:nvSpPr>
          <p:cNvPr id="3" name="Date Placeholder 2">
            <a:extLst>
              <a:ext uri="{FF2B5EF4-FFF2-40B4-BE49-F238E27FC236}">
                <a16:creationId xmlns:a16="http://schemas.microsoft.com/office/drawing/2014/main" id="{AB1A168C-54A4-A198-37FF-69CC64A69DA2}"/>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486D8F05-8B8B-0D9B-6CF5-D516030BD64F}"/>
              </a:ext>
            </a:extLst>
          </p:cNvPr>
          <p:cNvSpPr>
            <a:spLocks noGrp="1"/>
          </p:cNvSpPr>
          <p:nvPr>
            <p:ph type="sldNum" sz="quarter" idx="12"/>
          </p:nvPr>
        </p:nvSpPr>
        <p:spPr/>
        <p:txBody>
          <a:bodyPr/>
          <a:lstStyle/>
          <a:p>
            <a:fld id="{697646A6-6B76-9347-9EA0-ECEE7D8FD72D}" type="slidenum">
              <a:rPr lang="en-US" smtClean="0"/>
              <a:t>62</a:t>
            </a:fld>
            <a:endParaRPr lang="en-US"/>
          </a:p>
        </p:txBody>
      </p:sp>
    </p:spTree>
    <p:extLst>
      <p:ext uri="{BB962C8B-B14F-4D97-AF65-F5344CB8AC3E}">
        <p14:creationId xmlns:p14="http://schemas.microsoft.com/office/powerpoint/2010/main" val="27882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94B0-86D7-D79D-7A73-6F3EE19AE986}"/>
              </a:ext>
            </a:extLst>
          </p:cNvPr>
          <p:cNvSpPr>
            <a:spLocks noGrp="1"/>
          </p:cNvSpPr>
          <p:nvPr>
            <p:ph type="title"/>
          </p:nvPr>
        </p:nvSpPr>
        <p:spPr/>
        <p:txBody>
          <a:bodyPr/>
          <a:lstStyle/>
          <a:p>
            <a:r>
              <a:rPr lang="en-US" dirty="0"/>
              <a:t>Example 3.4: PV array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500BC-81A6-9300-7149-96F8D4105C5F}"/>
                  </a:ext>
                </a:extLst>
              </p:cNvPr>
              <p:cNvSpPr>
                <a:spLocks noGrp="1"/>
              </p:cNvSpPr>
              <p:nvPr>
                <p:ph idx="1"/>
              </p:nvPr>
            </p:nvSpPr>
            <p:spPr/>
            <p:txBody>
              <a:bodyPr>
                <a:normAutofit fontScale="92500"/>
              </a:bodyPr>
              <a:lstStyle/>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A small PV array consists of two parallel columns of four panels connected in series. Each of these panels comprises 4 rows of 9 cells connected in series. Each cell produces a maximum of 2.5W at 0.5V. Calculate the voltage, current and power rating of this array.</a:t>
                </a: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voltage in each row of a panel is </a:t>
                </a:r>
                <a14:m>
                  <m:oMath xmlns:m="http://schemas.openxmlformats.org/officeDocument/2006/math">
                    <m:r>
                      <a:rPr lang="en-US" sz="2400" i="1">
                        <a:effectLst/>
                        <a:latin typeface="Cambria Math" panose="02040503050406030204" pitchFamily="18" charset="0"/>
                        <a:ea typeface="Times New Roman" panose="02020603050405020304" pitchFamily="18" charset="0"/>
                        <a:cs typeface="Calibri" panose="020F0502020204030204" pitchFamily="34" charset="0"/>
                      </a:rPr>
                      <m:t>9</m:t>
                    </m:r>
                    <m:r>
                      <a:rPr lang="en-US" sz="2400" i="1">
                        <a:effectLst/>
                        <a:latin typeface="Cambria Math" panose="02040503050406030204" pitchFamily="18" charset="0"/>
                        <a:ea typeface="Cambria Math" panose="02040503050406030204" pitchFamily="18" charset="0"/>
                        <a:cs typeface="Calibri" panose="020F0502020204030204" pitchFamily="34" charset="0"/>
                      </a:rPr>
                      <m:t>×0.5=4.5</m:t>
                    </m:r>
                    <m:r>
                      <a:rPr lang="en-US" sz="2400" i="1">
                        <a:effectLst/>
                        <a:latin typeface="Cambria Math" panose="02040503050406030204" pitchFamily="18" charset="0"/>
                        <a:ea typeface="Cambria Math" panose="02040503050406030204" pitchFamily="18" charset="0"/>
                        <a:cs typeface="Calibri" panose="020F0502020204030204" pitchFamily="34" charset="0"/>
                      </a:rPr>
                      <m:t>𝑉</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a:t>
                </a: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maximum power produced by each panel is </a:t>
                </a:r>
                <a14:m>
                  <m:oMath xmlns:m="http://schemas.openxmlformats.org/officeDocument/2006/math">
                    <m:r>
                      <a:rPr lang="en-US" sz="2400" i="1">
                        <a:effectLst/>
                        <a:latin typeface="Cambria Math" panose="02040503050406030204" pitchFamily="18" charset="0"/>
                        <a:ea typeface="Times New Roman" panose="02020603050405020304" pitchFamily="18" charset="0"/>
                        <a:cs typeface="Calibri" panose="020F0502020204030204" pitchFamily="34" charset="0"/>
                      </a:rPr>
                      <m:t>36</m:t>
                    </m:r>
                    <m:r>
                      <a:rPr lang="en-US" sz="2400" i="1">
                        <a:effectLst/>
                        <a:latin typeface="Cambria Math" panose="02040503050406030204" pitchFamily="18" charset="0"/>
                        <a:ea typeface="Cambria Math" panose="02040503050406030204" pitchFamily="18" charset="0"/>
                        <a:cs typeface="Calibri" panose="020F0502020204030204" pitchFamily="34" charset="0"/>
                      </a:rPr>
                      <m:t>×2.5=90</m:t>
                    </m:r>
                    <m:r>
                      <a:rPr lang="en-US" sz="2400" i="1">
                        <a:effectLst/>
                        <a:latin typeface="Cambria Math" panose="02040503050406030204" pitchFamily="18" charset="0"/>
                        <a:ea typeface="Cambria Math" panose="02040503050406030204" pitchFamily="18" charset="0"/>
                        <a:cs typeface="Calibri" panose="020F0502020204030204" pitchFamily="34" charset="0"/>
                      </a:rPr>
                      <m:t>𝑊</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a:t>
                </a: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current produced by each panel is then: </a:t>
                </a:r>
                <a14:m>
                  <m:oMath xmlns:m="http://schemas.openxmlformats.org/officeDocument/2006/math">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𝐼</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𝑝𝑎𝑛𝑒𝑙</m:t>
                        </m:r>
                      </m:sub>
                    </m:sSub>
                    <m:r>
                      <a:rPr lang="en-US" sz="2400" i="1">
                        <a:effectLst/>
                        <a:latin typeface="Cambria Math" panose="02040503050406030204" pitchFamily="18" charset="0"/>
                        <a:ea typeface="Cambria Math" panose="02040503050406030204" pitchFamily="18" charset="0"/>
                        <a:cs typeface="Calibri" panose="020F0502020204030204" pitchFamily="34" charset="0"/>
                      </a:rPr>
                      <m:t>=</m:t>
                    </m:r>
                    <m:f>
                      <m:f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fPr>
                      <m:num>
                        <m:r>
                          <a:rPr lang="en-US" sz="2400" i="1">
                            <a:effectLst/>
                            <a:latin typeface="Cambria Math" panose="02040503050406030204" pitchFamily="18" charset="0"/>
                            <a:ea typeface="Cambria Math" panose="02040503050406030204" pitchFamily="18" charset="0"/>
                            <a:cs typeface="Calibri" panose="020F0502020204030204" pitchFamily="34" charset="0"/>
                          </a:rPr>
                          <m:t>90</m:t>
                        </m:r>
                      </m:num>
                      <m:den>
                        <m:r>
                          <a:rPr lang="en-US" sz="2400" i="1">
                            <a:effectLst/>
                            <a:latin typeface="Cambria Math" panose="02040503050406030204" pitchFamily="18" charset="0"/>
                            <a:ea typeface="Cambria Math" panose="02040503050406030204" pitchFamily="18" charset="0"/>
                            <a:cs typeface="Calibri" panose="020F0502020204030204" pitchFamily="34" charset="0"/>
                          </a:rPr>
                          <m:t>4.5</m:t>
                        </m:r>
                      </m:den>
                    </m:f>
                    <m:r>
                      <a:rPr lang="en-US" sz="2400" i="1">
                        <a:effectLst/>
                        <a:latin typeface="Cambria Math" panose="02040503050406030204" pitchFamily="18" charset="0"/>
                        <a:ea typeface="Cambria Math" panose="02040503050406030204" pitchFamily="18" charset="0"/>
                        <a:cs typeface="Calibri" panose="020F0502020204030204" pitchFamily="34" charset="0"/>
                      </a:rPr>
                      <m:t>=20</m:t>
                    </m:r>
                    <m:r>
                      <a:rPr lang="en-US" sz="2400" i="1">
                        <a:effectLst/>
                        <a:latin typeface="Cambria Math" panose="02040503050406030204" pitchFamily="18" charset="0"/>
                        <a:ea typeface="Cambria Math" panose="02040503050406030204" pitchFamily="18" charset="0"/>
                        <a:cs typeface="Calibri" panose="020F0502020204030204" pitchFamily="34" charset="0"/>
                      </a:rPr>
                      <m:t>𝐴</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a:t>
                </a: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Since each column of the array consists of four panels in series, the voltage rating of the array is: </a:t>
                </a:r>
              </a:p>
              <a:p>
                <a:pPr marL="0" marR="0" indent="0">
                  <a:spcBef>
                    <a:spcPts val="0"/>
                  </a:spcBef>
                  <a:spcAft>
                    <a:spcPts val="0"/>
                  </a:spcAft>
                  <a:buNone/>
                </a:pPr>
                <a14:m>
                  <m:oMath xmlns:m="http://schemas.openxmlformats.org/officeDocument/2006/math">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𝑉</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𝑎𝑟𝑟𝑎𝑦</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𝑉</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𝑝𝑎𝑛𝑒𝑙</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×4=18</m:t>
                    </m:r>
                    <m:r>
                      <a:rPr lang="en-US" sz="2400" i="1">
                        <a:effectLst/>
                        <a:latin typeface="Cambria Math" panose="02040503050406030204" pitchFamily="18" charset="0"/>
                        <a:ea typeface="Cambria Math" panose="02040503050406030204" pitchFamily="18" charset="0"/>
                        <a:cs typeface="Calibri" panose="020F0502020204030204" pitchFamily="34" charset="0"/>
                      </a:rPr>
                      <m:t>𝑉</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a:t>
                </a: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Since there are two columns in parallel, the current rating of the array is: </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𝐼</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𝑎𝑟𝑟𝑎𝑦</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𝐼</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𝑝𝑎𝑛𝑒𝑙</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×2=40</m:t>
                      </m:r>
                      <m:r>
                        <a:rPr lang="en-US" sz="2400" i="1">
                          <a:effectLst/>
                          <a:latin typeface="Cambria Math" panose="02040503050406030204" pitchFamily="18" charset="0"/>
                          <a:ea typeface="Cambria Math" panose="02040503050406030204" pitchFamily="18" charset="0"/>
                          <a:cs typeface="Calibri" panose="020F0502020204030204" pitchFamily="34" charset="0"/>
                        </a:rPr>
                        <m:t>𝐴</m:t>
                      </m:r>
                    </m:oMath>
                  </m:oMathPara>
                </a14:m>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Finally, the power rating is given by:</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𝑃</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𝑎𝑟𝑟𝑎𝑦</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𝑉</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𝑎𝑟𝑟𝑎𝑦</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a:effectLst/>
                              <a:latin typeface="Cambria Math" panose="02040503050406030204" pitchFamily="18" charset="0"/>
                              <a:ea typeface="Cambria Math" panose="02040503050406030204" pitchFamily="18" charset="0"/>
                              <a:cs typeface="Calibri" panose="020F0502020204030204" pitchFamily="34" charset="0"/>
                            </a:rPr>
                          </m:ctrlPr>
                        </m:sSubPr>
                        <m:e>
                          <m:r>
                            <a:rPr lang="en-US" sz="2400" i="1">
                              <a:effectLst/>
                              <a:latin typeface="Cambria Math" panose="02040503050406030204" pitchFamily="18" charset="0"/>
                              <a:ea typeface="Cambria Math" panose="02040503050406030204" pitchFamily="18" charset="0"/>
                              <a:cs typeface="Calibri" panose="020F0502020204030204" pitchFamily="34" charset="0"/>
                            </a:rPr>
                            <m:t>𝐼</m:t>
                          </m:r>
                        </m:e>
                        <m:sub>
                          <m:r>
                            <a:rPr lang="en-US" sz="2400" i="1">
                              <a:effectLst/>
                              <a:latin typeface="Cambria Math" panose="02040503050406030204" pitchFamily="18" charset="0"/>
                              <a:ea typeface="Cambria Math" panose="02040503050406030204" pitchFamily="18" charset="0"/>
                              <a:cs typeface="Calibri" panose="020F0502020204030204" pitchFamily="34" charset="0"/>
                            </a:rPr>
                            <m:t>𝑎𝑟𝑟𝑎𝑦</m:t>
                          </m:r>
                        </m:sub>
                      </m:sSub>
                      <m:r>
                        <a:rPr lang="en-US" sz="2400">
                          <a:effectLst/>
                          <a:latin typeface="Cambria Math" panose="02040503050406030204" pitchFamily="18" charset="0"/>
                          <a:ea typeface="Cambria Math" panose="02040503050406030204" pitchFamily="18" charset="0"/>
                          <a:cs typeface="Calibri" panose="020F0502020204030204" pitchFamily="34" charset="0"/>
                        </a:rPr>
                        <m:t>=18×40=720</m:t>
                      </m:r>
                      <m:r>
                        <a:rPr lang="en-US" sz="2400" i="1">
                          <a:effectLst/>
                          <a:latin typeface="Cambria Math" panose="02040503050406030204" pitchFamily="18" charset="0"/>
                          <a:ea typeface="Cambria Math" panose="02040503050406030204" pitchFamily="18" charset="0"/>
                          <a:cs typeface="Calibri" panose="020F0502020204030204" pitchFamily="34" charset="0"/>
                        </a:rPr>
                        <m:t>𝑊</m:t>
                      </m:r>
                    </m:oMath>
                  </m:oMathPara>
                </a14:m>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266500BC-81A6-9300-7149-96F8D4105C5F}"/>
                  </a:ext>
                </a:extLst>
              </p:cNvPr>
              <p:cNvSpPr>
                <a:spLocks noGrp="1" noRot="1" noChangeAspect="1" noMove="1" noResize="1" noEditPoints="1" noAdjustHandles="1" noChangeArrowheads="1" noChangeShapeType="1" noTextEdit="1"/>
              </p:cNvSpPr>
              <p:nvPr>
                <p:ph idx="1"/>
              </p:nvPr>
            </p:nvSpPr>
            <p:spPr>
              <a:blipFill>
                <a:blip r:embed="rId2"/>
                <a:stretch>
                  <a:fillRect l="-724" t="-1644" r="-120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DC4346-96A7-8E58-B813-7A369499AE1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9C1A453-360E-9444-F23A-73A67D09258D}"/>
              </a:ext>
            </a:extLst>
          </p:cNvPr>
          <p:cNvSpPr>
            <a:spLocks noGrp="1"/>
          </p:cNvSpPr>
          <p:nvPr>
            <p:ph type="sldNum" sz="quarter" idx="12"/>
          </p:nvPr>
        </p:nvSpPr>
        <p:spPr/>
        <p:txBody>
          <a:bodyPr/>
          <a:lstStyle/>
          <a:p>
            <a:fld id="{697646A6-6B76-9347-9EA0-ECEE7D8FD72D}" type="slidenum">
              <a:rPr lang="en-US" smtClean="0"/>
              <a:t>63</a:t>
            </a:fld>
            <a:endParaRPr lang="en-US"/>
          </a:p>
        </p:txBody>
      </p:sp>
    </p:spTree>
    <p:extLst>
      <p:ext uri="{BB962C8B-B14F-4D97-AF65-F5344CB8AC3E}">
        <p14:creationId xmlns:p14="http://schemas.microsoft.com/office/powerpoint/2010/main" val="153170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DACA3-3440-C994-65EF-02BCA5C1ED9B}"/>
              </a:ext>
            </a:extLst>
          </p:cNvPr>
          <p:cNvSpPr>
            <a:spLocks noGrp="1"/>
          </p:cNvSpPr>
          <p:nvPr>
            <p:ph type="title"/>
          </p:nvPr>
        </p:nvSpPr>
        <p:spPr/>
        <p:txBody>
          <a:bodyPr/>
          <a:lstStyle/>
          <a:p>
            <a:r>
              <a:rPr lang="en-US" dirty="0"/>
              <a:t>Solar tracking</a:t>
            </a:r>
          </a:p>
        </p:txBody>
      </p:sp>
      <p:sp>
        <p:nvSpPr>
          <p:cNvPr id="3" name="Content Placeholder 2">
            <a:extLst>
              <a:ext uri="{FF2B5EF4-FFF2-40B4-BE49-F238E27FC236}">
                <a16:creationId xmlns:a16="http://schemas.microsoft.com/office/drawing/2014/main" id="{D329EBB8-13EE-2897-0ED4-E4E09EFDA131}"/>
              </a:ext>
            </a:extLst>
          </p:cNvPr>
          <p:cNvSpPr>
            <a:spLocks noGrp="1"/>
          </p:cNvSpPr>
          <p:nvPr>
            <p:ph idx="1"/>
          </p:nvPr>
        </p:nvSpPr>
        <p:spPr>
          <a:xfrm>
            <a:off x="838200" y="1555668"/>
            <a:ext cx="10678610" cy="4621295"/>
          </a:xfrm>
        </p:spPr>
        <p:txBody>
          <a:bodyPr>
            <a:normAutofit/>
          </a:bodyPr>
          <a:lstStyle/>
          <a:p>
            <a:r>
              <a:rPr lang="en-US" sz="3200" dirty="0"/>
              <a:t>Concept: rotate the solar panel to maximize irradiance</a:t>
            </a:r>
          </a:p>
          <a:p>
            <a:r>
              <a:rPr lang="en-US" sz="3200" dirty="0"/>
              <a:t>Horizontal axis rotation </a:t>
            </a:r>
            <a:r>
              <a:rPr lang="en-US" sz="3200" dirty="0">
                <a:sym typeface="Wingdings" pitchFamily="2" charset="2"/>
              </a:rPr>
              <a:t>to t</a:t>
            </a:r>
            <a:r>
              <a:rPr lang="en-US" sz="3200" dirty="0"/>
              <a:t>rack solar elevation</a:t>
            </a:r>
          </a:p>
          <a:p>
            <a:r>
              <a:rPr lang="en-US" sz="3200" dirty="0"/>
              <a:t>Vertical axis rotation to track solar azimuth</a:t>
            </a:r>
          </a:p>
          <a:p>
            <a:r>
              <a:rPr lang="en-US" sz="3200" dirty="0"/>
              <a:t>~50% of utility-scale solar installations use single-axis tracking</a:t>
            </a:r>
          </a:p>
          <a:p>
            <a:r>
              <a:rPr lang="en-US" sz="3200" dirty="0"/>
              <a:t>A few utility-scale solar installations use two-axis tracking</a:t>
            </a:r>
          </a:p>
          <a:p>
            <a:r>
              <a:rPr lang="en-US" sz="3200" dirty="0"/>
              <a:t>Remainder and most residential solar installations do not use tracking</a:t>
            </a:r>
          </a:p>
          <a:p>
            <a:r>
              <a:rPr lang="en-US" sz="3200" dirty="0"/>
              <a:t>Efficiency gain must be weighed against higher cost</a:t>
            </a:r>
          </a:p>
        </p:txBody>
      </p:sp>
      <p:sp>
        <p:nvSpPr>
          <p:cNvPr id="4" name="Date Placeholder 3">
            <a:extLst>
              <a:ext uri="{FF2B5EF4-FFF2-40B4-BE49-F238E27FC236}">
                <a16:creationId xmlns:a16="http://schemas.microsoft.com/office/drawing/2014/main" id="{605B2C0B-4CC0-2A99-6015-DC11F78DFF9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4479D26-1592-3090-8547-4015FDAD14BC}"/>
              </a:ext>
            </a:extLst>
          </p:cNvPr>
          <p:cNvSpPr>
            <a:spLocks noGrp="1"/>
          </p:cNvSpPr>
          <p:nvPr>
            <p:ph type="sldNum" sz="quarter" idx="12"/>
          </p:nvPr>
        </p:nvSpPr>
        <p:spPr/>
        <p:txBody>
          <a:bodyPr/>
          <a:lstStyle/>
          <a:p>
            <a:fld id="{697646A6-6B76-9347-9EA0-ECEE7D8FD72D}" type="slidenum">
              <a:rPr lang="en-US" smtClean="0"/>
              <a:t>64</a:t>
            </a:fld>
            <a:endParaRPr lang="en-US"/>
          </a:p>
        </p:txBody>
      </p:sp>
    </p:spTree>
    <p:extLst>
      <p:ext uri="{BB962C8B-B14F-4D97-AF65-F5344CB8AC3E}">
        <p14:creationId xmlns:p14="http://schemas.microsoft.com/office/powerpoint/2010/main" val="296543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6B2934D0-5934-E15F-8A6E-664E6237017F}"/>
              </a:ext>
            </a:extLst>
          </p:cNvPr>
          <p:cNvSpPr>
            <a:spLocks noGrp="1"/>
          </p:cNvSpPr>
          <p:nvPr>
            <p:ph type="title"/>
          </p:nvPr>
        </p:nvSpPr>
        <p:spPr>
          <a:xfrm>
            <a:off x="838200" y="365125"/>
            <a:ext cx="10515600" cy="1009363"/>
          </a:xfrm>
        </p:spPr>
        <p:txBody>
          <a:bodyPr/>
          <a:lstStyle/>
          <a:p>
            <a:r>
              <a:rPr lang="en-US" dirty="0"/>
              <a:t>Vertical axis tracking</a:t>
            </a:r>
          </a:p>
        </p:txBody>
      </p:sp>
      <p:pic>
        <p:nvPicPr>
          <p:cNvPr id="1026" name="Picture 2">
            <a:hlinkClick r:id="rId2"/>
            <a:extLst>
              <a:ext uri="{FF2B5EF4-FFF2-40B4-BE49-F238E27FC236}">
                <a16:creationId xmlns:a16="http://schemas.microsoft.com/office/drawing/2014/main" id="{3A3235FB-2F65-CEDD-9B34-A3845B642D4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838200" y="1723762"/>
            <a:ext cx="10515600" cy="4285107"/>
          </a:xfrm>
          <a:prstGeom prst="rect">
            <a:avLst/>
          </a:prstGeom>
          <a:solidFill>
            <a:srgbClr val="FFFFFF"/>
          </a:solidFill>
        </p:spPr>
      </p:pic>
      <p:sp>
        <p:nvSpPr>
          <p:cNvPr id="4" name="Date Placeholder 3">
            <a:extLst>
              <a:ext uri="{FF2B5EF4-FFF2-40B4-BE49-F238E27FC236}">
                <a16:creationId xmlns:a16="http://schemas.microsoft.com/office/drawing/2014/main" id="{7096160F-F8A0-07A2-BF8D-851679A5352D}"/>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E6622E97-5812-B616-5DAD-75DA403A26A4}"/>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65</a:t>
            </a:fld>
            <a:endParaRPr lang="en-US"/>
          </a:p>
        </p:txBody>
      </p:sp>
      <p:sp>
        <p:nvSpPr>
          <p:cNvPr id="7" name="TextBox 6">
            <a:extLst>
              <a:ext uri="{FF2B5EF4-FFF2-40B4-BE49-F238E27FC236}">
                <a16:creationId xmlns:a16="http://schemas.microsoft.com/office/drawing/2014/main" id="{E121382D-D92E-71AB-8C3B-B18ADF5032FD}"/>
              </a:ext>
            </a:extLst>
          </p:cNvPr>
          <p:cNvSpPr txBox="1"/>
          <p:nvPr/>
        </p:nvSpPr>
        <p:spPr>
          <a:xfrm>
            <a:off x="2407534" y="6589464"/>
            <a:ext cx="2634054" cy="253916"/>
          </a:xfrm>
          <a:prstGeom prst="rect">
            <a:avLst/>
          </a:prstGeom>
          <a:noFill/>
        </p:spPr>
        <p:txBody>
          <a:bodyPr wrap="none" rtlCol="0">
            <a:spAutoFit/>
          </a:bodyPr>
          <a:lstStyle/>
          <a:p>
            <a:r>
              <a:rPr lang="en-US" sz="1050" dirty="0"/>
              <a:t>Source: Vinaykumar8687 through Wikimedia</a:t>
            </a:r>
          </a:p>
        </p:txBody>
      </p:sp>
    </p:spTree>
    <p:extLst>
      <p:ext uri="{BB962C8B-B14F-4D97-AF65-F5344CB8AC3E}">
        <p14:creationId xmlns:p14="http://schemas.microsoft.com/office/powerpoint/2010/main" val="2252618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6B2934D0-5934-E15F-8A6E-664E6237017F}"/>
              </a:ext>
            </a:extLst>
          </p:cNvPr>
          <p:cNvSpPr>
            <a:spLocks noGrp="1"/>
          </p:cNvSpPr>
          <p:nvPr>
            <p:ph type="title"/>
          </p:nvPr>
        </p:nvSpPr>
        <p:spPr>
          <a:xfrm>
            <a:off x="838200" y="365125"/>
            <a:ext cx="10515600" cy="1009363"/>
          </a:xfrm>
        </p:spPr>
        <p:txBody>
          <a:bodyPr anchor="ctr">
            <a:normAutofit/>
          </a:bodyPr>
          <a:lstStyle/>
          <a:p>
            <a:r>
              <a:rPr lang="en-US" dirty="0"/>
              <a:t>Horizontal axis tracking</a:t>
            </a:r>
          </a:p>
        </p:txBody>
      </p:sp>
      <p:pic>
        <p:nvPicPr>
          <p:cNvPr id="3074" name="Picture 2" descr="A field of solar panels&#10;&#10;Description automatically generated">
            <a:hlinkClick r:id="rId2"/>
            <a:extLst>
              <a:ext uri="{FF2B5EF4-FFF2-40B4-BE49-F238E27FC236}">
                <a16:creationId xmlns:a16="http://schemas.microsoft.com/office/drawing/2014/main" id="{2B6676F1-9DDF-5C01-7870-61CE84F049B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38200" y="1555668"/>
            <a:ext cx="10515600" cy="4621295"/>
          </a:xfrm>
          <a:prstGeom prst="rect">
            <a:avLst/>
          </a:prstGeom>
          <a:solidFill>
            <a:srgbClr val="FFFFFF"/>
          </a:solidFill>
        </p:spPr>
      </p:pic>
      <p:sp>
        <p:nvSpPr>
          <p:cNvPr id="4" name="Date Placeholder 3">
            <a:extLst>
              <a:ext uri="{FF2B5EF4-FFF2-40B4-BE49-F238E27FC236}">
                <a16:creationId xmlns:a16="http://schemas.microsoft.com/office/drawing/2014/main" id="{7096160F-F8A0-07A2-BF8D-851679A5352D}"/>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E6622E97-5812-B616-5DAD-75DA403A26A4}"/>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66</a:t>
            </a:fld>
            <a:endParaRPr lang="en-US"/>
          </a:p>
        </p:txBody>
      </p:sp>
      <p:sp>
        <p:nvSpPr>
          <p:cNvPr id="2" name="TextBox 1">
            <a:extLst>
              <a:ext uri="{FF2B5EF4-FFF2-40B4-BE49-F238E27FC236}">
                <a16:creationId xmlns:a16="http://schemas.microsoft.com/office/drawing/2014/main" id="{062ACC15-5ADD-2C0C-DBCF-1502BB6E5228}"/>
              </a:ext>
            </a:extLst>
          </p:cNvPr>
          <p:cNvSpPr txBox="1"/>
          <p:nvPr/>
        </p:nvSpPr>
        <p:spPr>
          <a:xfrm>
            <a:off x="2407534" y="6589464"/>
            <a:ext cx="2634054" cy="253916"/>
          </a:xfrm>
          <a:prstGeom prst="rect">
            <a:avLst/>
          </a:prstGeom>
          <a:noFill/>
        </p:spPr>
        <p:txBody>
          <a:bodyPr wrap="none" rtlCol="0">
            <a:spAutoFit/>
          </a:bodyPr>
          <a:lstStyle/>
          <a:p>
            <a:r>
              <a:rPr lang="en-US" sz="1050" dirty="0"/>
              <a:t>Source: Vinaykumar8687 through Wikimedia</a:t>
            </a:r>
          </a:p>
        </p:txBody>
      </p:sp>
    </p:spTree>
    <p:extLst>
      <p:ext uri="{BB962C8B-B14F-4D97-AF65-F5344CB8AC3E}">
        <p14:creationId xmlns:p14="http://schemas.microsoft.com/office/powerpoint/2010/main" val="2503443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A086-D111-9A82-35B7-F131A64DE73C}"/>
              </a:ext>
            </a:extLst>
          </p:cNvPr>
          <p:cNvSpPr>
            <a:spLocks noGrp="1"/>
          </p:cNvSpPr>
          <p:nvPr>
            <p:ph type="title"/>
          </p:nvPr>
        </p:nvSpPr>
        <p:spPr>
          <a:xfrm>
            <a:off x="838200" y="365125"/>
            <a:ext cx="10515600" cy="1009363"/>
          </a:xfrm>
        </p:spPr>
        <p:txBody>
          <a:bodyPr anchor="ctr">
            <a:normAutofit/>
          </a:bodyPr>
          <a:lstStyle/>
          <a:p>
            <a:r>
              <a:rPr lang="en-US" dirty="0"/>
              <a:t>Energy storage</a:t>
            </a:r>
          </a:p>
        </p:txBody>
      </p:sp>
      <p:pic>
        <p:nvPicPr>
          <p:cNvPr id="7" name="Picture 6" descr="Multi-colour batteries">
            <a:extLst>
              <a:ext uri="{FF2B5EF4-FFF2-40B4-BE49-F238E27FC236}">
                <a16:creationId xmlns:a16="http://schemas.microsoft.com/office/drawing/2014/main" id="{A6901B49-290A-8B4B-7914-21F0DE1FD20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555668"/>
            <a:ext cx="10515600" cy="4621295"/>
          </a:xfrm>
          <a:prstGeom prst="rect">
            <a:avLst/>
          </a:prstGeom>
          <a:noFill/>
        </p:spPr>
      </p:pic>
      <p:sp>
        <p:nvSpPr>
          <p:cNvPr id="4" name="Date Placeholder 3">
            <a:extLst>
              <a:ext uri="{FF2B5EF4-FFF2-40B4-BE49-F238E27FC236}">
                <a16:creationId xmlns:a16="http://schemas.microsoft.com/office/drawing/2014/main" id="{EC72EE0F-C6CB-311E-F39B-23C1135A65DF}"/>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650ACF1A-665A-C8C5-D674-50B3AB6787B6}"/>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67</a:t>
            </a:fld>
            <a:endParaRPr lang="en-US"/>
          </a:p>
        </p:txBody>
      </p:sp>
    </p:spTree>
    <p:extLst>
      <p:ext uri="{BB962C8B-B14F-4D97-AF65-F5344CB8AC3E}">
        <p14:creationId xmlns:p14="http://schemas.microsoft.com/office/powerpoint/2010/main" val="3667703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86AA-AFE8-6567-A9DF-A9B5ECF41057}"/>
              </a:ext>
            </a:extLst>
          </p:cNvPr>
          <p:cNvSpPr>
            <a:spLocks noGrp="1"/>
          </p:cNvSpPr>
          <p:nvPr>
            <p:ph type="title"/>
          </p:nvPr>
        </p:nvSpPr>
        <p:spPr/>
        <p:txBody>
          <a:bodyPr/>
          <a:lstStyle/>
          <a:p>
            <a:r>
              <a:rPr lang="en-US" dirty="0"/>
              <a:t>Pumped hydro plant</a:t>
            </a:r>
          </a:p>
        </p:txBody>
      </p:sp>
      <p:sp>
        <p:nvSpPr>
          <p:cNvPr id="4" name="Date Placeholder 3">
            <a:extLst>
              <a:ext uri="{FF2B5EF4-FFF2-40B4-BE49-F238E27FC236}">
                <a16:creationId xmlns:a16="http://schemas.microsoft.com/office/drawing/2014/main" id="{322BBD82-88FA-1ED1-FB42-116AC9E1758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7E903AC-1109-A136-E608-7D6C7BE2F37B}"/>
              </a:ext>
            </a:extLst>
          </p:cNvPr>
          <p:cNvSpPr>
            <a:spLocks noGrp="1"/>
          </p:cNvSpPr>
          <p:nvPr>
            <p:ph type="sldNum" sz="quarter" idx="12"/>
          </p:nvPr>
        </p:nvSpPr>
        <p:spPr/>
        <p:txBody>
          <a:bodyPr/>
          <a:lstStyle/>
          <a:p>
            <a:fld id="{697646A6-6B76-9347-9EA0-ECEE7D8FD72D}" type="slidenum">
              <a:rPr lang="en-US" smtClean="0"/>
              <a:t>68</a:t>
            </a:fld>
            <a:endParaRPr lang="en-US"/>
          </a:p>
        </p:txBody>
      </p:sp>
      <p:grpSp>
        <p:nvGrpSpPr>
          <p:cNvPr id="6" name="Group 5">
            <a:extLst>
              <a:ext uri="{FF2B5EF4-FFF2-40B4-BE49-F238E27FC236}">
                <a16:creationId xmlns:a16="http://schemas.microsoft.com/office/drawing/2014/main" id="{B02F2AC0-D4CD-704C-0E37-4E22A1BB3A3F}"/>
              </a:ext>
            </a:extLst>
          </p:cNvPr>
          <p:cNvGrpSpPr/>
          <p:nvPr/>
        </p:nvGrpSpPr>
        <p:grpSpPr>
          <a:xfrm>
            <a:off x="1212774" y="1374487"/>
            <a:ext cx="10319187" cy="5118387"/>
            <a:chOff x="2224182" y="1362092"/>
            <a:chExt cx="7737567" cy="3837886"/>
          </a:xfrm>
        </p:grpSpPr>
        <p:sp>
          <p:nvSpPr>
            <p:cNvPr id="7" name="Chord 6">
              <a:extLst>
                <a:ext uri="{FF2B5EF4-FFF2-40B4-BE49-F238E27FC236}">
                  <a16:creationId xmlns:a16="http://schemas.microsoft.com/office/drawing/2014/main" id="{8368D2F4-5B62-8318-50B9-8842ED07F535}"/>
                </a:ext>
              </a:extLst>
            </p:cNvPr>
            <p:cNvSpPr/>
            <p:nvPr/>
          </p:nvSpPr>
          <p:spPr>
            <a:xfrm rot="17524989">
              <a:off x="2817104" y="1272601"/>
              <a:ext cx="1935188" cy="2114169"/>
            </a:xfrm>
            <a:prstGeom prst="cho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Freeform 7">
              <a:extLst>
                <a:ext uri="{FF2B5EF4-FFF2-40B4-BE49-F238E27FC236}">
                  <a16:creationId xmlns:a16="http://schemas.microsoft.com/office/drawing/2014/main" id="{7DE8D42C-4CEA-53EB-0654-1167DD0ADD44}"/>
                </a:ext>
              </a:extLst>
            </p:cNvPr>
            <p:cNvSpPr/>
            <p:nvPr/>
          </p:nvSpPr>
          <p:spPr>
            <a:xfrm>
              <a:off x="2230251" y="1843314"/>
              <a:ext cx="3808207" cy="2850776"/>
            </a:xfrm>
            <a:custGeom>
              <a:avLst/>
              <a:gdLst>
                <a:gd name="connsiteX0" fmla="*/ 0 w 3808207"/>
                <a:gd name="connsiteY0" fmla="*/ 2829261 h 2850776"/>
                <a:gd name="connsiteX1" fmla="*/ 0 w 3808207"/>
                <a:gd name="connsiteY1" fmla="*/ 0 h 2850776"/>
                <a:gd name="connsiteX2" fmla="*/ 570156 w 3808207"/>
                <a:gd name="connsiteY2" fmla="*/ 0 h 2850776"/>
                <a:gd name="connsiteX3" fmla="*/ 688490 w 3808207"/>
                <a:gd name="connsiteY3" fmla="*/ 204395 h 2850776"/>
                <a:gd name="connsiteX4" fmla="*/ 978946 w 3808207"/>
                <a:gd name="connsiteY4" fmla="*/ 365760 h 2850776"/>
                <a:gd name="connsiteX5" fmla="*/ 1506071 w 3808207"/>
                <a:gd name="connsiteY5" fmla="*/ 430306 h 2850776"/>
                <a:gd name="connsiteX6" fmla="*/ 1990165 w 3808207"/>
                <a:gd name="connsiteY6" fmla="*/ 333487 h 2850776"/>
                <a:gd name="connsiteX7" fmla="*/ 2259106 w 3808207"/>
                <a:gd name="connsiteY7" fmla="*/ 96819 h 2850776"/>
                <a:gd name="connsiteX8" fmla="*/ 2312894 w 3808207"/>
                <a:gd name="connsiteY8" fmla="*/ 21515 h 2850776"/>
                <a:gd name="connsiteX9" fmla="*/ 2764716 w 3808207"/>
                <a:gd name="connsiteY9" fmla="*/ 32273 h 2850776"/>
                <a:gd name="connsiteX10" fmla="*/ 3808207 w 3808207"/>
                <a:gd name="connsiteY10" fmla="*/ 1818042 h 2850776"/>
                <a:gd name="connsiteX11" fmla="*/ 3797450 w 3808207"/>
                <a:gd name="connsiteY11" fmla="*/ 2850776 h 2850776"/>
                <a:gd name="connsiteX12" fmla="*/ 0 w 3808207"/>
                <a:gd name="connsiteY12" fmla="*/ 2829261 h 285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8207" h="2850776">
                  <a:moveTo>
                    <a:pt x="0" y="2829261"/>
                  </a:moveTo>
                  <a:lnTo>
                    <a:pt x="0" y="0"/>
                  </a:lnTo>
                  <a:lnTo>
                    <a:pt x="570156" y="0"/>
                  </a:lnTo>
                  <a:lnTo>
                    <a:pt x="688490" y="204395"/>
                  </a:lnTo>
                  <a:lnTo>
                    <a:pt x="978946" y="365760"/>
                  </a:lnTo>
                  <a:lnTo>
                    <a:pt x="1506071" y="430306"/>
                  </a:lnTo>
                  <a:lnTo>
                    <a:pt x="1990165" y="333487"/>
                  </a:lnTo>
                  <a:lnTo>
                    <a:pt x="2259106" y="96819"/>
                  </a:lnTo>
                  <a:lnTo>
                    <a:pt x="2312894" y="21515"/>
                  </a:lnTo>
                  <a:lnTo>
                    <a:pt x="2764716" y="32273"/>
                  </a:lnTo>
                  <a:lnTo>
                    <a:pt x="3808207" y="1818042"/>
                  </a:lnTo>
                  <a:lnTo>
                    <a:pt x="3797450" y="2850776"/>
                  </a:lnTo>
                  <a:lnTo>
                    <a:pt x="0" y="2829261"/>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9D1D8EBD-57D4-091A-D4FD-59E8D3C90B28}"/>
                </a:ext>
              </a:extLst>
            </p:cNvPr>
            <p:cNvSpPr>
              <a:spLocks noChangeArrowheads="1"/>
            </p:cNvSpPr>
            <p:nvPr/>
          </p:nvSpPr>
          <p:spPr bwMode="auto">
            <a:xfrm>
              <a:off x="2224182" y="4663403"/>
              <a:ext cx="7737567" cy="536575"/>
            </a:xfrm>
            <a:prstGeom prst="rect">
              <a:avLst/>
            </a:prstGeom>
            <a:blipFill>
              <a:blip r:embed="rId2"/>
              <a:tile tx="0" ty="0" sx="100000" sy="100000" flip="none" algn="tl"/>
            </a:blip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0" name="Text Box 10">
              <a:extLst>
                <a:ext uri="{FF2B5EF4-FFF2-40B4-BE49-F238E27FC236}">
                  <a16:creationId xmlns:a16="http://schemas.microsoft.com/office/drawing/2014/main" id="{B32A961D-1930-6244-9C3B-6CADC8E7C39A}"/>
                </a:ext>
              </a:extLst>
            </p:cNvPr>
            <p:cNvSpPr txBox="1">
              <a:spLocks noChangeArrowheads="1"/>
            </p:cNvSpPr>
            <p:nvPr/>
          </p:nvSpPr>
          <p:spPr bwMode="auto">
            <a:xfrm>
              <a:off x="7375272" y="2673501"/>
              <a:ext cx="18607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Generator/Motor</a:t>
              </a:r>
            </a:p>
          </p:txBody>
        </p:sp>
        <p:sp>
          <p:nvSpPr>
            <p:cNvPr id="11" name="Text Box 11">
              <a:extLst>
                <a:ext uri="{FF2B5EF4-FFF2-40B4-BE49-F238E27FC236}">
                  <a16:creationId xmlns:a16="http://schemas.microsoft.com/office/drawing/2014/main" id="{888B1413-6AD0-7642-48CC-2983D2D5A696}"/>
                </a:ext>
              </a:extLst>
            </p:cNvPr>
            <p:cNvSpPr txBox="1">
              <a:spLocks noChangeArrowheads="1"/>
            </p:cNvSpPr>
            <p:nvPr/>
          </p:nvSpPr>
          <p:spPr bwMode="auto">
            <a:xfrm>
              <a:off x="3033500" y="1410696"/>
              <a:ext cx="12430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dirty="0"/>
                <a:t>Upper Reservoir</a:t>
              </a:r>
            </a:p>
          </p:txBody>
        </p:sp>
        <p:sp>
          <p:nvSpPr>
            <p:cNvPr id="12" name="Rectangle 17">
              <a:extLst>
                <a:ext uri="{FF2B5EF4-FFF2-40B4-BE49-F238E27FC236}">
                  <a16:creationId xmlns:a16="http://schemas.microsoft.com/office/drawing/2014/main" id="{31550076-899D-A060-81C7-3E593836CEDF}"/>
                </a:ext>
              </a:extLst>
            </p:cNvPr>
            <p:cNvSpPr>
              <a:spLocks noChangeArrowheads="1"/>
            </p:cNvSpPr>
            <p:nvPr/>
          </p:nvSpPr>
          <p:spPr bwMode="auto">
            <a:xfrm>
              <a:off x="6033556" y="3468016"/>
              <a:ext cx="768350" cy="1195387"/>
            </a:xfrm>
            <a:prstGeom prst="rect">
              <a:avLst/>
            </a:prstGeom>
            <a:solidFill>
              <a:srgbClr val="4372C4"/>
            </a:solidFill>
            <a:ln w="9525">
              <a:solidFill>
                <a:schemeClr val="tx1"/>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grpSp>
          <p:nvGrpSpPr>
            <p:cNvPr id="13" name="Group 18">
              <a:extLst>
                <a:ext uri="{FF2B5EF4-FFF2-40B4-BE49-F238E27FC236}">
                  <a16:creationId xmlns:a16="http://schemas.microsoft.com/office/drawing/2014/main" id="{6918770E-9A12-9801-9DBB-47A90088383D}"/>
                </a:ext>
              </a:extLst>
            </p:cNvPr>
            <p:cNvGrpSpPr>
              <a:grpSpLocks/>
            </p:cNvGrpSpPr>
            <p:nvPr/>
          </p:nvGrpSpPr>
          <p:grpSpPr bwMode="auto">
            <a:xfrm rot="16200000">
              <a:off x="6174105" y="3880766"/>
              <a:ext cx="514350" cy="603250"/>
              <a:chOff x="3738" y="10635"/>
              <a:chExt cx="404" cy="575"/>
            </a:xfrm>
          </p:grpSpPr>
          <p:sp>
            <p:nvSpPr>
              <p:cNvPr id="33" name="Oval 19">
                <a:extLst>
                  <a:ext uri="{FF2B5EF4-FFF2-40B4-BE49-F238E27FC236}">
                    <a16:creationId xmlns:a16="http://schemas.microsoft.com/office/drawing/2014/main" id="{91261DBC-9EB5-AC7E-95A4-0D5994F1ABE4}"/>
                  </a:ext>
                </a:extLst>
              </p:cNvPr>
              <p:cNvSpPr>
                <a:spLocks noChangeArrowheads="1"/>
              </p:cNvSpPr>
              <p:nvPr/>
            </p:nvSpPr>
            <p:spPr bwMode="auto">
              <a:xfrm>
                <a:off x="3738" y="10860"/>
                <a:ext cx="404" cy="122"/>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4" name="Oval 20">
                <a:extLst>
                  <a:ext uri="{FF2B5EF4-FFF2-40B4-BE49-F238E27FC236}">
                    <a16:creationId xmlns:a16="http://schemas.microsoft.com/office/drawing/2014/main" id="{B1DB6141-597E-698A-F160-59C88E38F478}"/>
                  </a:ext>
                </a:extLst>
              </p:cNvPr>
              <p:cNvSpPr>
                <a:spLocks noChangeArrowheads="1"/>
              </p:cNvSpPr>
              <p:nvPr/>
            </p:nvSpPr>
            <p:spPr bwMode="auto">
              <a:xfrm>
                <a:off x="3879" y="10635"/>
                <a:ext cx="118" cy="269"/>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35" name="Oval 21">
                <a:extLst>
                  <a:ext uri="{FF2B5EF4-FFF2-40B4-BE49-F238E27FC236}">
                    <a16:creationId xmlns:a16="http://schemas.microsoft.com/office/drawing/2014/main" id="{0CA015DD-3EEE-0E04-104E-94B136384C31}"/>
                  </a:ext>
                </a:extLst>
              </p:cNvPr>
              <p:cNvSpPr>
                <a:spLocks noChangeArrowheads="1"/>
              </p:cNvSpPr>
              <p:nvPr/>
            </p:nvSpPr>
            <p:spPr bwMode="auto">
              <a:xfrm>
                <a:off x="3882" y="10940"/>
                <a:ext cx="117" cy="270"/>
              </a:xfrm>
              <a:prstGeom prst="ellipse">
                <a:avLst/>
              </a:prstGeom>
              <a:solidFill>
                <a:srgbClr val="333333"/>
              </a:solidFill>
              <a:ln w="9525">
                <a:solidFill>
                  <a:srgbClr val="000000"/>
                </a:solidFill>
                <a:round/>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grpSp>
        <p:sp>
          <p:nvSpPr>
            <p:cNvPr id="14" name="Rectangle 22">
              <a:extLst>
                <a:ext uri="{FF2B5EF4-FFF2-40B4-BE49-F238E27FC236}">
                  <a16:creationId xmlns:a16="http://schemas.microsoft.com/office/drawing/2014/main" id="{55A1CF50-4901-F54A-DA64-064953DAE8C3}"/>
                </a:ext>
              </a:extLst>
            </p:cNvPr>
            <p:cNvSpPr>
              <a:spLocks noChangeArrowheads="1"/>
            </p:cNvSpPr>
            <p:nvPr/>
          </p:nvSpPr>
          <p:spPr bwMode="auto">
            <a:xfrm>
              <a:off x="6034405" y="3482303"/>
              <a:ext cx="755650" cy="47783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5" name="Freeform 23">
              <a:extLst>
                <a:ext uri="{FF2B5EF4-FFF2-40B4-BE49-F238E27FC236}">
                  <a16:creationId xmlns:a16="http://schemas.microsoft.com/office/drawing/2014/main" id="{76C69E92-B6E2-8029-3437-722A26D8EF27}"/>
                </a:ext>
              </a:extLst>
            </p:cNvPr>
            <p:cNvSpPr>
              <a:spLocks/>
            </p:cNvSpPr>
            <p:nvPr/>
          </p:nvSpPr>
          <p:spPr bwMode="auto">
            <a:xfrm>
              <a:off x="6024880" y="3861716"/>
              <a:ext cx="793750" cy="120650"/>
            </a:xfrm>
            <a:custGeom>
              <a:avLst/>
              <a:gdLst>
                <a:gd name="T0" fmla="*/ 0 w 2450"/>
                <a:gd name="T1" fmla="*/ 2147483646 h 176"/>
                <a:gd name="T2" fmla="*/ 2147483646 w 2450"/>
                <a:gd name="T3" fmla="*/ 2147483646 h 176"/>
                <a:gd name="T4" fmla="*/ 2147483646 w 2450"/>
                <a:gd name="T5" fmla="*/ 2147483646 h 176"/>
                <a:gd name="T6" fmla="*/ 2147483646 w 2450"/>
                <a:gd name="T7" fmla="*/ 2147483646 h 176"/>
                <a:gd name="T8" fmla="*/ 2147483646 w 2450"/>
                <a:gd name="T9" fmla="*/ 2147483646 h 176"/>
                <a:gd name="T10" fmla="*/ 2147483646 w 2450"/>
                <a:gd name="T11" fmla="*/ 2147483646 h 176"/>
                <a:gd name="T12" fmla="*/ 2147483646 w 2450"/>
                <a:gd name="T13" fmla="*/ 2147483646 h 176"/>
                <a:gd name="T14" fmla="*/ 0 60000 65536"/>
                <a:gd name="T15" fmla="*/ 0 60000 65536"/>
                <a:gd name="T16" fmla="*/ 0 60000 65536"/>
                <a:gd name="T17" fmla="*/ 0 60000 65536"/>
                <a:gd name="T18" fmla="*/ 0 60000 65536"/>
                <a:gd name="T19" fmla="*/ 0 60000 65536"/>
                <a:gd name="T20" fmla="*/ 0 60000 65536"/>
                <a:gd name="T21" fmla="*/ 0 w 2450"/>
                <a:gd name="T22" fmla="*/ 0 h 176"/>
                <a:gd name="T23" fmla="*/ 2450 w 2450"/>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0" h="176">
                  <a:moveTo>
                    <a:pt x="0" y="176"/>
                  </a:moveTo>
                  <a:cubicBezTo>
                    <a:pt x="64" y="152"/>
                    <a:pt x="209" y="41"/>
                    <a:pt x="383" y="32"/>
                  </a:cubicBezTo>
                  <a:cubicBezTo>
                    <a:pt x="557" y="23"/>
                    <a:pt x="850" y="127"/>
                    <a:pt x="1044" y="123"/>
                  </a:cubicBezTo>
                  <a:cubicBezTo>
                    <a:pt x="1238" y="119"/>
                    <a:pt x="1365" y="10"/>
                    <a:pt x="1546" y="5"/>
                  </a:cubicBezTo>
                  <a:cubicBezTo>
                    <a:pt x="1727" y="0"/>
                    <a:pt x="2005" y="73"/>
                    <a:pt x="2130" y="93"/>
                  </a:cubicBezTo>
                  <a:cubicBezTo>
                    <a:pt x="2255" y="114"/>
                    <a:pt x="2244" y="118"/>
                    <a:pt x="2297" y="128"/>
                  </a:cubicBezTo>
                  <a:cubicBezTo>
                    <a:pt x="2350" y="138"/>
                    <a:pt x="2418" y="153"/>
                    <a:pt x="2450" y="159"/>
                  </a:cubicBezTo>
                </a:path>
              </a:pathLst>
            </a:custGeom>
            <a:solidFill>
              <a:srgbClr val="4372C4"/>
            </a:solidFill>
            <a:ln>
              <a:noFill/>
            </a:ln>
          </p:spPr>
          <p:txBody>
            <a:bodyPr/>
            <a:lstStyle/>
            <a:p>
              <a:endParaRPr lang="en-US" sz="2400"/>
            </a:p>
          </p:txBody>
        </p:sp>
        <p:sp>
          <p:nvSpPr>
            <p:cNvPr id="16" name="Rectangle 24">
              <a:extLst>
                <a:ext uri="{FF2B5EF4-FFF2-40B4-BE49-F238E27FC236}">
                  <a16:creationId xmlns:a16="http://schemas.microsoft.com/office/drawing/2014/main" id="{591D2BC0-BE10-C94B-730A-C1292EF39B52}"/>
                </a:ext>
              </a:extLst>
            </p:cNvPr>
            <p:cNvSpPr>
              <a:spLocks noChangeArrowheads="1"/>
            </p:cNvSpPr>
            <p:nvPr/>
          </p:nvSpPr>
          <p:spPr bwMode="auto">
            <a:xfrm>
              <a:off x="6390005" y="3453728"/>
              <a:ext cx="76200" cy="522288"/>
            </a:xfrm>
            <a:prstGeom prst="rect">
              <a:avLst/>
            </a:prstGeom>
            <a:solidFill>
              <a:srgbClr val="333333"/>
            </a:solid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7" name="Rectangle 25" descr="Dark vertical">
              <a:extLst>
                <a:ext uri="{FF2B5EF4-FFF2-40B4-BE49-F238E27FC236}">
                  <a16:creationId xmlns:a16="http://schemas.microsoft.com/office/drawing/2014/main" id="{90FDA607-B248-7353-9DC8-4AE04572FAD0}"/>
                </a:ext>
              </a:extLst>
            </p:cNvPr>
            <p:cNvSpPr>
              <a:spLocks noChangeArrowheads="1"/>
            </p:cNvSpPr>
            <p:nvPr/>
          </p:nvSpPr>
          <p:spPr bwMode="auto">
            <a:xfrm>
              <a:off x="6202680" y="3239416"/>
              <a:ext cx="436563" cy="222250"/>
            </a:xfrm>
            <a:prstGeom prst="rect">
              <a:avLst/>
            </a:prstGeom>
            <a:pattFill prst="dkVert">
              <a:fgClr>
                <a:srgbClr val="000000"/>
              </a:fgClr>
              <a:bgClr>
                <a:srgbClr val="C0C0C0"/>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8" name="Rectangle 26" descr="Dark vertical">
              <a:extLst>
                <a:ext uri="{FF2B5EF4-FFF2-40B4-BE49-F238E27FC236}">
                  <a16:creationId xmlns:a16="http://schemas.microsoft.com/office/drawing/2014/main" id="{2C747AD4-44AA-8576-C9DD-18317AE0BDE8}"/>
                </a:ext>
              </a:extLst>
            </p:cNvPr>
            <p:cNvSpPr>
              <a:spLocks noChangeArrowheads="1"/>
            </p:cNvSpPr>
            <p:nvPr/>
          </p:nvSpPr>
          <p:spPr bwMode="auto">
            <a:xfrm>
              <a:off x="6272530" y="3093366"/>
              <a:ext cx="301625" cy="153987"/>
            </a:xfrm>
            <a:prstGeom prst="rect">
              <a:avLst/>
            </a:prstGeom>
            <a:pattFill prst="dkVert">
              <a:fgClr>
                <a:srgbClr val="000000"/>
              </a:fgClr>
              <a:bgClr>
                <a:srgbClr val="666699"/>
              </a:bgClr>
            </a:pattFill>
            <a:ln w="9525">
              <a:solidFill>
                <a:srgbClr val="000000"/>
              </a:solidFill>
              <a:miter lim="800000"/>
              <a:headEnd/>
              <a:tailEnd/>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19" name="Text Box 27">
              <a:extLst>
                <a:ext uri="{FF2B5EF4-FFF2-40B4-BE49-F238E27FC236}">
                  <a16:creationId xmlns:a16="http://schemas.microsoft.com/office/drawing/2014/main" id="{192B9D15-1B0F-5F8C-FDB2-3B84F35F9946}"/>
                </a:ext>
              </a:extLst>
            </p:cNvPr>
            <p:cNvSpPr txBox="1">
              <a:spLocks noChangeArrowheads="1"/>
            </p:cNvSpPr>
            <p:nvPr/>
          </p:nvSpPr>
          <p:spPr bwMode="auto">
            <a:xfrm>
              <a:off x="7377052" y="3372075"/>
              <a:ext cx="16621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Turbine/Pump</a:t>
              </a:r>
            </a:p>
          </p:txBody>
        </p:sp>
        <p:sp>
          <p:nvSpPr>
            <p:cNvPr id="20" name="Line 28">
              <a:extLst>
                <a:ext uri="{FF2B5EF4-FFF2-40B4-BE49-F238E27FC236}">
                  <a16:creationId xmlns:a16="http://schemas.microsoft.com/office/drawing/2014/main" id="{49A3A305-8CCE-1A5C-EE03-BF62E6BB5F8D}"/>
                </a:ext>
              </a:extLst>
            </p:cNvPr>
            <p:cNvSpPr>
              <a:spLocks noChangeShapeType="1"/>
            </p:cNvSpPr>
            <p:nvPr/>
          </p:nvSpPr>
          <p:spPr bwMode="auto">
            <a:xfrm flipH="1">
              <a:off x="6732904" y="2846167"/>
              <a:ext cx="578203" cy="401185"/>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21" name="Rectangle 31">
              <a:extLst>
                <a:ext uri="{FF2B5EF4-FFF2-40B4-BE49-F238E27FC236}">
                  <a16:creationId xmlns:a16="http://schemas.microsoft.com/office/drawing/2014/main" id="{1E295CB2-FF7F-8FEB-4B4A-9D8479BA5D20}"/>
                </a:ext>
              </a:extLst>
            </p:cNvPr>
            <p:cNvSpPr>
              <a:spLocks noChangeArrowheads="1"/>
            </p:cNvSpPr>
            <p:nvPr/>
          </p:nvSpPr>
          <p:spPr bwMode="auto">
            <a:xfrm rot="2859823" flipV="1">
              <a:off x="3716890" y="3072935"/>
              <a:ext cx="2820972" cy="168005"/>
            </a:xfrm>
            <a:prstGeom prst="rect">
              <a:avLst/>
            </a:prstGeom>
            <a:solidFill>
              <a:srgbClr val="4372C4"/>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2" name="Rectangle 34">
              <a:extLst>
                <a:ext uri="{FF2B5EF4-FFF2-40B4-BE49-F238E27FC236}">
                  <a16:creationId xmlns:a16="http://schemas.microsoft.com/office/drawing/2014/main" id="{DCCA8734-4920-A1D0-7B8D-23D045CCE72F}"/>
                </a:ext>
              </a:extLst>
            </p:cNvPr>
            <p:cNvSpPr>
              <a:spLocks noChangeArrowheads="1"/>
            </p:cNvSpPr>
            <p:nvPr/>
          </p:nvSpPr>
          <p:spPr bwMode="auto">
            <a:xfrm>
              <a:off x="6007418" y="3953791"/>
              <a:ext cx="138112" cy="146050"/>
            </a:xfrm>
            <a:prstGeom prst="rect">
              <a:avLst/>
            </a:prstGeom>
            <a:solidFill>
              <a:srgbClr val="4372C4"/>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3" name="Rectangle 8">
              <a:extLst>
                <a:ext uri="{FF2B5EF4-FFF2-40B4-BE49-F238E27FC236}">
                  <a16:creationId xmlns:a16="http://schemas.microsoft.com/office/drawing/2014/main" id="{3C7D854B-65A0-3550-8B2A-22B570A2BDA7}"/>
                </a:ext>
              </a:extLst>
            </p:cNvPr>
            <p:cNvSpPr>
              <a:spLocks noChangeArrowheads="1"/>
            </p:cNvSpPr>
            <p:nvPr/>
          </p:nvSpPr>
          <p:spPr bwMode="auto">
            <a:xfrm>
              <a:off x="6810268" y="3901170"/>
              <a:ext cx="3151481" cy="798060"/>
            </a:xfrm>
            <a:prstGeom prst="rect">
              <a:avLst/>
            </a:prstGeom>
            <a:blipFill>
              <a:blip r:embed="rId2"/>
              <a:tile tx="0" ty="0" sx="100000" sy="100000" flip="none" algn="tl"/>
            </a:blip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4" name="Line 29">
              <a:extLst>
                <a:ext uri="{FF2B5EF4-FFF2-40B4-BE49-F238E27FC236}">
                  <a16:creationId xmlns:a16="http://schemas.microsoft.com/office/drawing/2014/main" id="{782368AF-EE01-46D2-8FFA-D8DFE9CCC0CA}"/>
                </a:ext>
              </a:extLst>
            </p:cNvPr>
            <p:cNvSpPr>
              <a:spLocks noChangeShapeType="1"/>
            </p:cNvSpPr>
            <p:nvPr/>
          </p:nvSpPr>
          <p:spPr bwMode="auto">
            <a:xfrm flipH="1">
              <a:off x="6653529" y="3569615"/>
              <a:ext cx="657580" cy="514351"/>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sz="2400"/>
            </a:p>
          </p:txBody>
        </p:sp>
        <p:sp>
          <p:nvSpPr>
            <p:cNvPr id="25" name="Rectangle 31">
              <a:extLst>
                <a:ext uri="{FF2B5EF4-FFF2-40B4-BE49-F238E27FC236}">
                  <a16:creationId xmlns:a16="http://schemas.microsoft.com/office/drawing/2014/main" id="{7F09065E-7E89-EC38-3835-5C7F09AD4908}"/>
                </a:ext>
              </a:extLst>
            </p:cNvPr>
            <p:cNvSpPr>
              <a:spLocks noChangeArrowheads="1"/>
            </p:cNvSpPr>
            <p:nvPr/>
          </p:nvSpPr>
          <p:spPr bwMode="auto">
            <a:xfrm rot="8954160" flipV="1">
              <a:off x="6637120" y="4155990"/>
              <a:ext cx="892946" cy="146535"/>
            </a:xfrm>
            <a:prstGeom prst="rect">
              <a:avLst/>
            </a:prstGeom>
            <a:solidFill>
              <a:srgbClr val="4372C4"/>
            </a:solidFill>
            <a:ln>
              <a:noFill/>
            </a:ln>
          </p:spPr>
          <p:txBody>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endParaRPr lang="en-US" sz="2400"/>
            </a:p>
          </p:txBody>
        </p:sp>
        <p:sp>
          <p:nvSpPr>
            <p:cNvPr id="26" name="Freeform 25">
              <a:extLst>
                <a:ext uri="{FF2B5EF4-FFF2-40B4-BE49-F238E27FC236}">
                  <a16:creationId xmlns:a16="http://schemas.microsoft.com/office/drawing/2014/main" id="{5B4A0F1C-C83C-544C-877A-5BA46514E25C}"/>
                </a:ext>
              </a:extLst>
            </p:cNvPr>
            <p:cNvSpPr/>
            <p:nvPr/>
          </p:nvSpPr>
          <p:spPr>
            <a:xfrm>
              <a:off x="7187381" y="3903407"/>
              <a:ext cx="2408903" cy="511277"/>
            </a:xfrm>
            <a:custGeom>
              <a:avLst/>
              <a:gdLst>
                <a:gd name="connsiteX0" fmla="*/ 127819 w 2408903"/>
                <a:gd name="connsiteY0" fmla="*/ 9832 h 511277"/>
                <a:gd name="connsiteX1" fmla="*/ 2408903 w 2408903"/>
                <a:gd name="connsiteY1" fmla="*/ 0 h 511277"/>
                <a:gd name="connsiteX2" fmla="*/ 2320413 w 2408903"/>
                <a:gd name="connsiteY2" fmla="*/ 216309 h 511277"/>
                <a:gd name="connsiteX3" fmla="*/ 1966451 w 2408903"/>
                <a:gd name="connsiteY3" fmla="*/ 403122 h 511277"/>
                <a:gd name="connsiteX4" fmla="*/ 1543664 w 2408903"/>
                <a:gd name="connsiteY4" fmla="*/ 471948 h 511277"/>
                <a:gd name="connsiteX5" fmla="*/ 1032387 w 2408903"/>
                <a:gd name="connsiteY5" fmla="*/ 511277 h 511277"/>
                <a:gd name="connsiteX6" fmla="*/ 648929 w 2408903"/>
                <a:gd name="connsiteY6" fmla="*/ 452284 h 511277"/>
                <a:gd name="connsiteX7" fmla="*/ 275303 w 2408903"/>
                <a:gd name="connsiteY7" fmla="*/ 353961 h 511277"/>
                <a:gd name="connsiteX8" fmla="*/ 147484 w 2408903"/>
                <a:gd name="connsiteY8" fmla="*/ 255638 h 511277"/>
                <a:gd name="connsiteX9" fmla="*/ 39329 w 2408903"/>
                <a:gd name="connsiteY9" fmla="*/ 176980 h 511277"/>
                <a:gd name="connsiteX10" fmla="*/ 39329 w 2408903"/>
                <a:gd name="connsiteY10" fmla="*/ 176980 h 511277"/>
                <a:gd name="connsiteX11" fmla="*/ 0 w 2408903"/>
                <a:gd name="connsiteY11" fmla="*/ 19664 h 511277"/>
                <a:gd name="connsiteX12" fmla="*/ 0 w 2408903"/>
                <a:gd name="connsiteY12" fmla="*/ 0 h 511277"/>
                <a:gd name="connsiteX13" fmla="*/ 127819 w 2408903"/>
                <a:gd name="connsiteY13" fmla="*/ 9832 h 5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8903" h="511277">
                  <a:moveTo>
                    <a:pt x="127819" y="9832"/>
                  </a:moveTo>
                  <a:lnTo>
                    <a:pt x="2408903" y="0"/>
                  </a:lnTo>
                  <a:lnTo>
                    <a:pt x="2320413" y="216309"/>
                  </a:lnTo>
                  <a:lnTo>
                    <a:pt x="1966451" y="403122"/>
                  </a:lnTo>
                  <a:lnTo>
                    <a:pt x="1543664" y="471948"/>
                  </a:lnTo>
                  <a:lnTo>
                    <a:pt x="1032387" y="511277"/>
                  </a:lnTo>
                  <a:lnTo>
                    <a:pt x="648929" y="452284"/>
                  </a:lnTo>
                  <a:lnTo>
                    <a:pt x="275303" y="353961"/>
                  </a:lnTo>
                  <a:lnTo>
                    <a:pt x="147484" y="255638"/>
                  </a:lnTo>
                  <a:lnTo>
                    <a:pt x="39329" y="176980"/>
                  </a:lnTo>
                  <a:lnTo>
                    <a:pt x="39329" y="176980"/>
                  </a:lnTo>
                  <a:lnTo>
                    <a:pt x="0" y="19664"/>
                  </a:lnTo>
                  <a:lnTo>
                    <a:pt x="0" y="0"/>
                  </a:lnTo>
                  <a:lnTo>
                    <a:pt x="127819" y="9832"/>
                  </a:lnTo>
                  <a:close/>
                </a:path>
              </a:pathLst>
            </a:cu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 Box 11">
              <a:extLst>
                <a:ext uri="{FF2B5EF4-FFF2-40B4-BE49-F238E27FC236}">
                  <a16:creationId xmlns:a16="http://schemas.microsoft.com/office/drawing/2014/main" id="{28E7B54E-7CC3-805E-52F2-E5A4A55005BC}"/>
                </a:ext>
              </a:extLst>
            </p:cNvPr>
            <p:cNvSpPr txBox="1">
              <a:spLocks noChangeArrowheads="1"/>
            </p:cNvSpPr>
            <p:nvPr/>
          </p:nvSpPr>
          <p:spPr bwMode="auto">
            <a:xfrm>
              <a:off x="7707459" y="4507755"/>
              <a:ext cx="12430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dirty="0"/>
                <a:t>Lower Reservoir</a:t>
              </a:r>
            </a:p>
          </p:txBody>
        </p:sp>
        <p:sp>
          <p:nvSpPr>
            <p:cNvPr id="28" name="Text Box 11">
              <a:extLst>
                <a:ext uri="{FF2B5EF4-FFF2-40B4-BE49-F238E27FC236}">
                  <a16:creationId xmlns:a16="http://schemas.microsoft.com/office/drawing/2014/main" id="{DD86D08F-9859-4864-2CD7-D491062FC84C}"/>
                </a:ext>
              </a:extLst>
            </p:cNvPr>
            <p:cNvSpPr txBox="1">
              <a:spLocks noChangeArrowheads="1"/>
            </p:cNvSpPr>
            <p:nvPr/>
          </p:nvSpPr>
          <p:spPr bwMode="auto">
            <a:xfrm>
              <a:off x="5376922" y="4660962"/>
              <a:ext cx="2102364"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a:spcBef>
                  <a:spcPct val="0"/>
                </a:spcBef>
                <a:buFontTx/>
                <a:buNone/>
              </a:pPr>
              <a:r>
                <a:rPr lang="en-US" sz="2400" dirty="0"/>
                <a:t>Power </a:t>
              </a:r>
              <a:br>
                <a:rPr lang="en-US" sz="2400" dirty="0"/>
              </a:br>
              <a:r>
                <a:rPr lang="en-US" sz="2400" dirty="0"/>
                <a:t>House</a:t>
              </a:r>
            </a:p>
          </p:txBody>
        </p:sp>
        <p:cxnSp>
          <p:nvCxnSpPr>
            <p:cNvPr id="29" name="Straight Arrow Connector 28">
              <a:extLst>
                <a:ext uri="{FF2B5EF4-FFF2-40B4-BE49-F238E27FC236}">
                  <a16:creationId xmlns:a16="http://schemas.microsoft.com/office/drawing/2014/main" id="{8794E1FE-4E93-0CD5-E42A-4C3986182040}"/>
                </a:ext>
              </a:extLst>
            </p:cNvPr>
            <p:cNvCxnSpPr>
              <a:cxnSpLocks/>
            </p:cNvCxnSpPr>
            <p:nvPr/>
          </p:nvCxnSpPr>
          <p:spPr>
            <a:xfrm flipH="1" flipV="1">
              <a:off x="4531953" y="2819759"/>
              <a:ext cx="793408" cy="9203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 Box 27">
              <a:extLst>
                <a:ext uri="{FF2B5EF4-FFF2-40B4-BE49-F238E27FC236}">
                  <a16:creationId xmlns:a16="http://schemas.microsoft.com/office/drawing/2014/main" id="{DD763B86-6891-44AD-1D04-E01BA9367DFA}"/>
                </a:ext>
              </a:extLst>
            </p:cNvPr>
            <p:cNvSpPr txBox="1">
              <a:spLocks noChangeArrowheads="1"/>
            </p:cNvSpPr>
            <p:nvPr/>
          </p:nvSpPr>
          <p:spPr bwMode="auto">
            <a:xfrm>
              <a:off x="3624605" y="3347718"/>
              <a:ext cx="16621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Pumping mode</a:t>
              </a:r>
            </a:p>
          </p:txBody>
        </p:sp>
        <p:cxnSp>
          <p:nvCxnSpPr>
            <p:cNvPr id="31" name="Straight Arrow Connector 30">
              <a:extLst>
                <a:ext uri="{FF2B5EF4-FFF2-40B4-BE49-F238E27FC236}">
                  <a16:creationId xmlns:a16="http://schemas.microsoft.com/office/drawing/2014/main" id="{52BA990A-63F4-FA9C-A0F5-5F49BD27BF7E}"/>
                </a:ext>
              </a:extLst>
            </p:cNvPr>
            <p:cNvCxnSpPr>
              <a:cxnSpLocks/>
            </p:cNvCxnSpPr>
            <p:nvPr/>
          </p:nvCxnSpPr>
          <p:spPr>
            <a:xfrm>
              <a:off x="4862095" y="2538862"/>
              <a:ext cx="850219" cy="9142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27">
              <a:extLst>
                <a:ext uri="{FF2B5EF4-FFF2-40B4-BE49-F238E27FC236}">
                  <a16:creationId xmlns:a16="http://schemas.microsoft.com/office/drawing/2014/main" id="{1F363BC9-2FEA-BE92-531F-6099D45B1E85}"/>
                </a:ext>
              </a:extLst>
            </p:cNvPr>
            <p:cNvSpPr txBox="1">
              <a:spLocks noChangeArrowheads="1"/>
            </p:cNvSpPr>
            <p:nvPr/>
          </p:nvSpPr>
          <p:spPr bwMode="auto">
            <a:xfrm>
              <a:off x="5176344" y="2605318"/>
              <a:ext cx="16621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spcBef>
                  <a:spcPct val="0"/>
                </a:spcBef>
                <a:buFontTx/>
                <a:buNone/>
              </a:pPr>
              <a:r>
                <a:rPr lang="en-US" sz="2400" dirty="0"/>
                <a:t>Generating mode</a:t>
              </a:r>
            </a:p>
          </p:txBody>
        </p:sp>
      </p:grpSp>
    </p:spTree>
    <p:extLst>
      <p:ext uri="{BB962C8B-B14F-4D97-AF65-F5344CB8AC3E}">
        <p14:creationId xmlns:p14="http://schemas.microsoft.com/office/powerpoint/2010/main" val="1368571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86AA-AFE8-6567-A9DF-A9B5ECF41057}"/>
              </a:ext>
            </a:extLst>
          </p:cNvPr>
          <p:cNvSpPr>
            <a:spLocks noGrp="1"/>
          </p:cNvSpPr>
          <p:nvPr>
            <p:ph type="title"/>
          </p:nvPr>
        </p:nvSpPr>
        <p:spPr/>
        <p:txBody>
          <a:bodyPr/>
          <a:lstStyle/>
          <a:p>
            <a:r>
              <a:rPr lang="en-US" dirty="0"/>
              <a:t>Pumped hydro plant</a:t>
            </a:r>
          </a:p>
        </p:txBody>
      </p:sp>
      <p:sp>
        <p:nvSpPr>
          <p:cNvPr id="3" name="Content Placeholder 2">
            <a:extLst>
              <a:ext uri="{FF2B5EF4-FFF2-40B4-BE49-F238E27FC236}">
                <a16:creationId xmlns:a16="http://schemas.microsoft.com/office/drawing/2014/main" id="{1DE08EC8-A141-1B5D-7883-D3B346489842}"/>
              </a:ext>
            </a:extLst>
          </p:cNvPr>
          <p:cNvSpPr>
            <a:spLocks noGrp="1"/>
          </p:cNvSpPr>
          <p:nvPr>
            <p:ph idx="1"/>
          </p:nvPr>
        </p:nvSpPr>
        <p:spPr/>
        <p:txBody>
          <a:bodyPr/>
          <a:lstStyle/>
          <a:p>
            <a:r>
              <a:rPr lang="en-US" dirty="0"/>
              <a:t>Large power ratings: 100’s to 1000’s of MW</a:t>
            </a:r>
          </a:p>
          <a:p>
            <a:r>
              <a:rPr lang="en-US" dirty="0"/>
              <a:t>Typically stores enough water to discharge at full MW capacity for 6-8 hours</a:t>
            </a:r>
          </a:p>
          <a:p>
            <a:r>
              <a:rPr lang="en-US" dirty="0"/>
              <a:t>Typical roundtrip efficiency 70-80%</a:t>
            </a:r>
          </a:p>
          <a:p>
            <a:r>
              <a:rPr lang="en-US" dirty="0"/>
              <a:t>Construction cost is large</a:t>
            </a:r>
          </a:p>
        </p:txBody>
      </p:sp>
      <p:sp>
        <p:nvSpPr>
          <p:cNvPr id="4" name="Date Placeholder 3">
            <a:extLst>
              <a:ext uri="{FF2B5EF4-FFF2-40B4-BE49-F238E27FC236}">
                <a16:creationId xmlns:a16="http://schemas.microsoft.com/office/drawing/2014/main" id="{322BBD82-88FA-1ED1-FB42-116AC9E1758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7E903AC-1109-A136-E608-7D6C7BE2F37B}"/>
              </a:ext>
            </a:extLst>
          </p:cNvPr>
          <p:cNvSpPr>
            <a:spLocks noGrp="1"/>
          </p:cNvSpPr>
          <p:nvPr>
            <p:ph type="sldNum" sz="quarter" idx="12"/>
          </p:nvPr>
        </p:nvSpPr>
        <p:spPr/>
        <p:txBody>
          <a:bodyPr/>
          <a:lstStyle/>
          <a:p>
            <a:fld id="{697646A6-6B76-9347-9EA0-ECEE7D8FD72D}" type="slidenum">
              <a:rPr lang="en-US" smtClean="0"/>
              <a:t>69</a:t>
            </a:fld>
            <a:endParaRPr lang="en-US"/>
          </a:p>
        </p:txBody>
      </p:sp>
    </p:spTree>
    <p:extLst>
      <p:ext uri="{BB962C8B-B14F-4D97-AF65-F5344CB8AC3E}">
        <p14:creationId xmlns:p14="http://schemas.microsoft.com/office/powerpoint/2010/main" val="1272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E57-F822-95EE-9F8A-BB5CB9D53FE2}"/>
              </a:ext>
            </a:extLst>
          </p:cNvPr>
          <p:cNvSpPr>
            <a:spLocks noGrp="1"/>
          </p:cNvSpPr>
          <p:nvPr>
            <p:ph type="title"/>
          </p:nvPr>
        </p:nvSpPr>
        <p:spPr/>
        <p:txBody>
          <a:bodyPr/>
          <a:lstStyle/>
          <a:p>
            <a:r>
              <a:rPr lang="en-US" dirty="0"/>
              <a:t>Flow of air around an airfoil</a:t>
            </a:r>
          </a:p>
        </p:txBody>
      </p:sp>
      <p:sp>
        <p:nvSpPr>
          <p:cNvPr id="5" name="Date Placeholder 4">
            <a:extLst>
              <a:ext uri="{FF2B5EF4-FFF2-40B4-BE49-F238E27FC236}">
                <a16:creationId xmlns:a16="http://schemas.microsoft.com/office/drawing/2014/main" id="{D5C33F95-8955-9F63-864A-B799C59CE852}"/>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77327DB0-28A9-2D0B-C0EF-CDC0D2BD2DE6}"/>
              </a:ext>
            </a:extLst>
          </p:cNvPr>
          <p:cNvSpPr>
            <a:spLocks noGrp="1"/>
          </p:cNvSpPr>
          <p:nvPr>
            <p:ph type="sldNum" sz="quarter" idx="12"/>
          </p:nvPr>
        </p:nvSpPr>
        <p:spPr/>
        <p:txBody>
          <a:bodyPr/>
          <a:lstStyle/>
          <a:p>
            <a:fld id="{697646A6-6B76-9347-9EA0-ECEE7D8FD72D}" type="slidenum">
              <a:rPr lang="en-US" smtClean="0"/>
              <a:t>7</a:t>
            </a:fld>
            <a:endParaRPr lang="en-US"/>
          </a:p>
        </p:txBody>
      </p:sp>
      <p:grpSp>
        <p:nvGrpSpPr>
          <p:cNvPr id="7" name="Group 6">
            <a:extLst>
              <a:ext uri="{FF2B5EF4-FFF2-40B4-BE49-F238E27FC236}">
                <a16:creationId xmlns:a16="http://schemas.microsoft.com/office/drawing/2014/main" id="{BE4A4372-51AA-180E-995F-254507B668F8}"/>
              </a:ext>
            </a:extLst>
          </p:cNvPr>
          <p:cNvGrpSpPr/>
          <p:nvPr/>
        </p:nvGrpSpPr>
        <p:grpSpPr>
          <a:xfrm>
            <a:off x="1168997" y="1773882"/>
            <a:ext cx="9854005" cy="4429362"/>
            <a:chOff x="656211" y="727372"/>
            <a:chExt cx="9854005" cy="4429362"/>
          </a:xfrm>
        </p:grpSpPr>
        <p:sp>
          <p:nvSpPr>
            <p:cNvPr id="8" name="Freeform 7">
              <a:extLst>
                <a:ext uri="{FF2B5EF4-FFF2-40B4-BE49-F238E27FC236}">
                  <a16:creationId xmlns:a16="http://schemas.microsoft.com/office/drawing/2014/main" id="{87A08B47-A9B6-3EFE-019A-47C6A7DFC29C}"/>
                </a:ext>
              </a:extLst>
            </p:cNvPr>
            <p:cNvSpPr/>
            <p:nvPr/>
          </p:nvSpPr>
          <p:spPr>
            <a:xfrm rot="699625">
              <a:off x="3467516" y="2576124"/>
              <a:ext cx="5267202" cy="634586"/>
            </a:xfrm>
            <a:custGeom>
              <a:avLst/>
              <a:gdLst>
                <a:gd name="connsiteX0" fmla="*/ 4631529 w 5357922"/>
                <a:gd name="connsiteY0" fmla="*/ 487689 h 914475"/>
                <a:gd name="connsiteX1" fmla="*/ 2392531 w 5357922"/>
                <a:gd name="connsiteY1" fmla="*/ 579 h 914475"/>
                <a:gd name="connsiteX2" fmla="*/ 298811 w 5357922"/>
                <a:gd name="connsiteY2" fmla="*/ 573147 h 914475"/>
                <a:gd name="connsiteX3" fmla="*/ 162079 w 5357922"/>
                <a:gd name="connsiteY3" fmla="*/ 880796 h 914475"/>
                <a:gd name="connsiteX4" fmla="*/ 1708868 w 5357922"/>
                <a:gd name="connsiteY4" fmla="*/ 906433 h 914475"/>
                <a:gd name="connsiteX5" fmla="*/ 5357922 w 5357922"/>
                <a:gd name="connsiteY5" fmla="*/ 880796 h 914475"/>
                <a:gd name="connsiteX0" fmla="*/ 5349376 w 5357922"/>
                <a:gd name="connsiteY0" fmla="*/ 866579 h 917350"/>
                <a:gd name="connsiteX1" fmla="*/ 2392531 w 5357922"/>
                <a:gd name="connsiteY1" fmla="*/ 3454 h 917350"/>
                <a:gd name="connsiteX2" fmla="*/ 298811 w 5357922"/>
                <a:gd name="connsiteY2" fmla="*/ 576022 h 917350"/>
                <a:gd name="connsiteX3" fmla="*/ 162079 w 5357922"/>
                <a:gd name="connsiteY3" fmla="*/ 883671 h 917350"/>
                <a:gd name="connsiteX4" fmla="*/ 1708868 w 5357922"/>
                <a:gd name="connsiteY4" fmla="*/ 909308 h 917350"/>
                <a:gd name="connsiteX5" fmla="*/ 5357922 w 5357922"/>
                <a:gd name="connsiteY5" fmla="*/ 883671 h 917350"/>
                <a:gd name="connsiteX0" fmla="*/ 5353141 w 5361687"/>
                <a:gd name="connsiteY0" fmla="*/ 688549 h 739320"/>
                <a:gd name="connsiteX1" fmla="*/ 2464663 w 5361687"/>
                <a:gd name="connsiteY1" fmla="*/ 4886 h 739320"/>
                <a:gd name="connsiteX2" fmla="*/ 302576 w 5361687"/>
                <a:gd name="connsiteY2" fmla="*/ 397992 h 739320"/>
                <a:gd name="connsiteX3" fmla="*/ 165844 w 5361687"/>
                <a:gd name="connsiteY3" fmla="*/ 705641 h 739320"/>
                <a:gd name="connsiteX4" fmla="*/ 1712633 w 5361687"/>
                <a:gd name="connsiteY4" fmla="*/ 731278 h 739320"/>
                <a:gd name="connsiteX5" fmla="*/ 5361687 w 5361687"/>
                <a:gd name="connsiteY5" fmla="*/ 705641 h 739320"/>
                <a:gd name="connsiteX0" fmla="*/ 5356961 w 5365507"/>
                <a:gd name="connsiteY0" fmla="*/ 579132 h 629903"/>
                <a:gd name="connsiteX1" fmla="*/ 2536849 w 5365507"/>
                <a:gd name="connsiteY1" fmla="*/ 6564 h 629903"/>
                <a:gd name="connsiteX2" fmla="*/ 306396 w 5365507"/>
                <a:gd name="connsiteY2" fmla="*/ 288575 h 629903"/>
                <a:gd name="connsiteX3" fmla="*/ 169664 w 5365507"/>
                <a:gd name="connsiteY3" fmla="*/ 596224 h 629903"/>
                <a:gd name="connsiteX4" fmla="*/ 1716453 w 5365507"/>
                <a:gd name="connsiteY4" fmla="*/ 621861 h 629903"/>
                <a:gd name="connsiteX5" fmla="*/ 5365507 w 5365507"/>
                <a:gd name="connsiteY5" fmla="*/ 596224 h 629903"/>
                <a:gd name="connsiteX0" fmla="*/ 5258656 w 5267202"/>
                <a:gd name="connsiteY0" fmla="*/ 581565 h 634586"/>
                <a:gd name="connsiteX1" fmla="*/ 2438544 w 5267202"/>
                <a:gd name="connsiteY1" fmla="*/ 8997 h 634586"/>
                <a:gd name="connsiteX2" fmla="*/ 481556 w 5267202"/>
                <a:gd name="connsiteY2" fmla="*/ 256825 h 634586"/>
                <a:gd name="connsiteX3" fmla="*/ 71359 w 5267202"/>
                <a:gd name="connsiteY3" fmla="*/ 598657 h 634586"/>
                <a:gd name="connsiteX4" fmla="*/ 1618148 w 5267202"/>
                <a:gd name="connsiteY4" fmla="*/ 624294 h 634586"/>
                <a:gd name="connsiteX5" fmla="*/ 5267202 w 5267202"/>
                <a:gd name="connsiteY5" fmla="*/ 598657 h 6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7202" h="634586">
                  <a:moveTo>
                    <a:pt x="5258656" y="581565"/>
                  </a:moveTo>
                  <a:cubicBezTo>
                    <a:pt x="4500217" y="330888"/>
                    <a:pt x="3234727" y="63120"/>
                    <a:pt x="2438544" y="8997"/>
                  </a:cubicBezTo>
                  <a:cubicBezTo>
                    <a:pt x="1642361" y="-45126"/>
                    <a:pt x="876087" y="158548"/>
                    <a:pt x="481556" y="256825"/>
                  </a:cubicBezTo>
                  <a:cubicBezTo>
                    <a:pt x="87025" y="355102"/>
                    <a:pt x="-118073" y="537412"/>
                    <a:pt x="71359" y="598657"/>
                  </a:cubicBezTo>
                  <a:cubicBezTo>
                    <a:pt x="260791" y="659902"/>
                    <a:pt x="1618148" y="624294"/>
                    <a:pt x="1618148" y="624294"/>
                  </a:cubicBezTo>
                  <a:lnTo>
                    <a:pt x="5267202" y="598657"/>
                  </a:lnTo>
                </a:path>
              </a:pathLst>
            </a:custGeom>
            <a:solidFill>
              <a:schemeClr val="accent1">
                <a:lumMod val="60000"/>
                <a:lumOff val="40000"/>
              </a:schemeClr>
            </a:solidFill>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endParaRPr lang="en-US" sz="1800">
                <a:solidFill>
                  <a:prstClr val="black"/>
                </a:solidFill>
              </a:endParaRPr>
            </a:p>
          </p:txBody>
        </p:sp>
        <p:sp>
          <p:nvSpPr>
            <p:cNvPr id="9" name="TextBox 8">
              <a:extLst>
                <a:ext uri="{FF2B5EF4-FFF2-40B4-BE49-F238E27FC236}">
                  <a16:creationId xmlns:a16="http://schemas.microsoft.com/office/drawing/2014/main" id="{B1F31302-4BBD-476D-6080-83A2CEE3B684}"/>
                </a:ext>
              </a:extLst>
            </p:cNvPr>
            <p:cNvSpPr txBox="1"/>
            <p:nvPr/>
          </p:nvSpPr>
          <p:spPr>
            <a:xfrm>
              <a:off x="3238015" y="4116607"/>
              <a:ext cx="2379241" cy="369332"/>
            </a:xfrm>
            <a:prstGeom prst="rect">
              <a:avLst/>
            </a:prstGeom>
            <a:noFill/>
          </p:spPr>
          <p:txBody>
            <a:bodyPr wrap="none" rtlCol="0">
              <a:spAutoFit/>
            </a:bodyPr>
            <a:lstStyle/>
            <a:p>
              <a:pPr algn="ctr" eaLnBrk="1" fontAlgn="auto" hangingPunct="1">
                <a:spcBef>
                  <a:spcPts val="0"/>
                </a:spcBef>
                <a:spcAft>
                  <a:spcPts val="0"/>
                </a:spcAft>
              </a:pPr>
              <a:r>
                <a:rPr lang="en-US" sz="1800" dirty="0">
                  <a:latin typeface="Calibri"/>
                  <a:sym typeface="Symbol"/>
                </a:rPr>
                <a:t>Airflow deflected down</a:t>
              </a:r>
            </a:p>
          </p:txBody>
        </p:sp>
        <p:sp>
          <p:nvSpPr>
            <p:cNvPr id="10" name="Freeform 9">
              <a:extLst>
                <a:ext uri="{FF2B5EF4-FFF2-40B4-BE49-F238E27FC236}">
                  <a16:creationId xmlns:a16="http://schemas.microsoft.com/office/drawing/2014/main" id="{5CD9D91A-6135-57DD-84B9-4C8B65D948CB}"/>
                </a:ext>
              </a:extLst>
            </p:cNvPr>
            <p:cNvSpPr/>
            <p:nvPr/>
          </p:nvSpPr>
          <p:spPr>
            <a:xfrm>
              <a:off x="656211" y="2245115"/>
              <a:ext cx="9854005" cy="2240824"/>
            </a:xfrm>
            <a:custGeom>
              <a:avLst/>
              <a:gdLst>
                <a:gd name="connsiteX0" fmla="*/ 0 w 9854005"/>
                <a:gd name="connsiteY0" fmla="*/ 347478 h 2240824"/>
                <a:gd name="connsiteX1" fmla="*/ 1506071 w 9854005"/>
                <a:gd name="connsiteY1" fmla="*/ 368993 h 2240824"/>
                <a:gd name="connsiteX2" fmla="*/ 2409713 w 9854005"/>
                <a:gd name="connsiteY2" fmla="*/ 293690 h 2240824"/>
                <a:gd name="connsiteX3" fmla="*/ 2861535 w 9854005"/>
                <a:gd name="connsiteY3" fmla="*/ 110810 h 2240824"/>
                <a:gd name="connsiteX4" fmla="*/ 3657600 w 9854005"/>
                <a:gd name="connsiteY4" fmla="*/ 3233 h 2240824"/>
                <a:gd name="connsiteX5" fmla="*/ 4528970 w 9854005"/>
                <a:gd name="connsiteY5" fmla="*/ 57021 h 2240824"/>
                <a:gd name="connsiteX6" fmla="*/ 5766099 w 9854005"/>
                <a:gd name="connsiteY6" fmla="*/ 336720 h 2240824"/>
                <a:gd name="connsiteX7" fmla="*/ 8014447 w 9854005"/>
                <a:gd name="connsiteY7" fmla="*/ 1315666 h 2240824"/>
                <a:gd name="connsiteX8" fmla="*/ 9854005 w 9854005"/>
                <a:gd name="connsiteY8" fmla="*/ 2240824 h 2240824"/>
                <a:gd name="connsiteX9" fmla="*/ 9854005 w 9854005"/>
                <a:gd name="connsiteY9" fmla="*/ 2240824 h 224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54005" h="2240824">
                  <a:moveTo>
                    <a:pt x="0" y="347478"/>
                  </a:moveTo>
                  <a:cubicBezTo>
                    <a:pt x="552226" y="362718"/>
                    <a:pt x="1104452" y="377958"/>
                    <a:pt x="1506071" y="368993"/>
                  </a:cubicBezTo>
                  <a:cubicBezTo>
                    <a:pt x="1907690" y="360028"/>
                    <a:pt x="2183802" y="336720"/>
                    <a:pt x="2409713" y="293690"/>
                  </a:cubicBezTo>
                  <a:cubicBezTo>
                    <a:pt x="2635624" y="250660"/>
                    <a:pt x="2653554" y="159219"/>
                    <a:pt x="2861535" y="110810"/>
                  </a:cubicBezTo>
                  <a:cubicBezTo>
                    <a:pt x="3069516" y="62400"/>
                    <a:pt x="3379694" y="12198"/>
                    <a:pt x="3657600" y="3233"/>
                  </a:cubicBezTo>
                  <a:cubicBezTo>
                    <a:pt x="3935506" y="-5732"/>
                    <a:pt x="4177553" y="1440"/>
                    <a:pt x="4528970" y="57021"/>
                  </a:cubicBezTo>
                  <a:cubicBezTo>
                    <a:pt x="4880387" y="112602"/>
                    <a:pt x="5185186" y="126946"/>
                    <a:pt x="5766099" y="336720"/>
                  </a:cubicBezTo>
                  <a:cubicBezTo>
                    <a:pt x="6347012" y="546494"/>
                    <a:pt x="7333129" y="998315"/>
                    <a:pt x="8014447" y="1315666"/>
                  </a:cubicBezTo>
                  <a:cubicBezTo>
                    <a:pt x="8695765" y="1633017"/>
                    <a:pt x="9854005" y="2240824"/>
                    <a:pt x="9854005" y="2240824"/>
                  </a:cubicBezTo>
                  <a:lnTo>
                    <a:pt x="9854005" y="224082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66B48A51-6686-0954-866F-B8D4D0126EC9}"/>
                </a:ext>
              </a:extLst>
            </p:cNvPr>
            <p:cNvSpPr/>
            <p:nvPr/>
          </p:nvSpPr>
          <p:spPr>
            <a:xfrm>
              <a:off x="656211" y="2021993"/>
              <a:ext cx="9854005" cy="2240824"/>
            </a:xfrm>
            <a:custGeom>
              <a:avLst/>
              <a:gdLst>
                <a:gd name="connsiteX0" fmla="*/ 0 w 9854005"/>
                <a:gd name="connsiteY0" fmla="*/ 347478 h 2240824"/>
                <a:gd name="connsiteX1" fmla="*/ 1506071 w 9854005"/>
                <a:gd name="connsiteY1" fmla="*/ 368993 h 2240824"/>
                <a:gd name="connsiteX2" fmla="*/ 2409713 w 9854005"/>
                <a:gd name="connsiteY2" fmla="*/ 293690 h 2240824"/>
                <a:gd name="connsiteX3" fmla="*/ 2861535 w 9854005"/>
                <a:gd name="connsiteY3" fmla="*/ 110810 h 2240824"/>
                <a:gd name="connsiteX4" fmla="*/ 3657600 w 9854005"/>
                <a:gd name="connsiteY4" fmla="*/ 3233 h 2240824"/>
                <a:gd name="connsiteX5" fmla="*/ 4528970 w 9854005"/>
                <a:gd name="connsiteY5" fmla="*/ 57021 h 2240824"/>
                <a:gd name="connsiteX6" fmla="*/ 5766099 w 9854005"/>
                <a:gd name="connsiteY6" fmla="*/ 336720 h 2240824"/>
                <a:gd name="connsiteX7" fmla="*/ 8014447 w 9854005"/>
                <a:gd name="connsiteY7" fmla="*/ 1315666 h 2240824"/>
                <a:gd name="connsiteX8" fmla="*/ 9854005 w 9854005"/>
                <a:gd name="connsiteY8" fmla="*/ 2240824 h 2240824"/>
                <a:gd name="connsiteX9" fmla="*/ 9854005 w 9854005"/>
                <a:gd name="connsiteY9" fmla="*/ 2240824 h 224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54005" h="2240824">
                  <a:moveTo>
                    <a:pt x="0" y="347478"/>
                  </a:moveTo>
                  <a:cubicBezTo>
                    <a:pt x="552226" y="362718"/>
                    <a:pt x="1104452" y="377958"/>
                    <a:pt x="1506071" y="368993"/>
                  </a:cubicBezTo>
                  <a:cubicBezTo>
                    <a:pt x="1907690" y="360028"/>
                    <a:pt x="2183802" y="336720"/>
                    <a:pt x="2409713" y="293690"/>
                  </a:cubicBezTo>
                  <a:cubicBezTo>
                    <a:pt x="2635624" y="250660"/>
                    <a:pt x="2653554" y="159219"/>
                    <a:pt x="2861535" y="110810"/>
                  </a:cubicBezTo>
                  <a:cubicBezTo>
                    <a:pt x="3069516" y="62400"/>
                    <a:pt x="3379694" y="12198"/>
                    <a:pt x="3657600" y="3233"/>
                  </a:cubicBezTo>
                  <a:cubicBezTo>
                    <a:pt x="3935506" y="-5732"/>
                    <a:pt x="4177553" y="1440"/>
                    <a:pt x="4528970" y="57021"/>
                  </a:cubicBezTo>
                  <a:cubicBezTo>
                    <a:pt x="4880387" y="112602"/>
                    <a:pt x="5185186" y="126946"/>
                    <a:pt x="5766099" y="336720"/>
                  </a:cubicBezTo>
                  <a:cubicBezTo>
                    <a:pt x="6347012" y="546494"/>
                    <a:pt x="7333129" y="998315"/>
                    <a:pt x="8014447" y="1315666"/>
                  </a:cubicBezTo>
                  <a:cubicBezTo>
                    <a:pt x="8695765" y="1633017"/>
                    <a:pt x="9854005" y="2240824"/>
                    <a:pt x="9854005" y="2240824"/>
                  </a:cubicBezTo>
                  <a:lnTo>
                    <a:pt x="9854005" y="224082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36F108F-1E77-B32F-5F8F-F4E10D08A574}"/>
                </a:ext>
              </a:extLst>
            </p:cNvPr>
            <p:cNvSpPr/>
            <p:nvPr/>
          </p:nvSpPr>
          <p:spPr>
            <a:xfrm>
              <a:off x="656211" y="1798871"/>
              <a:ext cx="9854005" cy="2240824"/>
            </a:xfrm>
            <a:custGeom>
              <a:avLst/>
              <a:gdLst>
                <a:gd name="connsiteX0" fmla="*/ 0 w 9854005"/>
                <a:gd name="connsiteY0" fmla="*/ 347478 h 2240824"/>
                <a:gd name="connsiteX1" fmla="*/ 1506071 w 9854005"/>
                <a:gd name="connsiteY1" fmla="*/ 368993 h 2240824"/>
                <a:gd name="connsiteX2" fmla="*/ 2409713 w 9854005"/>
                <a:gd name="connsiteY2" fmla="*/ 293690 h 2240824"/>
                <a:gd name="connsiteX3" fmla="*/ 2861535 w 9854005"/>
                <a:gd name="connsiteY3" fmla="*/ 110810 h 2240824"/>
                <a:gd name="connsiteX4" fmla="*/ 3657600 w 9854005"/>
                <a:gd name="connsiteY4" fmla="*/ 3233 h 2240824"/>
                <a:gd name="connsiteX5" fmla="*/ 4528970 w 9854005"/>
                <a:gd name="connsiteY5" fmla="*/ 57021 h 2240824"/>
                <a:gd name="connsiteX6" fmla="*/ 5766099 w 9854005"/>
                <a:gd name="connsiteY6" fmla="*/ 336720 h 2240824"/>
                <a:gd name="connsiteX7" fmla="*/ 8014447 w 9854005"/>
                <a:gd name="connsiteY7" fmla="*/ 1315666 h 2240824"/>
                <a:gd name="connsiteX8" fmla="*/ 9854005 w 9854005"/>
                <a:gd name="connsiteY8" fmla="*/ 2240824 h 2240824"/>
                <a:gd name="connsiteX9" fmla="*/ 9854005 w 9854005"/>
                <a:gd name="connsiteY9" fmla="*/ 2240824 h 224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54005" h="2240824">
                  <a:moveTo>
                    <a:pt x="0" y="347478"/>
                  </a:moveTo>
                  <a:cubicBezTo>
                    <a:pt x="552226" y="362718"/>
                    <a:pt x="1104452" y="377958"/>
                    <a:pt x="1506071" y="368993"/>
                  </a:cubicBezTo>
                  <a:cubicBezTo>
                    <a:pt x="1907690" y="360028"/>
                    <a:pt x="2183802" y="336720"/>
                    <a:pt x="2409713" y="293690"/>
                  </a:cubicBezTo>
                  <a:cubicBezTo>
                    <a:pt x="2635624" y="250660"/>
                    <a:pt x="2653554" y="159219"/>
                    <a:pt x="2861535" y="110810"/>
                  </a:cubicBezTo>
                  <a:cubicBezTo>
                    <a:pt x="3069516" y="62400"/>
                    <a:pt x="3379694" y="12198"/>
                    <a:pt x="3657600" y="3233"/>
                  </a:cubicBezTo>
                  <a:cubicBezTo>
                    <a:pt x="3935506" y="-5732"/>
                    <a:pt x="4177553" y="1440"/>
                    <a:pt x="4528970" y="57021"/>
                  </a:cubicBezTo>
                  <a:cubicBezTo>
                    <a:pt x="4880387" y="112602"/>
                    <a:pt x="5185186" y="126946"/>
                    <a:pt x="5766099" y="336720"/>
                  </a:cubicBezTo>
                  <a:cubicBezTo>
                    <a:pt x="6347012" y="546494"/>
                    <a:pt x="7333129" y="998315"/>
                    <a:pt x="8014447" y="1315666"/>
                  </a:cubicBezTo>
                  <a:cubicBezTo>
                    <a:pt x="8695765" y="1633017"/>
                    <a:pt x="9854005" y="2240824"/>
                    <a:pt x="9854005" y="2240824"/>
                  </a:cubicBezTo>
                  <a:lnTo>
                    <a:pt x="9854005" y="224082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1E00C0F3-335D-2897-396F-9E2865DF5B42}"/>
                </a:ext>
              </a:extLst>
            </p:cNvPr>
            <p:cNvSpPr/>
            <p:nvPr/>
          </p:nvSpPr>
          <p:spPr>
            <a:xfrm>
              <a:off x="656211" y="2814918"/>
              <a:ext cx="9724913" cy="1886174"/>
            </a:xfrm>
            <a:custGeom>
              <a:avLst/>
              <a:gdLst>
                <a:gd name="connsiteX0" fmla="*/ 0 w 9724913"/>
                <a:gd name="connsiteY0" fmla="*/ 14343 h 1886174"/>
                <a:gd name="connsiteX1" fmla="*/ 1796527 w 9724913"/>
                <a:gd name="connsiteY1" fmla="*/ 14343 h 1886174"/>
                <a:gd name="connsiteX2" fmla="*/ 2678654 w 9724913"/>
                <a:gd name="connsiteY2" fmla="*/ 14343 h 1886174"/>
                <a:gd name="connsiteX3" fmla="*/ 3646842 w 9724913"/>
                <a:gd name="connsiteY3" fmla="*/ 207981 h 1886174"/>
                <a:gd name="connsiteX4" fmla="*/ 7831567 w 9724913"/>
                <a:gd name="connsiteY4" fmla="*/ 1004047 h 1886174"/>
                <a:gd name="connsiteX5" fmla="*/ 9724913 w 9724913"/>
                <a:gd name="connsiteY5" fmla="*/ 1886174 h 188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4913" h="1886174">
                  <a:moveTo>
                    <a:pt x="0" y="14343"/>
                  </a:moveTo>
                  <a:lnTo>
                    <a:pt x="1796527" y="14343"/>
                  </a:lnTo>
                  <a:cubicBezTo>
                    <a:pt x="2242969" y="14343"/>
                    <a:pt x="2370268" y="-17930"/>
                    <a:pt x="2678654" y="14343"/>
                  </a:cubicBezTo>
                  <a:cubicBezTo>
                    <a:pt x="2987040" y="46616"/>
                    <a:pt x="3646842" y="207981"/>
                    <a:pt x="3646842" y="207981"/>
                  </a:cubicBezTo>
                  <a:cubicBezTo>
                    <a:pt x="4505661" y="372932"/>
                    <a:pt x="6818555" y="724348"/>
                    <a:pt x="7831567" y="1004047"/>
                  </a:cubicBezTo>
                  <a:cubicBezTo>
                    <a:pt x="8844579" y="1283746"/>
                    <a:pt x="9284746" y="1584960"/>
                    <a:pt x="9724913" y="1886174"/>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8DD6943-1267-8E34-5534-20BE7CF7ECA4}"/>
                </a:ext>
              </a:extLst>
            </p:cNvPr>
            <p:cNvSpPr/>
            <p:nvPr/>
          </p:nvSpPr>
          <p:spPr>
            <a:xfrm>
              <a:off x="656211" y="3042739"/>
              <a:ext cx="9724913" cy="1886174"/>
            </a:xfrm>
            <a:custGeom>
              <a:avLst/>
              <a:gdLst>
                <a:gd name="connsiteX0" fmla="*/ 0 w 9724913"/>
                <a:gd name="connsiteY0" fmla="*/ 14343 h 1886174"/>
                <a:gd name="connsiteX1" fmla="*/ 1796527 w 9724913"/>
                <a:gd name="connsiteY1" fmla="*/ 14343 h 1886174"/>
                <a:gd name="connsiteX2" fmla="*/ 2678654 w 9724913"/>
                <a:gd name="connsiteY2" fmla="*/ 14343 h 1886174"/>
                <a:gd name="connsiteX3" fmla="*/ 3646842 w 9724913"/>
                <a:gd name="connsiteY3" fmla="*/ 207981 h 1886174"/>
                <a:gd name="connsiteX4" fmla="*/ 7831567 w 9724913"/>
                <a:gd name="connsiteY4" fmla="*/ 1004047 h 1886174"/>
                <a:gd name="connsiteX5" fmla="*/ 9724913 w 9724913"/>
                <a:gd name="connsiteY5" fmla="*/ 1886174 h 188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4913" h="1886174">
                  <a:moveTo>
                    <a:pt x="0" y="14343"/>
                  </a:moveTo>
                  <a:lnTo>
                    <a:pt x="1796527" y="14343"/>
                  </a:lnTo>
                  <a:cubicBezTo>
                    <a:pt x="2242969" y="14343"/>
                    <a:pt x="2370268" y="-17930"/>
                    <a:pt x="2678654" y="14343"/>
                  </a:cubicBezTo>
                  <a:cubicBezTo>
                    <a:pt x="2987040" y="46616"/>
                    <a:pt x="3646842" y="207981"/>
                    <a:pt x="3646842" y="207981"/>
                  </a:cubicBezTo>
                  <a:cubicBezTo>
                    <a:pt x="4505661" y="372932"/>
                    <a:pt x="6818555" y="724348"/>
                    <a:pt x="7831567" y="1004047"/>
                  </a:cubicBezTo>
                  <a:cubicBezTo>
                    <a:pt x="8844579" y="1283746"/>
                    <a:pt x="9284746" y="1584960"/>
                    <a:pt x="9724913" y="1886174"/>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A6E75FA0-4970-28B5-10D4-A61BE338E1A0}"/>
                </a:ext>
              </a:extLst>
            </p:cNvPr>
            <p:cNvSpPr/>
            <p:nvPr/>
          </p:nvSpPr>
          <p:spPr>
            <a:xfrm>
              <a:off x="656211" y="3270560"/>
              <a:ext cx="9724913" cy="1886174"/>
            </a:xfrm>
            <a:custGeom>
              <a:avLst/>
              <a:gdLst>
                <a:gd name="connsiteX0" fmla="*/ 0 w 9724913"/>
                <a:gd name="connsiteY0" fmla="*/ 14343 h 1886174"/>
                <a:gd name="connsiteX1" fmla="*/ 1796527 w 9724913"/>
                <a:gd name="connsiteY1" fmla="*/ 14343 h 1886174"/>
                <a:gd name="connsiteX2" fmla="*/ 2678654 w 9724913"/>
                <a:gd name="connsiteY2" fmla="*/ 14343 h 1886174"/>
                <a:gd name="connsiteX3" fmla="*/ 3646842 w 9724913"/>
                <a:gd name="connsiteY3" fmla="*/ 207981 h 1886174"/>
                <a:gd name="connsiteX4" fmla="*/ 7831567 w 9724913"/>
                <a:gd name="connsiteY4" fmla="*/ 1004047 h 1886174"/>
                <a:gd name="connsiteX5" fmla="*/ 9724913 w 9724913"/>
                <a:gd name="connsiteY5" fmla="*/ 1886174 h 188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4913" h="1886174">
                  <a:moveTo>
                    <a:pt x="0" y="14343"/>
                  </a:moveTo>
                  <a:lnTo>
                    <a:pt x="1796527" y="14343"/>
                  </a:lnTo>
                  <a:cubicBezTo>
                    <a:pt x="2242969" y="14343"/>
                    <a:pt x="2370268" y="-17930"/>
                    <a:pt x="2678654" y="14343"/>
                  </a:cubicBezTo>
                  <a:cubicBezTo>
                    <a:pt x="2987040" y="46616"/>
                    <a:pt x="3646842" y="207981"/>
                    <a:pt x="3646842" y="207981"/>
                  </a:cubicBezTo>
                  <a:cubicBezTo>
                    <a:pt x="4505661" y="372932"/>
                    <a:pt x="6818555" y="724348"/>
                    <a:pt x="7831567" y="1004047"/>
                  </a:cubicBezTo>
                  <a:cubicBezTo>
                    <a:pt x="8844579" y="1283746"/>
                    <a:pt x="9284746" y="1584960"/>
                    <a:pt x="9724913" y="1886174"/>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E5257C2-6A76-E318-E941-5BF976BBBF9E}"/>
                </a:ext>
              </a:extLst>
            </p:cNvPr>
            <p:cNvGrpSpPr/>
            <p:nvPr/>
          </p:nvGrpSpPr>
          <p:grpSpPr>
            <a:xfrm>
              <a:off x="873164" y="2100361"/>
              <a:ext cx="193638" cy="111196"/>
              <a:chOff x="873164" y="2100361"/>
              <a:chExt cx="193638" cy="111196"/>
            </a:xfrm>
          </p:grpSpPr>
          <p:cxnSp>
            <p:nvCxnSpPr>
              <p:cNvPr id="35" name="Straight Connector 34">
                <a:extLst>
                  <a:ext uri="{FF2B5EF4-FFF2-40B4-BE49-F238E27FC236}">
                    <a16:creationId xmlns:a16="http://schemas.microsoft.com/office/drawing/2014/main" id="{D850DE5C-CCD0-DD70-108A-523B9EF272CC}"/>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591E58C-64C7-2991-B8C4-7E9A614D5451}"/>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82698F2-9AAB-455E-CE1C-C3434DFEDE5D}"/>
                </a:ext>
              </a:extLst>
            </p:cNvPr>
            <p:cNvGrpSpPr/>
            <p:nvPr/>
          </p:nvGrpSpPr>
          <p:grpSpPr>
            <a:xfrm>
              <a:off x="873164" y="2322228"/>
              <a:ext cx="193638" cy="111196"/>
              <a:chOff x="873164" y="2100361"/>
              <a:chExt cx="193638" cy="111196"/>
            </a:xfrm>
          </p:grpSpPr>
          <p:cxnSp>
            <p:nvCxnSpPr>
              <p:cNvPr id="33" name="Straight Connector 32">
                <a:extLst>
                  <a:ext uri="{FF2B5EF4-FFF2-40B4-BE49-F238E27FC236}">
                    <a16:creationId xmlns:a16="http://schemas.microsoft.com/office/drawing/2014/main" id="{D63D3211-720B-24E9-2C71-F1EF1D70B0FE}"/>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4508C1-0ADC-B2EE-E904-21BC6C5DF34C}"/>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18CBE6-0B0B-5DF3-16CD-1B45CB9483C1}"/>
                </a:ext>
              </a:extLst>
            </p:cNvPr>
            <p:cNvGrpSpPr/>
            <p:nvPr/>
          </p:nvGrpSpPr>
          <p:grpSpPr>
            <a:xfrm>
              <a:off x="873164" y="2547270"/>
              <a:ext cx="193638" cy="111196"/>
              <a:chOff x="873164" y="2100361"/>
              <a:chExt cx="193638" cy="111196"/>
            </a:xfrm>
          </p:grpSpPr>
          <p:cxnSp>
            <p:nvCxnSpPr>
              <p:cNvPr id="31" name="Straight Connector 30">
                <a:extLst>
                  <a:ext uri="{FF2B5EF4-FFF2-40B4-BE49-F238E27FC236}">
                    <a16:creationId xmlns:a16="http://schemas.microsoft.com/office/drawing/2014/main" id="{E7B2AE5C-0668-C10C-E883-651E22892A0A}"/>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2FD0DFD-F2F0-CA20-6DF4-9C84257FEDBC}"/>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A651DC5-1D31-DA3F-5B63-EFCED9ADF98A}"/>
                </a:ext>
              </a:extLst>
            </p:cNvPr>
            <p:cNvGrpSpPr/>
            <p:nvPr/>
          </p:nvGrpSpPr>
          <p:grpSpPr>
            <a:xfrm>
              <a:off x="873164" y="2772312"/>
              <a:ext cx="193638" cy="111196"/>
              <a:chOff x="873164" y="2100361"/>
              <a:chExt cx="193638" cy="111196"/>
            </a:xfrm>
          </p:grpSpPr>
          <p:cxnSp>
            <p:nvCxnSpPr>
              <p:cNvPr id="29" name="Straight Connector 28">
                <a:extLst>
                  <a:ext uri="{FF2B5EF4-FFF2-40B4-BE49-F238E27FC236}">
                    <a16:creationId xmlns:a16="http://schemas.microsoft.com/office/drawing/2014/main" id="{D021C987-9817-AFFB-A8D7-B95F29F42145}"/>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9EC062-A751-3E6C-1C45-6F43005EB249}"/>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730274A-F1A9-4047-541F-BCB46867D1A8}"/>
                </a:ext>
              </a:extLst>
            </p:cNvPr>
            <p:cNvGrpSpPr/>
            <p:nvPr/>
          </p:nvGrpSpPr>
          <p:grpSpPr>
            <a:xfrm>
              <a:off x="873164" y="3000529"/>
              <a:ext cx="193638" cy="111196"/>
              <a:chOff x="873164" y="2100361"/>
              <a:chExt cx="193638" cy="111196"/>
            </a:xfrm>
          </p:grpSpPr>
          <p:cxnSp>
            <p:nvCxnSpPr>
              <p:cNvPr id="27" name="Straight Connector 26">
                <a:extLst>
                  <a:ext uri="{FF2B5EF4-FFF2-40B4-BE49-F238E27FC236}">
                    <a16:creationId xmlns:a16="http://schemas.microsoft.com/office/drawing/2014/main" id="{DB65792F-5A5A-4CCB-0BA5-95C44915416B}"/>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00617B-E3D9-E104-5CF2-FEC920C3E6B7}"/>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F2AFE61-480E-1462-B513-000E1E90B9BB}"/>
                </a:ext>
              </a:extLst>
            </p:cNvPr>
            <p:cNvGrpSpPr/>
            <p:nvPr/>
          </p:nvGrpSpPr>
          <p:grpSpPr>
            <a:xfrm>
              <a:off x="873164" y="3228746"/>
              <a:ext cx="193638" cy="111196"/>
              <a:chOff x="873164" y="2100361"/>
              <a:chExt cx="193638" cy="111196"/>
            </a:xfrm>
          </p:grpSpPr>
          <p:cxnSp>
            <p:nvCxnSpPr>
              <p:cNvPr id="25" name="Straight Connector 24">
                <a:extLst>
                  <a:ext uri="{FF2B5EF4-FFF2-40B4-BE49-F238E27FC236}">
                    <a16:creationId xmlns:a16="http://schemas.microsoft.com/office/drawing/2014/main" id="{570FE561-3A6F-F741-4608-5D635E6F99D2}"/>
                  </a:ext>
                </a:extLst>
              </p:cNvPr>
              <p:cNvCxnSpPr>
                <a:cxnSpLocks/>
              </p:cNvCxnSpPr>
              <p:nvPr/>
            </p:nvCxnSpPr>
            <p:spPr>
              <a:xfrm>
                <a:off x="873164" y="2100361"/>
                <a:ext cx="191843" cy="5434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F7E5B2-0B40-6071-6B71-7DA432BA4A65}"/>
                  </a:ext>
                </a:extLst>
              </p:cNvPr>
              <p:cNvCxnSpPr>
                <a:cxnSpLocks/>
              </p:cNvCxnSpPr>
              <p:nvPr/>
            </p:nvCxnSpPr>
            <p:spPr>
              <a:xfrm flipV="1">
                <a:off x="873164" y="2157970"/>
                <a:ext cx="193638" cy="5358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2" name="Right Arrow 21">
              <a:extLst>
                <a:ext uri="{FF2B5EF4-FFF2-40B4-BE49-F238E27FC236}">
                  <a16:creationId xmlns:a16="http://schemas.microsoft.com/office/drawing/2014/main" id="{C78F482E-EF5A-21E8-B9E3-652A9E40FAF6}"/>
                </a:ext>
              </a:extLst>
            </p:cNvPr>
            <p:cNvSpPr/>
            <p:nvPr/>
          </p:nvSpPr>
          <p:spPr>
            <a:xfrm rot="5400000">
              <a:off x="5269815" y="4223944"/>
              <a:ext cx="1066800" cy="381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a:solidFill>
                  <a:prstClr val="white"/>
                </a:solidFill>
              </a:endParaRPr>
            </a:p>
          </p:txBody>
        </p:sp>
        <p:sp>
          <p:nvSpPr>
            <p:cNvPr id="23" name="TextBox 22">
              <a:extLst>
                <a:ext uri="{FF2B5EF4-FFF2-40B4-BE49-F238E27FC236}">
                  <a16:creationId xmlns:a16="http://schemas.microsoft.com/office/drawing/2014/main" id="{E323378A-5842-28FE-F7BE-B2A3C03EF192}"/>
                </a:ext>
              </a:extLst>
            </p:cNvPr>
            <p:cNvSpPr txBox="1"/>
            <p:nvPr/>
          </p:nvSpPr>
          <p:spPr>
            <a:xfrm>
              <a:off x="3797211" y="1126285"/>
              <a:ext cx="1786002" cy="369332"/>
            </a:xfrm>
            <a:prstGeom prst="rect">
              <a:avLst/>
            </a:prstGeom>
            <a:noFill/>
          </p:spPr>
          <p:txBody>
            <a:bodyPr wrap="none" rtlCol="0">
              <a:spAutoFit/>
            </a:bodyPr>
            <a:lstStyle/>
            <a:p>
              <a:pPr algn="ctr" eaLnBrk="1" fontAlgn="auto" hangingPunct="1">
                <a:spcBef>
                  <a:spcPts val="0"/>
                </a:spcBef>
                <a:spcAft>
                  <a:spcPts val="0"/>
                </a:spcAft>
              </a:pPr>
              <a:r>
                <a:rPr lang="en-US" sz="1800" dirty="0">
                  <a:latin typeface="Calibri"/>
                  <a:sym typeface="Symbol"/>
                </a:rPr>
                <a:t>Airfoil pushed up</a:t>
              </a:r>
            </a:p>
          </p:txBody>
        </p:sp>
        <p:sp>
          <p:nvSpPr>
            <p:cNvPr id="24" name="Right Arrow 23">
              <a:extLst>
                <a:ext uri="{FF2B5EF4-FFF2-40B4-BE49-F238E27FC236}">
                  <a16:creationId xmlns:a16="http://schemas.microsoft.com/office/drawing/2014/main" id="{864210E1-1A74-6438-E343-F5099F3EACF0}"/>
                </a:ext>
              </a:extLst>
            </p:cNvPr>
            <p:cNvSpPr/>
            <p:nvPr/>
          </p:nvSpPr>
          <p:spPr>
            <a:xfrm rot="16200000" flipV="1">
              <a:off x="5269815" y="1070272"/>
              <a:ext cx="1066800" cy="381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dirty="0">
                <a:solidFill>
                  <a:prstClr val="white"/>
                </a:solidFill>
              </a:endParaRPr>
            </a:p>
          </p:txBody>
        </p:sp>
      </p:grpSp>
    </p:spTree>
    <p:extLst>
      <p:ext uri="{BB962C8B-B14F-4D97-AF65-F5344CB8AC3E}">
        <p14:creationId xmlns:p14="http://schemas.microsoft.com/office/powerpoint/2010/main" val="1001040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B9A2A5-1000-C5D3-3460-C5EFF032FB3B}"/>
              </a:ext>
            </a:extLst>
          </p:cNvPr>
          <p:cNvSpPr>
            <a:spLocks noGrp="1"/>
          </p:cNvSpPr>
          <p:nvPr>
            <p:ph type="title"/>
          </p:nvPr>
        </p:nvSpPr>
        <p:spPr/>
        <p:txBody>
          <a:bodyPr>
            <a:normAutofit fontScale="90000"/>
          </a:bodyPr>
          <a:lstStyle/>
          <a:p>
            <a:r>
              <a:rPr lang="en-US" sz="4400" b="1" dirty="0"/>
              <a:t>Rocky Mountain Hydroelectric Plant (Georgia)</a:t>
            </a:r>
            <a:endParaRPr lang="en-US" dirty="0"/>
          </a:p>
        </p:txBody>
      </p:sp>
      <p:sp>
        <p:nvSpPr>
          <p:cNvPr id="4" name="Date Placeholder 3">
            <a:extLst>
              <a:ext uri="{FF2B5EF4-FFF2-40B4-BE49-F238E27FC236}">
                <a16:creationId xmlns:a16="http://schemas.microsoft.com/office/drawing/2014/main" id="{CCE63011-DF25-7007-6156-355829BFDF4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6C7A3177-E1C9-1745-6418-AEE106FE3AC7}"/>
              </a:ext>
            </a:extLst>
          </p:cNvPr>
          <p:cNvSpPr>
            <a:spLocks noGrp="1"/>
          </p:cNvSpPr>
          <p:nvPr>
            <p:ph type="sldNum" sz="quarter" idx="12"/>
          </p:nvPr>
        </p:nvSpPr>
        <p:spPr/>
        <p:txBody>
          <a:bodyPr/>
          <a:lstStyle/>
          <a:p>
            <a:fld id="{697646A6-6B76-9347-9EA0-ECEE7D8FD72D}" type="slidenum">
              <a:rPr lang="en-US" smtClean="0"/>
              <a:t>70</a:t>
            </a:fld>
            <a:endParaRPr lang="en-US"/>
          </a:p>
        </p:txBody>
      </p:sp>
      <p:pic>
        <p:nvPicPr>
          <p:cNvPr id="7" name="Picture 2" descr="http://canarysystems.com/wp-content/uploads/2015/10/Picture1-1030x610.jpg">
            <a:hlinkClick r:id="rId2"/>
            <a:extLst>
              <a:ext uri="{FF2B5EF4-FFF2-40B4-BE49-F238E27FC236}">
                <a16:creationId xmlns:a16="http://schemas.microsoft.com/office/drawing/2014/main" id="{C9EAC271-9789-F57C-9EAF-0F551C48C38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854307" y="1647569"/>
            <a:ext cx="8483385" cy="502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052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BA9B1EF4-CF96-2D11-07AD-7876FD4B9CF2}"/>
              </a:ext>
            </a:extLst>
          </p:cNvPr>
          <p:cNvSpPr>
            <a:spLocks noGrp="1"/>
          </p:cNvSpPr>
          <p:nvPr>
            <p:ph type="title"/>
          </p:nvPr>
        </p:nvSpPr>
        <p:spPr>
          <a:xfrm>
            <a:off x="839788" y="457200"/>
            <a:ext cx="3932237" cy="1112838"/>
          </a:xfrm>
        </p:spPr>
        <p:txBody>
          <a:bodyPr>
            <a:normAutofit/>
          </a:bodyPr>
          <a:lstStyle/>
          <a:p>
            <a:r>
              <a:rPr lang="en-US" b="1" dirty="0" err="1"/>
              <a:t>Hohenwarte</a:t>
            </a:r>
            <a:r>
              <a:rPr lang="en-US" b="1" dirty="0"/>
              <a:t> II in Thuringia, Germany</a:t>
            </a:r>
            <a:endParaRPr lang="en-US" dirty="0"/>
          </a:p>
        </p:txBody>
      </p:sp>
      <p:pic>
        <p:nvPicPr>
          <p:cNvPr id="1026" name="Picture 2" descr="Pumped storage hydropower station Hohenwarte II in Thuringia, Germany which is owned by the Swedish company Vattenfall GmbH. The upper reservoir is filled with pumped water from the lower reservoir/river power plant in times of surplus electricity production. The water from the upper reservoir powers on demand the eight turbines in the machine hall, the height of drop is 304 m. 4,5">
            <a:extLst>
              <a:ext uri="{FF2B5EF4-FFF2-40B4-BE49-F238E27FC236}">
                <a16:creationId xmlns:a16="http://schemas.microsoft.com/office/drawing/2014/main" id="{62BAA44C-2E46-CE4C-D1D1-E7A004843FA9}"/>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t="-1146"/>
          <a:stretch/>
        </p:blipFill>
        <p:spPr bwMode="auto">
          <a:xfrm>
            <a:off x="5564890" y="0"/>
            <a:ext cx="5461473" cy="6858000"/>
          </a:xfrm>
          <a:prstGeom prst="rect">
            <a:avLst/>
          </a:prstGeom>
          <a:solidFill>
            <a:srgbClr val="FFFFFF"/>
          </a:solidFill>
        </p:spPr>
      </p:pic>
      <p:sp>
        <p:nvSpPr>
          <p:cNvPr id="3" name="Date Placeholder 2">
            <a:extLst>
              <a:ext uri="{FF2B5EF4-FFF2-40B4-BE49-F238E27FC236}">
                <a16:creationId xmlns:a16="http://schemas.microsoft.com/office/drawing/2014/main" id="{F84AF6F7-9CA6-72F9-ED9A-8E2EBC395B94}"/>
              </a:ext>
            </a:extLst>
          </p:cNvPr>
          <p:cNvSpPr>
            <a:spLocks noGrp="1"/>
          </p:cNvSpPr>
          <p:nvPr>
            <p:ph type="dt" sz="half" idx="10"/>
          </p:nvPr>
        </p:nvSpPr>
        <p:spPr>
          <a:xfrm>
            <a:off x="0" y="6580641"/>
            <a:ext cx="3194462" cy="277359"/>
          </a:xfrm>
        </p:spPr>
        <p:txBody>
          <a:bodyPr anchor="ctr">
            <a:normAutofit/>
          </a:bodyPr>
          <a:lstStyle/>
          <a:p>
            <a:pPr>
              <a:spcAft>
                <a:spcPts val="600"/>
              </a:spcAft>
            </a:pPr>
            <a:r>
              <a:rPr lang="en-US"/>
              <a:t>© 2023 Daniel Kirschen</a:t>
            </a:r>
          </a:p>
        </p:txBody>
      </p:sp>
      <p:sp>
        <p:nvSpPr>
          <p:cNvPr id="4" name="Slide Number Placeholder 3">
            <a:extLst>
              <a:ext uri="{FF2B5EF4-FFF2-40B4-BE49-F238E27FC236}">
                <a16:creationId xmlns:a16="http://schemas.microsoft.com/office/drawing/2014/main" id="{5136A93B-93B2-DA82-90CD-DD82CA9E98DF}"/>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71</a:t>
            </a:fld>
            <a:endParaRPr lang="en-US"/>
          </a:p>
        </p:txBody>
      </p:sp>
    </p:spTree>
    <p:extLst>
      <p:ext uri="{BB962C8B-B14F-4D97-AF65-F5344CB8AC3E}">
        <p14:creationId xmlns:p14="http://schemas.microsoft.com/office/powerpoint/2010/main" val="233366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A775-3CE7-53EF-B910-8B03ECF36010}"/>
              </a:ext>
            </a:extLst>
          </p:cNvPr>
          <p:cNvSpPr>
            <a:spLocks noGrp="1"/>
          </p:cNvSpPr>
          <p:nvPr>
            <p:ph type="title"/>
          </p:nvPr>
        </p:nvSpPr>
        <p:spPr/>
        <p:txBody>
          <a:bodyPr/>
          <a:lstStyle/>
          <a:p>
            <a:r>
              <a:rPr lang="en-US" dirty="0"/>
              <a:t>Battery energy storage systems (BESS)</a:t>
            </a:r>
          </a:p>
        </p:txBody>
      </p:sp>
      <p:sp>
        <p:nvSpPr>
          <p:cNvPr id="3" name="Date Placeholder 2">
            <a:extLst>
              <a:ext uri="{FF2B5EF4-FFF2-40B4-BE49-F238E27FC236}">
                <a16:creationId xmlns:a16="http://schemas.microsoft.com/office/drawing/2014/main" id="{FEF6DAF7-9A35-B29F-C53A-FD33880A12ED}"/>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5FC2333B-38CD-68B5-431A-86743A8AAB5F}"/>
              </a:ext>
            </a:extLst>
          </p:cNvPr>
          <p:cNvSpPr>
            <a:spLocks noGrp="1"/>
          </p:cNvSpPr>
          <p:nvPr>
            <p:ph type="sldNum" sz="quarter" idx="12"/>
          </p:nvPr>
        </p:nvSpPr>
        <p:spPr/>
        <p:txBody>
          <a:bodyPr/>
          <a:lstStyle/>
          <a:p>
            <a:fld id="{697646A6-6B76-9347-9EA0-ECEE7D8FD72D}" type="slidenum">
              <a:rPr lang="en-US" smtClean="0"/>
              <a:t>72</a:t>
            </a:fld>
            <a:endParaRPr lang="en-US"/>
          </a:p>
        </p:txBody>
      </p:sp>
      <p:grpSp>
        <p:nvGrpSpPr>
          <p:cNvPr id="5" name="Group 4">
            <a:extLst>
              <a:ext uri="{FF2B5EF4-FFF2-40B4-BE49-F238E27FC236}">
                <a16:creationId xmlns:a16="http://schemas.microsoft.com/office/drawing/2014/main" id="{6C5E0753-CBC9-49EA-E4B7-CE372AC02403}"/>
              </a:ext>
            </a:extLst>
          </p:cNvPr>
          <p:cNvGrpSpPr/>
          <p:nvPr/>
        </p:nvGrpSpPr>
        <p:grpSpPr>
          <a:xfrm>
            <a:off x="2199674" y="1651858"/>
            <a:ext cx="7792652" cy="4194196"/>
            <a:chOff x="2383008" y="1039015"/>
            <a:chExt cx="7792652" cy="4194196"/>
          </a:xfrm>
        </p:grpSpPr>
        <p:grpSp>
          <p:nvGrpSpPr>
            <p:cNvPr id="6" name="Group 5">
              <a:extLst>
                <a:ext uri="{FF2B5EF4-FFF2-40B4-BE49-F238E27FC236}">
                  <a16:creationId xmlns:a16="http://schemas.microsoft.com/office/drawing/2014/main" id="{7BE21215-726C-7EEF-1950-BE6E81C4728C}"/>
                </a:ext>
              </a:extLst>
            </p:cNvPr>
            <p:cNvGrpSpPr/>
            <p:nvPr/>
          </p:nvGrpSpPr>
          <p:grpSpPr>
            <a:xfrm>
              <a:off x="2705290" y="1641398"/>
              <a:ext cx="1902695" cy="2439774"/>
              <a:chOff x="1456999" y="2393752"/>
              <a:chExt cx="1902695" cy="2439774"/>
            </a:xfrm>
          </p:grpSpPr>
          <p:grpSp>
            <p:nvGrpSpPr>
              <p:cNvPr id="62" name="Group 61">
                <a:extLst>
                  <a:ext uri="{FF2B5EF4-FFF2-40B4-BE49-F238E27FC236}">
                    <a16:creationId xmlns:a16="http://schemas.microsoft.com/office/drawing/2014/main" id="{741D789B-D796-D377-AFAE-A44203A8E971}"/>
                  </a:ext>
                </a:extLst>
              </p:cNvPr>
              <p:cNvGrpSpPr/>
              <p:nvPr/>
            </p:nvGrpSpPr>
            <p:grpSpPr>
              <a:xfrm>
                <a:off x="2901905" y="2393752"/>
                <a:ext cx="457789" cy="2439774"/>
                <a:chOff x="2901905" y="2388870"/>
                <a:chExt cx="457789" cy="2439774"/>
              </a:xfrm>
            </p:grpSpPr>
            <p:grpSp>
              <p:nvGrpSpPr>
                <p:cNvPr id="94" name="Group 93">
                  <a:extLst>
                    <a:ext uri="{FF2B5EF4-FFF2-40B4-BE49-F238E27FC236}">
                      <a16:creationId xmlns:a16="http://schemas.microsoft.com/office/drawing/2014/main" id="{4AB50D6F-F557-AF83-F716-89F2E421DADE}"/>
                    </a:ext>
                  </a:extLst>
                </p:cNvPr>
                <p:cNvGrpSpPr/>
                <p:nvPr/>
              </p:nvGrpSpPr>
              <p:grpSpPr>
                <a:xfrm>
                  <a:off x="2901905" y="2388870"/>
                  <a:ext cx="457789" cy="989916"/>
                  <a:chOff x="2914061" y="2388870"/>
                  <a:chExt cx="457789" cy="989916"/>
                </a:xfrm>
              </p:grpSpPr>
              <p:grpSp>
                <p:nvGrpSpPr>
                  <p:cNvPr id="110" name="Group 109">
                    <a:extLst>
                      <a:ext uri="{FF2B5EF4-FFF2-40B4-BE49-F238E27FC236}">
                        <a16:creationId xmlns:a16="http://schemas.microsoft.com/office/drawing/2014/main" id="{C3FD04DE-3724-22C6-D85B-28207614F3ED}"/>
                      </a:ext>
                    </a:extLst>
                  </p:cNvPr>
                  <p:cNvGrpSpPr/>
                  <p:nvPr/>
                </p:nvGrpSpPr>
                <p:grpSpPr>
                  <a:xfrm>
                    <a:off x="2914650" y="2388870"/>
                    <a:ext cx="457200" cy="579545"/>
                    <a:chOff x="2914650" y="2388870"/>
                    <a:chExt cx="457200" cy="579545"/>
                  </a:xfrm>
                </p:grpSpPr>
                <p:cxnSp>
                  <p:nvCxnSpPr>
                    <p:cNvPr id="116" name="Straight Connector 115">
                      <a:extLst>
                        <a:ext uri="{FF2B5EF4-FFF2-40B4-BE49-F238E27FC236}">
                          <a16:creationId xmlns:a16="http://schemas.microsoft.com/office/drawing/2014/main" id="{EFD698D0-B2D0-EDB3-202B-E824D245EE1C}"/>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7061896-CFDC-C0F1-BF9D-434D01A648E0}"/>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28EDBBB-D6E5-4B01-2F50-4839CC74D232}"/>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D01D98A-866A-F64A-7C8F-17614E0D64AB}"/>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B0551637-5B84-94C9-233A-D927F9D6103A}"/>
                      </a:ext>
                    </a:extLst>
                  </p:cNvPr>
                  <p:cNvGrpSpPr/>
                  <p:nvPr/>
                </p:nvGrpSpPr>
                <p:grpSpPr>
                  <a:xfrm>
                    <a:off x="2914061" y="2799241"/>
                    <a:ext cx="457200" cy="579545"/>
                    <a:chOff x="2914650" y="2388870"/>
                    <a:chExt cx="457200" cy="579545"/>
                  </a:xfrm>
                </p:grpSpPr>
                <p:cxnSp>
                  <p:nvCxnSpPr>
                    <p:cNvPr id="112" name="Straight Connector 111">
                      <a:extLst>
                        <a:ext uri="{FF2B5EF4-FFF2-40B4-BE49-F238E27FC236}">
                          <a16:creationId xmlns:a16="http://schemas.microsoft.com/office/drawing/2014/main" id="{8186FF5B-2619-E0FD-51A9-4853835B51CB}"/>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9EC5FA8-8D9F-F474-D448-6414BBBFAD78}"/>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693151-6C1C-BB80-F9E4-81E6DD80B72B}"/>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22D752-F969-F0A1-9B8D-74BFAE8FAFF5}"/>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F6ED6059-D374-2465-F9A3-AA58A6D206CB}"/>
                    </a:ext>
                  </a:extLst>
                </p:cNvPr>
                <p:cNvGrpSpPr/>
                <p:nvPr/>
              </p:nvGrpSpPr>
              <p:grpSpPr>
                <a:xfrm>
                  <a:off x="3107940" y="3475828"/>
                  <a:ext cx="45719" cy="265859"/>
                  <a:chOff x="3118643" y="3446915"/>
                  <a:chExt cx="45719" cy="265859"/>
                </a:xfrm>
              </p:grpSpPr>
              <p:sp>
                <p:nvSpPr>
                  <p:cNvPr id="107" name="Oval 106">
                    <a:extLst>
                      <a:ext uri="{FF2B5EF4-FFF2-40B4-BE49-F238E27FC236}">
                        <a16:creationId xmlns:a16="http://schemas.microsoft.com/office/drawing/2014/main" id="{B0DDC92B-DF4F-910B-A74F-0FB09C1E21F0}"/>
                      </a:ext>
                    </a:extLst>
                  </p:cNvPr>
                  <p:cNvSpPr/>
                  <p:nvPr/>
                </p:nvSpPr>
                <p:spPr>
                  <a:xfrm>
                    <a:off x="3118643" y="344691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1C49771-1405-8AE2-A044-55D5E45183D8}"/>
                      </a:ext>
                    </a:extLst>
                  </p:cNvPr>
                  <p:cNvSpPr/>
                  <p:nvPr/>
                </p:nvSpPr>
                <p:spPr>
                  <a:xfrm>
                    <a:off x="3118643" y="35569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C78C6F-5AED-BF50-172C-C772D138E7F2}"/>
                      </a:ext>
                    </a:extLst>
                  </p:cNvPr>
                  <p:cNvSpPr/>
                  <p:nvPr/>
                </p:nvSpPr>
                <p:spPr>
                  <a:xfrm>
                    <a:off x="3118643" y="366705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D77BD31-FF86-5A58-4E0C-A268DC2840DC}"/>
                    </a:ext>
                  </a:extLst>
                </p:cNvPr>
                <p:cNvGrpSpPr/>
                <p:nvPr/>
              </p:nvGrpSpPr>
              <p:grpSpPr>
                <a:xfrm>
                  <a:off x="2901905" y="3838728"/>
                  <a:ext cx="457789" cy="989916"/>
                  <a:chOff x="2914061" y="2388870"/>
                  <a:chExt cx="457789" cy="989916"/>
                </a:xfrm>
              </p:grpSpPr>
              <p:grpSp>
                <p:nvGrpSpPr>
                  <p:cNvPr id="97" name="Group 96">
                    <a:extLst>
                      <a:ext uri="{FF2B5EF4-FFF2-40B4-BE49-F238E27FC236}">
                        <a16:creationId xmlns:a16="http://schemas.microsoft.com/office/drawing/2014/main" id="{0B287275-798E-98D5-1B4C-415CAD5CC153}"/>
                      </a:ext>
                    </a:extLst>
                  </p:cNvPr>
                  <p:cNvGrpSpPr/>
                  <p:nvPr/>
                </p:nvGrpSpPr>
                <p:grpSpPr>
                  <a:xfrm>
                    <a:off x="2914650" y="2388870"/>
                    <a:ext cx="457200" cy="579545"/>
                    <a:chOff x="2914650" y="2388870"/>
                    <a:chExt cx="457200" cy="579545"/>
                  </a:xfrm>
                </p:grpSpPr>
                <p:cxnSp>
                  <p:nvCxnSpPr>
                    <p:cNvPr id="103" name="Straight Connector 102">
                      <a:extLst>
                        <a:ext uri="{FF2B5EF4-FFF2-40B4-BE49-F238E27FC236}">
                          <a16:creationId xmlns:a16="http://schemas.microsoft.com/office/drawing/2014/main" id="{B427A7CF-687F-7F02-42F8-B4EA906E859E}"/>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C4A1B9-4C91-8B60-F3EA-BD8C90FFC352}"/>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6A2C5A-A709-608E-C834-E0688F479C92}"/>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A9108E-66E5-239C-1795-67595E9277D5}"/>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A8A947C7-4271-FE89-9F66-9C14F509EE60}"/>
                      </a:ext>
                    </a:extLst>
                  </p:cNvPr>
                  <p:cNvGrpSpPr/>
                  <p:nvPr/>
                </p:nvGrpSpPr>
                <p:grpSpPr>
                  <a:xfrm>
                    <a:off x="2914061" y="2799241"/>
                    <a:ext cx="457200" cy="579545"/>
                    <a:chOff x="2914650" y="2388870"/>
                    <a:chExt cx="457200" cy="579545"/>
                  </a:xfrm>
                </p:grpSpPr>
                <p:cxnSp>
                  <p:nvCxnSpPr>
                    <p:cNvPr id="99" name="Straight Connector 98">
                      <a:extLst>
                        <a:ext uri="{FF2B5EF4-FFF2-40B4-BE49-F238E27FC236}">
                          <a16:creationId xmlns:a16="http://schemas.microsoft.com/office/drawing/2014/main" id="{E72938BE-3A54-E1D1-11F4-ADB4562B7B2E}"/>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19CA4C-B466-EE5D-123C-25607106CB86}"/>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DCCBCE-C9A5-AA6A-DF58-60BAC0034C52}"/>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C52DE0F-1518-253A-7343-14A97FB1AC38}"/>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3" name="Group 62">
                <a:extLst>
                  <a:ext uri="{FF2B5EF4-FFF2-40B4-BE49-F238E27FC236}">
                    <a16:creationId xmlns:a16="http://schemas.microsoft.com/office/drawing/2014/main" id="{CB739F65-53F1-ED67-45A0-7C9A2E739EF4}"/>
                  </a:ext>
                </a:extLst>
              </p:cNvPr>
              <p:cNvGrpSpPr/>
              <p:nvPr/>
            </p:nvGrpSpPr>
            <p:grpSpPr>
              <a:xfrm>
                <a:off x="1456999" y="2393752"/>
                <a:ext cx="457789" cy="2439774"/>
                <a:chOff x="2901905" y="2388870"/>
                <a:chExt cx="457789" cy="2439774"/>
              </a:xfrm>
            </p:grpSpPr>
            <p:grpSp>
              <p:nvGrpSpPr>
                <p:cNvPr id="68" name="Group 67">
                  <a:extLst>
                    <a:ext uri="{FF2B5EF4-FFF2-40B4-BE49-F238E27FC236}">
                      <a16:creationId xmlns:a16="http://schemas.microsoft.com/office/drawing/2014/main" id="{279ADD81-2319-7AF9-B8CE-2DB262D0C163}"/>
                    </a:ext>
                  </a:extLst>
                </p:cNvPr>
                <p:cNvGrpSpPr/>
                <p:nvPr/>
              </p:nvGrpSpPr>
              <p:grpSpPr>
                <a:xfrm>
                  <a:off x="2901905" y="2388870"/>
                  <a:ext cx="457789" cy="989916"/>
                  <a:chOff x="2914061" y="2388870"/>
                  <a:chExt cx="457789" cy="989916"/>
                </a:xfrm>
              </p:grpSpPr>
              <p:grpSp>
                <p:nvGrpSpPr>
                  <p:cNvPr id="84" name="Group 83">
                    <a:extLst>
                      <a:ext uri="{FF2B5EF4-FFF2-40B4-BE49-F238E27FC236}">
                        <a16:creationId xmlns:a16="http://schemas.microsoft.com/office/drawing/2014/main" id="{04316566-2F82-B2DE-7387-5254C2312821}"/>
                      </a:ext>
                    </a:extLst>
                  </p:cNvPr>
                  <p:cNvGrpSpPr/>
                  <p:nvPr/>
                </p:nvGrpSpPr>
                <p:grpSpPr>
                  <a:xfrm>
                    <a:off x="2914650" y="2388870"/>
                    <a:ext cx="457200" cy="579545"/>
                    <a:chOff x="2914650" y="2388870"/>
                    <a:chExt cx="457200" cy="579545"/>
                  </a:xfrm>
                </p:grpSpPr>
                <p:cxnSp>
                  <p:nvCxnSpPr>
                    <p:cNvPr id="90" name="Straight Connector 89">
                      <a:extLst>
                        <a:ext uri="{FF2B5EF4-FFF2-40B4-BE49-F238E27FC236}">
                          <a16:creationId xmlns:a16="http://schemas.microsoft.com/office/drawing/2014/main" id="{A90B5DAE-B36B-E256-DE54-1BE6A63A3545}"/>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8CBA32-549F-37B1-1B60-DB38B80BEB6F}"/>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C01194A-844D-FD4B-138E-1051BBA49607}"/>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1CAC18-9C01-CAE1-DC34-52556A292DC1}"/>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0E752BE-9210-B7F9-D785-F6112FC6A1AF}"/>
                      </a:ext>
                    </a:extLst>
                  </p:cNvPr>
                  <p:cNvGrpSpPr/>
                  <p:nvPr/>
                </p:nvGrpSpPr>
                <p:grpSpPr>
                  <a:xfrm>
                    <a:off x="2914061" y="2799241"/>
                    <a:ext cx="457200" cy="579545"/>
                    <a:chOff x="2914650" y="2388870"/>
                    <a:chExt cx="457200" cy="579545"/>
                  </a:xfrm>
                </p:grpSpPr>
                <p:cxnSp>
                  <p:nvCxnSpPr>
                    <p:cNvPr id="86" name="Straight Connector 85">
                      <a:extLst>
                        <a:ext uri="{FF2B5EF4-FFF2-40B4-BE49-F238E27FC236}">
                          <a16:creationId xmlns:a16="http://schemas.microsoft.com/office/drawing/2014/main" id="{C08B9478-D4A8-AC5E-B7CE-A9036F9078FB}"/>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803A6F-7AD2-4ABC-A59E-623D7946174B}"/>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3963B2E-B859-BA7B-97D7-672588B52062}"/>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A0955E5-E457-5A3B-6E13-088542C6C609}"/>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20CAFC48-FE2C-577D-7941-163AC22DA8AB}"/>
                    </a:ext>
                  </a:extLst>
                </p:cNvPr>
                <p:cNvGrpSpPr/>
                <p:nvPr/>
              </p:nvGrpSpPr>
              <p:grpSpPr>
                <a:xfrm>
                  <a:off x="3107940" y="3475828"/>
                  <a:ext cx="45719" cy="265859"/>
                  <a:chOff x="3118643" y="3446915"/>
                  <a:chExt cx="45719" cy="265859"/>
                </a:xfrm>
              </p:grpSpPr>
              <p:sp>
                <p:nvSpPr>
                  <p:cNvPr id="81" name="Oval 80">
                    <a:extLst>
                      <a:ext uri="{FF2B5EF4-FFF2-40B4-BE49-F238E27FC236}">
                        <a16:creationId xmlns:a16="http://schemas.microsoft.com/office/drawing/2014/main" id="{A53BD8AE-9888-294B-644B-3CA3DA2E0FD9}"/>
                      </a:ext>
                    </a:extLst>
                  </p:cNvPr>
                  <p:cNvSpPr/>
                  <p:nvPr/>
                </p:nvSpPr>
                <p:spPr>
                  <a:xfrm>
                    <a:off x="3118643" y="344691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4E74603-7E70-EFC3-4AE6-1D01B1143585}"/>
                      </a:ext>
                    </a:extLst>
                  </p:cNvPr>
                  <p:cNvSpPr/>
                  <p:nvPr/>
                </p:nvSpPr>
                <p:spPr>
                  <a:xfrm>
                    <a:off x="3118643" y="35569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4113926-385D-D483-E860-FD4745552722}"/>
                      </a:ext>
                    </a:extLst>
                  </p:cNvPr>
                  <p:cNvSpPr/>
                  <p:nvPr/>
                </p:nvSpPr>
                <p:spPr>
                  <a:xfrm>
                    <a:off x="3118643" y="366705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9F671A5-3175-696D-C04D-92D89B13AFFA}"/>
                    </a:ext>
                  </a:extLst>
                </p:cNvPr>
                <p:cNvGrpSpPr/>
                <p:nvPr/>
              </p:nvGrpSpPr>
              <p:grpSpPr>
                <a:xfrm>
                  <a:off x="2901905" y="3838728"/>
                  <a:ext cx="457789" cy="989916"/>
                  <a:chOff x="2914061" y="2388870"/>
                  <a:chExt cx="457789" cy="989916"/>
                </a:xfrm>
              </p:grpSpPr>
              <p:grpSp>
                <p:nvGrpSpPr>
                  <p:cNvPr id="71" name="Group 70">
                    <a:extLst>
                      <a:ext uri="{FF2B5EF4-FFF2-40B4-BE49-F238E27FC236}">
                        <a16:creationId xmlns:a16="http://schemas.microsoft.com/office/drawing/2014/main" id="{B160ADB1-FE8B-A37A-C68A-E3023B34D2F5}"/>
                      </a:ext>
                    </a:extLst>
                  </p:cNvPr>
                  <p:cNvGrpSpPr/>
                  <p:nvPr/>
                </p:nvGrpSpPr>
                <p:grpSpPr>
                  <a:xfrm>
                    <a:off x="2914650" y="2388870"/>
                    <a:ext cx="457200" cy="579545"/>
                    <a:chOff x="2914650" y="2388870"/>
                    <a:chExt cx="457200" cy="579545"/>
                  </a:xfrm>
                </p:grpSpPr>
                <p:cxnSp>
                  <p:nvCxnSpPr>
                    <p:cNvPr id="77" name="Straight Connector 76">
                      <a:extLst>
                        <a:ext uri="{FF2B5EF4-FFF2-40B4-BE49-F238E27FC236}">
                          <a16:creationId xmlns:a16="http://schemas.microsoft.com/office/drawing/2014/main" id="{ABB09976-3CBE-D5FA-CEA9-92884E12F8BA}"/>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7F9D223-343B-F548-1684-CDA21460D073}"/>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27D24E5-305E-360D-26E7-92F43E7F7EF5}"/>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8FF416E-5BAA-029D-0252-663D420F1B70}"/>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0563654-7898-7010-F396-08B874DD4329}"/>
                      </a:ext>
                    </a:extLst>
                  </p:cNvPr>
                  <p:cNvGrpSpPr/>
                  <p:nvPr/>
                </p:nvGrpSpPr>
                <p:grpSpPr>
                  <a:xfrm>
                    <a:off x="2914061" y="2799241"/>
                    <a:ext cx="457200" cy="579545"/>
                    <a:chOff x="2914650" y="2388870"/>
                    <a:chExt cx="457200" cy="579545"/>
                  </a:xfrm>
                </p:grpSpPr>
                <p:cxnSp>
                  <p:nvCxnSpPr>
                    <p:cNvPr id="73" name="Straight Connector 72">
                      <a:extLst>
                        <a:ext uri="{FF2B5EF4-FFF2-40B4-BE49-F238E27FC236}">
                          <a16:creationId xmlns:a16="http://schemas.microsoft.com/office/drawing/2014/main" id="{1C3251C5-4A2F-6EED-E699-4EE6C7063471}"/>
                        </a:ext>
                      </a:extLst>
                    </p:cNvPr>
                    <p:cNvCxnSpPr>
                      <a:cxnSpLocks/>
                    </p:cNvCxnSpPr>
                    <p:nvPr/>
                  </p:nvCxnSpPr>
                  <p:spPr>
                    <a:xfrm>
                      <a:off x="2914650" y="261747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1CABCE-A9DF-384E-893B-22ED8861FC5C}"/>
                        </a:ext>
                      </a:extLst>
                    </p:cNvPr>
                    <p:cNvCxnSpPr>
                      <a:cxnSpLocks/>
                    </p:cNvCxnSpPr>
                    <p:nvPr/>
                  </p:nvCxnSpPr>
                  <p:spPr>
                    <a:xfrm>
                      <a:off x="3028950" y="2743625"/>
                      <a:ext cx="22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A283FEB-8638-40FB-D09F-3D2E3F29CB47}"/>
                        </a:ext>
                      </a:extLst>
                    </p:cNvPr>
                    <p:cNvCxnSpPr>
                      <a:cxnSpLocks/>
                    </p:cNvCxnSpPr>
                    <p:nvPr/>
                  </p:nvCxnSpPr>
                  <p:spPr>
                    <a:xfrm>
                      <a:off x="3143250" y="2739815"/>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283F542-2890-F8A6-DAF7-8EADBB1C5A02}"/>
                        </a:ext>
                      </a:extLst>
                    </p:cNvPr>
                    <p:cNvCxnSpPr>
                      <a:cxnSpLocks/>
                    </p:cNvCxnSpPr>
                    <p:nvPr/>
                  </p:nvCxnSpPr>
                  <p:spPr>
                    <a:xfrm>
                      <a:off x="3143250" y="238887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4" name="Group 63">
                <a:extLst>
                  <a:ext uri="{FF2B5EF4-FFF2-40B4-BE49-F238E27FC236}">
                    <a16:creationId xmlns:a16="http://schemas.microsoft.com/office/drawing/2014/main" id="{1BEA4ACA-37B9-DF0F-62E0-D19A241E7722}"/>
                  </a:ext>
                </a:extLst>
              </p:cNvPr>
              <p:cNvGrpSpPr/>
              <p:nvPr/>
            </p:nvGrpSpPr>
            <p:grpSpPr>
              <a:xfrm rot="16200000">
                <a:off x="2385487" y="3480710"/>
                <a:ext cx="45719" cy="265859"/>
                <a:chOff x="2405206" y="3628228"/>
                <a:chExt cx="45719" cy="265859"/>
              </a:xfrm>
            </p:grpSpPr>
            <p:sp>
              <p:nvSpPr>
                <p:cNvPr id="65" name="Oval 64">
                  <a:extLst>
                    <a:ext uri="{FF2B5EF4-FFF2-40B4-BE49-F238E27FC236}">
                      <a16:creationId xmlns:a16="http://schemas.microsoft.com/office/drawing/2014/main" id="{3EECAD03-CCB7-8171-86EE-6EAB6BFA33D6}"/>
                    </a:ext>
                  </a:extLst>
                </p:cNvPr>
                <p:cNvSpPr/>
                <p:nvPr/>
              </p:nvSpPr>
              <p:spPr>
                <a:xfrm>
                  <a:off x="2405206" y="362822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46EC0DF-5AAD-2F1E-ABA0-0C6B495BD436}"/>
                    </a:ext>
                  </a:extLst>
                </p:cNvPr>
                <p:cNvSpPr/>
                <p:nvPr/>
              </p:nvSpPr>
              <p:spPr>
                <a:xfrm>
                  <a:off x="2405206" y="373829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82D4FCC-842D-B3E0-690B-2A7F474DB81A}"/>
                    </a:ext>
                  </a:extLst>
                </p:cNvPr>
                <p:cNvSpPr/>
                <p:nvPr/>
              </p:nvSpPr>
              <p:spPr>
                <a:xfrm>
                  <a:off x="2405206" y="384836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3339C57B-03D0-A705-D39B-77ED66BCDCED}"/>
                </a:ext>
              </a:extLst>
            </p:cNvPr>
            <p:cNvGrpSpPr/>
            <p:nvPr/>
          </p:nvGrpSpPr>
          <p:grpSpPr>
            <a:xfrm>
              <a:off x="2932440" y="1641398"/>
              <a:ext cx="2663008" cy="2425606"/>
              <a:chOff x="1543478" y="2393752"/>
              <a:chExt cx="2460911" cy="2425606"/>
            </a:xfrm>
            <a:effectLst/>
          </p:grpSpPr>
          <p:cxnSp>
            <p:nvCxnSpPr>
              <p:cNvPr id="60" name="Straight Connector 59">
                <a:extLst>
                  <a:ext uri="{FF2B5EF4-FFF2-40B4-BE49-F238E27FC236}">
                    <a16:creationId xmlns:a16="http://schemas.microsoft.com/office/drawing/2014/main" id="{F7F60589-C5B1-40FD-61F4-94AB72674BCF}"/>
                  </a:ext>
                </a:extLst>
              </p:cNvPr>
              <p:cNvCxnSpPr>
                <a:cxnSpLocks/>
              </p:cNvCxnSpPr>
              <p:nvPr/>
            </p:nvCxnSpPr>
            <p:spPr>
              <a:xfrm>
                <a:off x="1543478" y="2393752"/>
                <a:ext cx="24609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7A3C2B-1F55-17B4-21EA-C1BFE2226868}"/>
                  </a:ext>
                </a:extLst>
              </p:cNvPr>
              <p:cNvCxnSpPr>
                <a:cxnSpLocks/>
              </p:cNvCxnSpPr>
              <p:nvPr/>
            </p:nvCxnSpPr>
            <p:spPr>
              <a:xfrm>
                <a:off x="1543478" y="4819358"/>
                <a:ext cx="24609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AEC45E7F-6795-9CC3-6C1C-35FD64CFE29B}"/>
                </a:ext>
              </a:extLst>
            </p:cNvPr>
            <p:cNvSpPr/>
            <p:nvPr/>
          </p:nvSpPr>
          <p:spPr>
            <a:xfrm>
              <a:off x="2383008" y="1039015"/>
              <a:ext cx="2547257" cy="3409406"/>
            </a:xfrm>
            <a:prstGeom prst="rect">
              <a:avLst/>
            </a:prstGeom>
            <a:noFill/>
            <a:ln w="381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06A352-673D-8358-1016-DBA883A1A84D}"/>
                </a:ext>
              </a:extLst>
            </p:cNvPr>
            <p:cNvSpPr/>
            <p:nvPr/>
          </p:nvSpPr>
          <p:spPr>
            <a:xfrm>
              <a:off x="6420054" y="1686705"/>
              <a:ext cx="1856596" cy="2334992"/>
            </a:xfrm>
            <a:prstGeom prst="rect">
              <a:avLst/>
            </a:prstGeom>
            <a:noFill/>
            <a:ln w="38100">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C8C54E-AD83-9ADD-C517-6BBAEF0C0AF6}"/>
                </a:ext>
              </a:extLst>
            </p:cNvPr>
            <p:cNvSpPr/>
            <p:nvPr/>
          </p:nvSpPr>
          <p:spPr>
            <a:xfrm rot="5400000">
              <a:off x="3354651" y="4065360"/>
              <a:ext cx="603970" cy="1647010"/>
            </a:xfrm>
            <a:prstGeom prst="rect">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B4ABDEC-7BC7-C168-FFA4-E0BF8B1F75BB}"/>
                </a:ext>
              </a:extLst>
            </p:cNvPr>
            <p:cNvGrpSpPr/>
            <p:nvPr/>
          </p:nvGrpSpPr>
          <p:grpSpPr>
            <a:xfrm>
              <a:off x="3231965" y="1932733"/>
              <a:ext cx="45719" cy="1892736"/>
              <a:chOff x="1843003" y="2685087"/>
              <a:chExt cx="45719" cy="1892736"/>
            </a:xfrm>
          </p:grpSpPr>
          <p:sp>
            <p:nvSpPr>
              <p:cNvPr id="56" name="Oval 55">
                <a:extLst>
                  <a:ext uri="{FF2B5EF4-FFF2-40B4-BE49-F238E27FC236}">
                    <a16:creationId xmlns:a16="http://schemas.microsoft.com/office/drawing/2014/main" id="{D4D321E3-53B3-6493-A921-6F688B3AAF4A}"/>
                  </a:ext>
                </a:extLst>
              </p:cNvPr>
              <p:cNvSpPr/>
              <p:nvPr/>
            </p:nvSpPr>
            <p:spPr>
              <a:xfrm rot="16200000">
                <a:off x="1843003" y="2685087"/>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D532460-7570-105F-9309-059D315099B6}"/>
                  </a:ext>
                </a:extLst>
              </p:cNvPr>
              <p:cNvSpPr/>
              <p:nvPr/>
            </p:nvSpPr>
            <p:spPr>
              <a:xfrm rot="16200000">
                <a:off x="1843003" y="3085684"/>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E79D6CC-0ED1-F0C0-503D-98684E5E6B43}"/>
                  </a:ext>
                </a:extLst>
              </p:cNvPr>
              <p:cNvSpPr/>
              <p:nvPr/>
            </p:nvSpPr>
            <p:spPr>
              <a:xfrm rot="16200000">
                <a:off x="1843003" y="4126362"/>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98D7B40-1796-EA3A-E306-EBC71E3BA40B}"/>
                  </a:ext>
                </a:extLst>
              </p:cNvPr>
              <p:cNvSpPr/>
              <p:nvPr/>
            </p:nvSpPr>
            <p:spPr>
              <a:xfrm rot="16200000">
                <a:off x="1843003" y="4532104"/>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DF7D490-9F94-AE81-4FE4-FF5A5F53F611}"/>
                </a:ext>
              </a:extLst>
            </p:cNvPr>
            <p:cNvGrpSpPr/>
            <p:nvPr/>
          </p:nvGrpSpPr>
          <p:grpSpPr>
            <a:xfrm>
              <a:off x="4033201" y="1936574"/>
              <a:ext cx="45719" cy="1892736"/>
              <a:chOff x="1843003" y="2685087"/>
              <a:chExt cx="45719" cy="1892736"/>
            </a:xfrm>
          </p:grpSpPr>
          <p:sp>
            <p:nvSpPr>
              <p:cNvPr id="52" name="Oval 51">
                <a:extLst>
                  <a:ext uri="{FF2B5EF4-FFF2-40B4-BE49-F238E27FC236}">
                    <a16:creationId xmlns:a16="http://schemas.microsoft.com/office/drawing/2014/main" id="{A4370ADD-6071-E4A8-40A1-28F88AFF0766}"/>
                  </a:ext>
                </a:extLst>
              </p:cNvPr>
              <p:cNvSpPr/>
              <p:nvPr/>
            </p:nvSpPr>
            <p:spPr>
              <a:xfrm rot="16200000">
                <a:off x="1843003" y="2685087"/>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A6D7BB7-7E92-0A55-9D62-404897A4AEFA}"/>
                  </a:ext>
                </a:extLst>
              </p:cNvPr>
              <p:cNvSpPr/>
              <p:nvPr/>
            </p:nvSpPr>
            <p:spPr>
              <a:xfrm rot="16200000">
                <a:off x="1843003" y="3085684"/>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5BC09BE-7191-F48A-390F-FC26C5046B77}"/>
                  </a:ext>
                </a:extLst>
              </p:cNvPr>
              <p:cNvSpPr/>
              <p:nvPr/>
            </p:nvSpPr>
            <p:spPr>
              <a:xfrm rot="16200000">
                <a:off x="1843003" y="4126362"/>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F328C9C-3D6E-4B0B-2050-ED917C9891A6}"/>
                  </a:ext>
                </a:extLst>
              </p:cNvPr>
              <p:cNvSpPr/>
              <p:nvPr/>
            </p:nvSpPr>
            <p:spPr>
              <a:xfrm rot="16200000">
                <a:off x="1843003" y="4532104"/>
                <a:ext cx="45719" cy="457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62D3DF2-2981-E798-8B81-A63EA8DCFC03}"/>
                </a:ext>
              </a:extLst>
            </p:cNvPr>
            <p:cNvGrpSpPr/>
            <p:nvPr/>
          </p:nvGrpSpPr>
          <p:grpSpPr>
            <a:xfrm>
              <a:off x="3277684" y="1955592"/>
              <a:ext cx="80236" cy="2631288"/>
              <a:chOff x="1888722" y="2707946"/>
              <a:chExt cx="80236" cy="2631288"/>
            </a:xfrm>
          </p:grpSpPr>
          <p:cxnSp>
            <p:nvCxnSpPr>
              <p:cNvPr id="47" name="Straight Connector 46">
                <a:extLst>
                  <a:ext uri="{FF2B5EF4-FFF2-40B4-BE49-F238E27FC236}">
                    <a16:creationId xmlns:a16="http://schemas.microsoft.com/office/drawing/2014/main" id="{A189ED26-F962-6FA3-C82A-5F5588255041}"/>
                  </a:ext>
                </a:extLst>
              </p:cNvPr>
              <p:cNvCxnSpPr>
                <a:cxnSpLocks/>
              </p:cNvCxnSpPr>
              <p:nvPr/>
            </p:nvCxnSpPr>
            <p:spPr>
              <a:xfrm>
                <a:off x="1888722" y="2707946"/>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1D4C13-E5E8-CA67-B1A0-2653345E4054}"/>
                  </a:ext>
                </a:extLst>
              </p:cNvPr>
              <p:cNvCxnSpPr>
                <a:cxnSpLocks/>
              </p:cNvCxnSpPr>
              <p:nvPr/>
            </p:nvCxnSpPr>
            <p:spPr>
              <a:xfrm>
                <a:off x="1888722" y="3108024"/>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45145A1-9B3B-FCBA-AFDF-46349FD4DC1D}"/>
                  </a:ext>
                </a:extLst>
              </p:cNvPr>
              <p:cNvCxnSpPr>
                <a:cxnSpLocks/>
              </p:cNvCxnSpPr>
              <p:nvPr/>
            </p:nvCxnSpPr>
            <p:spPr>
              <a:xfrm>
                <a:off x="1888722" y="4150144"/>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9CA4DC7-4C65-0FAD-BE2C-483AF30005E5}"/>
                  </a:ext>
                </a:extLst>
              </p:cNvPr>
              <p:cNvCxnSpPr>
                <a:cxnSpLocks/>
              </p:cNvCxnSpPr>
              <p:nvPr/>
            </p:nvCxnSpPr>
            <p:spPr>
              <a:xfrm>
                <a:off x="1888722" y="4554958"/>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8AF846-EC58-D4D5-1B0E-0F7F88A75A76}"/>
                  </a:ext>
                </a:extLst>
              </p:cNvPr>
              <p:cNvCxnSpPr/>
              <p:nvPr/>
            </p:nvCxnSpPr>
            <p:spPr>
              <a:xfrm>
                <a:off x="1968958" y="2707946"/>
                <a:ext cx="0" cy="2631288"/>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31ACB8B-3D1C-EE4F-6260-543A0BB60CAD}"/>
                </a:ext>
              </a:extLst>
            </p:cNvPr>
            <p:cNvGrpSpPr/>
            <p:nvPr/>
          </p:nvGrpSpPr>
          <p:grpSpPr>
            <a:xfrm flipH="1">
              <a:off x="3948662" y="1955592"/>
              <a:ext cx="80236" cy="2631288"/>
              <a:chOff x="1888722" y="2707946"/>
              <a:chExt cx="80236" cy="2631288"/>
            </a:xfrm>
          </p:grpSpPr>
          <p:cxnSp>
            <p:nvCxnSpPr>
              <p:cNvPr id="42" name="Straight Connector 41">
                <a:extLst>
                  <a:ext uri="{FF2B5EF4-FFF2-40B4-BE49-F238E27FC236}">
                    <a16:creationId xmlns:a16="http://schemas.microsoft.com/office/drawing/2014/main" id="{C4641321-81EF-4EE7-D3E3-E38EEB8AED8E}"/>
                  </a:ext>
                </a:extLst>
              </p:cNvPr>
              <p:cNvCxnSpPr>
                <a:cxnSpLocks/>
              </p:cNvCxnSpPr>
              <p:nvPr/>
            </p:nvCxnSpPr>
            <p:spPr>
              <a:xfrm>
                <a:off x="1888722" y="2707946"/>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B20579-BCD8-B174-8322-83BCC321C989}"/>
                  </a:ext>
                </a:extLst>
              </p:cNvPr>
              <p:cNvCxnSpPr>
                <a:cxnSpLocks/>
              </p:cNvCxnSpPr>
              <p:nvPr/>
            </p:nvCxnSpPr>
            <p:spPr>
              <a:xfrm>
                <a:off x="1888722" y="3108024"/>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14B975-02B7-4688-84BA-35184707762B}"/>
                  </a:ext>
                </a:extLst>
              </p:cNvPr>
              <p:cNvCxnSpPr>
                <a:cxnSpLocks/>
              </p:cNvCxnSpPr>
              <p:nvPr/>
            </p:nvCxnSpPr>
            <p:spPr>
              <a:xfrm>
                <a:off x="1888722" y="4150144"/>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E8E553-7FB6-E2CA-5E71-8B34D649A642}"/>
                  </a:ext>
                </a:extLst>
              </p:cNvPr>
              <p:cNvCxnSpPr>
                <a:cxnSpLocks/>
              </p:cNvCxnSpPr>
              <p:nvPr/>
            </p:nvCxnSpPr>
            <p:spPr>
              <a:xfrm>
                <a:off x="1888722" y="4554958"/>
                <a:ext cx="80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BD92525-3A77-08E8-8FFC-5CA2E9C4CD82}"/>
                  </a:ext>
                </a:extLst>
              </p:cNvPr>
              <p:cNvCxnSpPr/>
              <p:nvPr/>
            </p:nvCxnSpPr>
            <p:spPr>
              <a:xfrm>
                <a:off x="1968958" y="2707946"/>
                <a:ext cx="0" cy="263128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4A61313-012C-E221-E405-B094131D7E09}"/>
                </a:ext>
              </a:extLst>
            </p:cNvPr>
            <p:cNvSpPr/>
            <p:nvPr/>
          </p:nvSpPr>
          <p:spPr>
            <a:xfrm rot="5400000">
              <a:off x="7046367" y="4065360"/>
              <a:ext cx="603970" cy="1647010"/>
            </a:xfrm>
            <a:prstGeom prst="rect">
              <a:avLst/>
            </a:prstGeom>
            <a:noFill/>
            <a:ln w="381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735F31E-1F58-2B83-E221-9B0FEC970DEF}"/>
                </a:ext>
              </a:extLst>
            </p:cNvPr>
            <p:cNvCxnSpPr>
              <a:cxnSpLocks/>
            </p:cNvCxnSpPr>
            <p:nvPr/>
          </p:nvCxnSpPr>
          <p:spPr>
            <a:xfrm flipV="1">
              <a:off x="5595102" y="1627222"/>
              <a:ext cx="0" cy="7376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AC2B87-7527-B8E8-6E84-E595441CD2B8}"/>
                </a:ext>
              </a:extLst>
            </p:cNvPr>
            <p:cNvCxnSpPr>
              <a:cxnSpLocks/>
            </p:cNvCxnSpPr>
            <p:nvPr/>
          </p:nvCxnSpPr>
          <p:spPr>
            <a:xfrm flipV="1">
              <a:off x="5595102" y="3341120"/>
              <a:ext cx="0" cy="7376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B5A15F0-BC3C-9C19-1287-449FE66BECBE}"/>
                </a:ext>
              </a:extLst>
            </p:cNvPr>
            <p:cNvGrpSpPr/>
            <p:nvPr/>
          </p:nvGrpSpPr>
          <p:grpSpPr>
            <a:xfrm>
              <a:off x="5584942" y="2355670"/>
              <a:ext cx="835112" cy="985450"/>
              <a:chOff x="4195979" y="3108024"/>
              <a:chExt cx="1010917" cy="985450"/>
            </a:xfrm>
          </p:grpSpPr>
          <p:cxnSp>
            <p:nvCxnSpPr>
              <p:cNvPr id="40" name="Straight Connector 39">
                <a:extLst>
                  <a:ext uri="{FF2B5EF4-FFF2-40B4-BE49-F238E27FC236}">
                    <a16:creationId xmlns:a16="http://schemas.microsoft.com/office/drawing/2014/main" id="{F8CC8BA5-2EE0-2647-2932-4B53E614F1C9}"/>
                  </a:ext>
                </a:extLst>
              </p:cNvPr>
              <p:cNvCxnSpPr>
                <a:cxnSpLocks/>
              </p:cNvCxnSpPr>
              <p:nvPr/>
            </p:nvCxnSpPr>
            <p:spPr>
              <a:xfrm>
                <a:off x="4195979" y="3108024"/>
                <a:ext cx="10109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3FA4A1-8948-9A4B-CA39-49EE43F0B580}"/>
                  </a:ext>
                </a:extLst>
              </p:cNvPr>
              <p:cNvCxnSpPr>
                <a:cxnSpLocks/>
              </p:cNvCxnSpPr>
              <p:nvPr/>
            </p:nvCxnSpPr>
            <p:spPr>
              <a:xfrm>
                <a:off x="4195979" y="4093474"/>
                <a:ext cx="10109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2360BA-C4AE-3599-C06D-BF4554952A4C}"/>
                </a:ext>
              </a:extLst>
            </p:cNvPr>
            <p:cNvGrpSpPr/>
            <p:nvPr/>
          </p:nvGrpSpPr>
          <p:grpSpPr>
            <a:xfrm>
              <a:off x="8276650" y="2364873"/>
              <a:ext cx="1010917" cy="1054854"/>
              <a:chOff x="6887688" y="3117227"/>
              <a:chExt cx="1010917" cy="1054854"/>
            </a:xfrm>
          </p:grpSpPr>
          <p:cxnSp>
            <p:nvCxnSpPr>
              <p:cNvPr id="37" name="Straight Connector 36">
                <a:extLst>
                  <a:ext uri="{FF2B5EF4-FFF2-40B4-BE49-F238E27FC236}">
                    <a16:creationId xmlns:a16="http://schemas.microsoft.com/office/drawing/2014/main" id="{1A5E76EB-69E1-C912-87B2-3B1B1320EABE}"/>
                  </a:ext>
                </a:extLst>
              </p:cNvPr>
              <p:cNvCxnSpPr>
                <a:cxnSpLocks/>
              </p:cNvCxnSpPr>
              <p:nvPr/>
            </p:nvCxnSpPr>
            <p:spPr>
              <a:xfrm>
                <a:off x="6887688" y="3117227"/>
                <a:ext cx="10109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9773E6-FFAF-CE7C-8DA2-69ECCC59DE0F}"/>
                  </a:ext>
                </a:extLst>
              </p:cNvPr>
              <p:cNvCxnSpPr>
                <a:cxnSpLocks/>
              </p:cNvCxnSpPr>
              <p:nvPr/>
            </p:nvCxnSpPr>
            <p:spPr>
              <a:xfrm>
                <a:off x="6887688" y="4172081"/>
                <a:ext cx="10109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2070446-B773-9000-C253-F7C5FB6AC732}"/>
                  </a:ext>
                </a:extLst>
              </p:cNvPr>
              <p:cNvCxnSpPr>
                <a:cxnSpLocks/>
              </p:cNvCxnSpPr>
              <p:nvPr/>
            </p:nvCxnSpPr>
            <p:spPr>
              <a:xfrm>
                <a:off x="6887688" y="3644654"/>
                <a:ext cx="10109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F2FDF26-9D3E-940D-D33F-3492430CDAC2}"/>
                </a:ext>
              </a:extLst>
            </p:cNvPr>
            <p:cNvGrpSpPr/>
            <p:nvPr/>
          </p:nvGrpSpPr>
          <p:grpSpPr>
            <a:xfrm>
              <a:off x="7094894" y="2411483"/>
              <a:ext cx="646295" cy="1143351"/>
              <a:chOff x="5590541" y="3085683"/>
              <a:chExt cx="646295" cy="1143351"/>
            </a:xfrm>
          </p:grpSpPr>
          <p:cxnSp>
            <p:nvCxnSpPr>
              <p:cNvPr id="31" name="Straight Connector 30">
                <a:extLst>
                  <a:ext uri="{FF2B5EF4-FFF2-40B4-BE49-F238E27FC236}">
                    <a16:creationId xmlns:a16="http://schemas.microsoft.com/office/drawing/2014/main" id="{EF766317-E09A-A8E3-AE78-FFE8FCEB5D7F}"/>
                  </a:ext>
                </a:extLst>
              </p:cNvPr>
              <p:cNvCxnSpPr>
                <a:cxnSpLocks/>
              </p:cNvCxnSpPr>
              <p:nvPr/>
            </p:nvCxnSpPr>
            <p:spPr>
              <a:xfrm>
                <a:off x="5590541" y="3406619"/>
                <a:ext cx="5054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riangle 31">
                <a:extLst>
                  <a:ext uri="{FF2B5EF4-FFF2-40B4-BE49-F238E27FC236}">
                    <a16:creationId xmlns:a16="http://schemas.microsoft.com/office/drawing/2014/main" id="{83DBDC25-FBDF-9A82-16EA-48F5CD447282}"/>
                  </a:ext>
                </a:extLst>
              </p:cNvPr>
              <p:cNvSpPr/>
              <p:nvPr/>
            </p:nvSpPr>
            <p:spPr>
              <a:xfrm>
                <a:off x="5600118" y="3429000"/>
                <a:ext cx="486304" cy="487126"/>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9347CDC6-6763-3898-E142-36E1D5500B64}"/>
                  </a:ext>
                </a:extLst>
              </p:cNvPr>
              <p:cNvCxnSpPr>
                <a:cxnSpLocks/>
              </p:cNvCxnSpPr>
              <p:nvPr/>
            </p:nvCxnSpPr>
            <p:spPr>
              <a:xfrm flipV="1">
                <a:off x="5959390" y="3254378"/>
                <a:ext cx="103347" cy="1484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8A3B69-3A8A-BAF0-E9C7-D49F9BF67DC2}"/>
                  </a:ext>
                </a:extLst>
              </p:cNvPr>
              <p:cNvCxnSpPr>
                <a:cxnSpLocks/>
              </p:cNvCxnSpPr>
              <p:nvPr/>
            </p:nvCxnSpPr>
            <p:spPr>
              <a:xfrm>
                <a:off x="6048553" y="3259588"/>
                <a:ext cx="188283" cy="37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531BAD-DEB8-015D-8812-9DC4F75E0E1D}"/>
                  </a:ext>
                </a:extLst>
              </p:cNvPr>
              <p:cNvCxnSpPr>
                <a:cxnSpLocks/>
              </p:cNvCxnSpPr>
              <p:nvPr/>
            </p:nvCxnSpPr>
            <p:spPr>
              <a:xfrm flipV="1">
                <a:off x="5843270" y="3085683"/>
                <a:ext cx="0" cy="3136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2DC71E-7246-265B-BA0A-B07CC0A3CEB1}"/>
                  </a:ext>
                </a:extLst>
              </p:cNvPr>
              <p:cNvCxnSpPr>
                <a:cxnSpLocks/>
              </p:cNvCxnSpPr>
              <p:nvPr/>
            </p:nvCxnSpPr>
            <p:spPr>
              <a:xfrm flipV="1">
                <a:off x="5843270" y="3915385"/>
                <a:ext cx="0" cy="3136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50FE50F8-4FD3-E088-3743-ACB18420E646}"/>
                </a:ext>
              </a:extLst>
            </p:cNvPr>
            <p:cNvSpPr txBox="1"/>
            <p:nvPr/>
          </p:nvSpPr>
          <p:spPr>
            <a:xfrm>
              <a:off x="6430215" y="1737311"/>
              <a:ext cx="1874231" cy="646331"/>
            </a:xfrm>
            <a:prstGeom prst="rect">
              <a:avLst/>
            </a:prstGeom>
            <a:noFill/>
          </p:spPr>
          <p:txBody>
            <a:bodyPr wrap="none" rtlCol="0">
              <a:spAutoFit/>
            </a:bodyPr>
            <a:lstStyle/>
            <a:p>
              <a:pPr algn="ctr"/>
              <a:r>
                <a:rPr lang="en-US" dirty="0"/>
                <a:t>Power Conversion</a:t>
              </a:r>
            </a:p>
            <a:p>
              <a:pPr algn="ctr"/>
              <a:r>
                <a:rPr lang="en-US" dirty="0"/>
                <a:t>System</a:t>
              </a:r>
            </a:p>
          </p:txBody>
        </p:sp>
        <p:sp>
          <p:nvSpPr>
            <p:cNvPr id="22" name="TextBox 21">
              <a:extLst>
                <a:ext uri="{FF2B5EF4-FFF2-40B4-BE49-F238E27FC236}">
                  <a16:creationId xmlns:a16="http://schemas.microsoft.com/office/drawing/2014/main" id="{E042289B-5631-5F7E-84F8-CC4D5AFD9850}"/>
                </a:ext>
              </a:extLst>
            </p:cNvPr>
            <p:cNvSpPr txBox="1"/>
            <p:nvPr/>
          </p:nvSpPr>
          <p:spPr>
            <a:xfrm>
              <a:off x="3390377" y="4704199"/>
              <a:ext cx="612668" cy="369332"/>
            </a:xfrm>
            <a:prstGeom prst="rect">
              <a:avLst/>
            </a:prstGeom>
            <a:noFill/>
          </p:spPr>
          <p:txBody>
            <a:bodyPr wrap="none" rtlCol="0">
              <a:spAutoFit/>
            </a:bodyPr>
            <a:lstStyle/>
            <a:p>
              <a:pPr algn="ctr"/>
              <a:r>
                <a:rPr lang="en-US" dirty="0"/>
                <a:t>BMS</a:t>
              </a:r>
            </a:p>
          </p:txBody>
        </p:sp>
        <p:sp>
          <p:nvSpPr>
            <p:cNvPr id="23" name="TextBox 22">
              <a:extLst>
                <a:ext uri="{FF2B5EF4-FFF2-40B4-BE49-F238E27FC236}">
                  <a16:creationId xmlns:a16="http://schemas.microsoft.com/office/drawing/2014/main" id="{A6E3A55E-D77D-60D2-8464-1D4489D62B98}"/>
                </a:ext>
              </a:extLst>
            </p:cNvPr>
            <p:cNvSpPr txBox="1"/>
            <p:nvPr/>
          </p:nvSpPr>
          <p:spPr>
            <a:xfrm>
              <a:off x="6785249" y="4718700"/>
              <a:ext cx="1126206" cy="369332"/>
            </a:xfrm>
            <a:prstGeom prst="rect">
              <a:avLst/>
            </a:prstGeom>
            <a:noFill/>
          </p:spPr>
          <p:txBody>
            <a:bodyPr wrap="none" rtlCol="0">
              <a:spAutoFit/>
            </a:bodyPr>
            <a:lstStyle/>
            <a:p>
              <a:pPr algn="ctr"/>
              <a:r>
                <a:rPr lang="en-US" dirty="0"/>
                <a:t>Controller</a:t>
              </a:r>
            </a:p>
          </p:txBody>
        </p:sp>
        <p:sp>
          <p:nvSpPr>
            <p:cNvPr id="24" name="TextBox 23">
              <a:extLst>
                <a:ext uri="{FF2B5EF4-FFF2-40B4-BE49-F238E27FC236}">
                  <a16:creationId xmlns:a16="http://schemas.microsoft.com/office/drawing/2014/main" id="{087EBCA2-0190-0D95-1EA3-8B24E6AA09A2}"/>
                </a:ext>
              </a:extLst>
            </p:cNvPr>
            <p:cNvSpPr txBox="1"/>
            <p:nvPr/>
          </p:nvSpPr>
          <p:spPr>
            <a:xfrm>
              <a:off x="2979367" y="1134942"/>
              <a:ext cx="1354538" cy="369332"/>
            </a:xfrm>
            <a:prstGeom prst="rect">
              <a:avLst/>
            </a:prstGeom>
            <a:noFill/>
          </p:spPr>
          <p:txBody>
            <a:bodyPr wrap="none" rtlCol="0">
              <a:spAutoFit/>
            </a:bodyPr>
            <a:lstStyle/>
            <a:p>
              <a:pPr algn="ctr"/>
              <a:r>
                <a:rPr lang="en-US" dirty="0"/>
                <a:t>Battery Cells</a:t>
              </a:r>
            </a:p>
          </p:txBody>
        </p:sp>
        <p:sp>
          <p:nvSpPr>
            <p:cNvPr id="25" name="TextBox 24">
              <a:extLst>
                <a:ext uri="{FF2B5EF4-FFF2-40B4-BE49-F238E27FC236}">
                  <a16:creationId xmlns:a16="http://schemas.microsoft.com/office/drawing/2014/main" id="{925C391F-F13E-7F9C-7E75-BDBC11214DD7}"/>
                </a:ext>
              </a:extLst>
            </p:cNvPr>
            <p:cNvSpPr txBox="1"/>
            <p:nvPr/>
          </p:nvSpPr>
          <p:spPr>
            <a:xfrm>
              <a:off x="5777116" y="1869998"/>
              <a:ext cx="404278" cy="369332"/>
            </a:xfrm>
            <a:prstGeom prst="rect">
              <a:avLst/>
            </a:prstGeom>
            <a:noFill/>
          </p:spPr>
          <p:txBody>
            <a:bodyPr wrap="none" rtlCol="0">
              <a:spAutoFit/>
            </a:bodyPr>
            <a:lstStyle/>
            <a:p>
              <a:r>
                <a:rPr lang="en-US" dirty="0"/>
                <a:t>dc</a:t>
              </a:r>
            </a:p>
          </p:txBody>
        </p:sp>
        <p:sp>
          <p:nvSpPr>
            <p:cNvPr id="26" name="TextBox 25">
              <a:extLst>
                <a:ext uri="{FF2B5EF4-FFF2-40B4-BE49-F238E27FC236}">
                  <a16:creationId xmlns:a16="http://schemas.microsoft.com/office/drawing/2014/main" id="{2CFA8D5E-B3F6-E5E3-7BCD-B4D8EC3863F1}"/>
                </a:ext>
              </a:extLst>
            </p:cNvPr>
            <p:cNvSpPr txBox="1"/>
            <p:nvPr/>
          </p:nvSpPr>
          <p:spPr>
            <a:xfrm>
              <a:off x="8468824" y="1869998"/>
              <a:ext cx="393056" cy="369332"/>
            </a:xfrm>
            <a:prstGeom prst="rect">
              <a:avLst/>
            </a:prstGeom>
            <a:noFill/>
          </p:spPr>
          <p:txBody>
            <a:bodyPr wrap="none" rtlCol="0">
              <a:spAutoFit/>
            </a:bodyPr>
            <a:lstStyle/>
            <a:p>
              <a:r>
                <a:rPr lang="en-US" dirty="0"/>
                <a:t>ac</a:t>
              </a:r>
            </a:p>
          </p:txBody>
        </p:sp>
        <p:sp>
          <p:nvSpPr>
            <p:cNvPr id="27" name="Right Arrow 26">
              <a:extLst>
                <a:ext uri="{FF2B5EF4-FFF2-40B4-BE49-F238E27FC236}">
                  <a16:creationId xmlns:a16="http://schemas.microsoft.com/office/drawing/2014/main" id="{8364A97F-3EF8-8879-318C-D6B3A04C0BCA}"/>
                </a:ext>
              </a:extLst>
            </p:cNvPr>
            <p:cNvSpPr/>
            <p:nvPr/>
          </p:nvSpPr>
          <p:spPr>
            <a:xfrm>
              <a:off x="4493096" y="4769867"/>
              <a:ext cx="2031751" cy="266998"/>
            </a:xfrm>
            <a:prstGeom prs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3640F7AA-A0FC-AF8E-2378-42E51038F0B2}"/>
                </a:ext>
              </a:extLst>
            </p:cNvPr>
            <p:cNvSpPr/>
            <p:nvPr/>
          </p:nvSpPr>
          <p:spPr>
            <a:xfrm rot="16200000">
              <a:off x="7085520" y="4187440"/>
              <a:ext cx="552249" cy="246630"/>
            </a:xfrm>
            <a:prstGeom prs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B454CA5B-063C-26F2-744C-0BD301468BE0}"/>
                </a:ext>
              </a:extLst>
            </p:cNvPr>
            <p:cNvSpPr/>
            <p:nvPr/>
          </p:nvSpPr>
          <p:spPr>
            <a:xfrm>
              <a:off x="8205326" y="4772866"/>
              <a:ext cx="728454" cy="263997"/>
            </a:xfrm>
            <a:prstGeom prst="lef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A8CE13B-BA5D-27B0-006E-11ACF566FF2F}"/>
                </a:ext>
              </a:extLst>
            </p:cNvPr>
            <p:cNvSpPr txBox="1"/>
            <p:nvPr/>
          </p:nvSpPr>
          <p:spPr>
            <a:xfrm>
              <a:off x="8933012" y="4586880"/>
              <a:ext cx="1242648" cy="646331"/>
            </a:xfrm>
            <a:prstGeom prst="rect">
              <a:avLst/>
            </a:prstGeom>
            <a:noFill/>
          </p:spPr>
          <p:txBody>
            <a:bodyPr wrap="none" rtlCol="0">
              <a:spAutoFit/>
            </a:bodyPr>
            <a:lstStyle/>
            <a:p>
              <a:pPr algn="ctr"/>
              <a:r>
                <a:rPr lang="en-US" dirty="0"/>
                <a:t>External</a:t>
              </a:r>
            </a:p>
            <a:p>
              <a:pPr algn="ctr"/>
              <a:r>
                <a:rPr lang="en-US" dirty="0"/>
                <a:t>Commands</a:t>
              </a:r>
            </a:p>
          </p:txBody>
        </p:sp>
      </p:grpSp>
    </p:spTree>
    <p:extLst>
      <p:ext uri="{BB962C8B-B14F-4D97-AF65-F5344CB8AC3E}">
        <p14:creationId xmlns:p14="http://schemas.microsoft.com/office/powerpoint/2010/main" val="4267662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A775-3CE7-53EF-B910-8B03ECF36010}"/>
              </a:ext>
            </a:extLst>
          </p:cNvPr>
          <p:cNvSpPr>
            <a:spLocks noGrp="1"/>
          </p:cNvSpPr>
          <p:nvPr>
            <p:ph type="title"/>
          </p:nvPr>
        </p:nvSpPr>
        <p:spPr/>
        <p:txBody>
          <a:bodyPr/>
          <a:lstStyle/>
          <a:p>
            <a:r>
              <a:rPr lang="en-US" dirty="0"/>
              <a:t>Battery energy storage systems</a:t>
            </a:r>
          </a:p>
        </p:txBody>
      </p:sp>
      <p:sp>
        <p:nvSpPr>
          <p:cNvPr id="120" name="Content Placeholder 119">
            <a:extLst>
              <a:ext uri="{FF2B5EF4-FFF2-40B4-BE49-F238E27FC236}">
                <a16:creationId xmlns:a16="http://schemas.microsoft.com/office/drawing/2014/main" id="{1AE1720E-A088-B327-5900-85C3A0D66D6B}"/>
              </a:ext>
            </a:extLst>
          </p:cNvPr>
          <p:cNvSpPr>
            <a:spLocks noGrp="1"/>
          </p:cNvSpPr>
          <p:nvPr>
            <p:ph idx="1"/>
          </p:nvPr>
        </p:nvSpPr>
        <p:spPr/>
        <p:txBody>
          <a:bodyPr/>
          <a:lstStyle/>
          <a:p>
            <a:r>
              <a:rPr lang="en-US" dirty="0"/>
              <a:t>Battery cells arranged in series and parallel</a:t>
            </a:r>
          </a:p>
          <a:p>
            <a:pPr lvl="1"/>
            <a:r>
              <a:rPr lang="en-US" dirty="0"/>
              <a:t>Achieve suitable current and voltage ratings</a:t>
            </a:r>
          </a:p>
          <a:p>
            <a:r>
              <a:rPr lang="en-US" dirty="0"/>
              <a:t>Bidirectional power electronics converter</a:t>
            </a:r>
          </a:p>
          <a:p>
            <a:r>
              <a:rPr lang="en-US" dirty="0"/>
              <a:t>Battery management system (BMS)</a:t>
            </a:r>
          </a:p>
          <a:p>
            <a:pPr lvl="1"/>
            <a:r>
              <a:rPr lang="en-US" dirty="0"/>
              <a:t>Monitors currents, voltages, temperatures of the battery cells</a:t>
            </a:r>
          </a:p>
          <a:p>
            <a:pPr lvl="1"/>
            <a:r>
              <a:rPr lang="en-US" dirty="0"/>
              <a:t>Balance loading during charging and discharging</a:t>
            </a:r>
          </a:p>
          <a:p>
            <a:pPr lvl="1"/>
            <a:r>
              <a:rPr lang="en-US" dirty="0"/>
              <a:t>Maintain safe operating condition</a:t>
            </a:r>
          </a:p>
          <a:p>
            <a:pPr lvl="1"/>
            <a:endParaRPr lang="en-US" dirty="0"/>
          </a:p>
          <a:p>
            <a:pPr lvl="1"/>
            <a:endParaRPr lang="en-US" dirty="0"/>
          </a:p>
        </p:txBody>
      </p:sp>
      <p:sp>
        <p:nvSpPr>
          <p:cNvPr id="3" name="Date Placeholder 2">
            <a:extLst>
              <a:ext uri="{FF2B5EF4-FFF2-40B4-BE49-F238E27FC236}">
                <a16:creationId xmlns:a16="http://schemas.microsoft.com/office/drawing/2014/main" id="{FEF6DAF7-9A35-B29F-C53A-FD33880A12ED}"/>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5FC2333B-38CD-68B5-431A-86743A8AAB5F}"/>
              </a:ext>
            </a:extLst>
          </p:cNvPr>
          <p:cNvSpPr>
            <a:spLocks noGrp="1"/>
          </p:cNvSpPr>
          <p:nvPr>
            <p:ph type="sldNum" sz="quarter" idx="12"/>
          </p:nvPr>
        </p:nvSpPr>
        <p:spPr/>
        <p:txBody>
          <a:bodyPr/>
          <a:lstStyle/>
          <a:p>
            <a:fld id="{697646A6-6B76-9347-9EA0-ECEE7D8FD72D}" type="slidenum">
              <a:rPr lang="en-US" smtClean="0"/>
              <a:t>73</a:t>
            </a:fld>
            <a:endParaRPr lang="en-US"/>
          </a:p>
        </p:txBody>
      </p:sp>
    </p:spTree>
    <p:extLst>
      <p:ext uri="{BB962C8B-B14F-4D97-AF65-F5344CB8AC3E}">
        <p14:creationId xmlns:p14="http://schemas.microsoft.com/office/powerpoint/2010/main" val="1143027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A775-3CE7-53EF-B910-8B03ECF36010}"/>
              </a:ext>
            </a:extLst>
          </p:cNvPr>
          <p:cNvSpPr>
            <a:spLocks noGrp="1"/>
          </p:cNvSpPr>
          <p:nvPr>
            <p:ph type="title"/>
          </p:nvPr>
        </p:nvSpPr>
        <p:spPr/>
        <p:txBody>
          <a:bodyPr/>
          <a:lstStyle/>
          <a:p>
            <a:r>
              <a:rPr lang="en-US" dirty="0"/>
              <a:t>BESS characteristics</a:t>
            </a:r>
          </a:p>
        </p:txBody>
      </p:sp>
      <p:sp>
        <p:nvSpPr>
          <p:cNvPr id="120" name="Content Placeholder 119">
            <a:extLst>
              <a:ext uri="{FF2B5EF4-FFF2-40B4-BE49-F238E27FC236}">
                <a16:creationId xmlns:a16="http://schemas.microsoft.com/office/drawing/2014/main" id="{1AE1720E-A088-B327-5900-85C3A0D66D6B}"/>
              </a:ext>
            </a:extLst>
          </p:cNvPr>
          <p:cNvSpPr>
            <a:spLocks noGrp="1"/>
          </p:cNvSpPr>
          <p:nvPr>
            <p:ph idx="1"/>
          </p:nvPr>
        </p:nvSpPr>
        <p:spPr/>
        <p:txBody>
          <a:bodyPr/>
          <a:lstStyle/>
          <a:p>
            <a:r>
              <a:rPr lang="en-US" dirty="0"/>
              <a:t>Energy rating (MWh)</a:t>
            </a:r>
          </a:p>
          <a:p>
            <a:r>
              <a:rPr lang="en-US" dirty="0"/>
              <a:t>Power rating (MW)</a:t>
            </a:r>
          </a:p>
          <a:p>
            <a:r>
              <a:rPr lang="en-US" dirty="0"/>
              <a:t>Roundtrip efficiency (~80% typically)</a:t>
            </a:r>
          </a:p>
          <a:p>
            <a:r>
              <a:rPr lang="en-US" dirty="0"/>
              <a:t>State of Charge (SoC): percentage of energy rating available</a:t>
            </a:r>
          </a:p>
          <a:p>
            <a:r>
              <a:rPr lang="en-US" dirty="0"/>
              <a:t>Battery degradation</a:t>
            </a:r>
          </a:p>
          <a:p>
            <a:pPr lvl="1"/>
            <a:r>
              <a:rPr lang="en-US" dirty="0"/>
              <a:t>Typically, 75% of energy capacity remains after 10 years</a:t>
            </a:r>
          </a:p>
          <a:p>
            <a:r>
              <a:rPr lang="en-US" dirty="0"/>
              <a:t>C-rate</a:t>
            </a:r>
          </a:p>
          <a:p>
            <a:pPr lvl="1"/>
            <a:r>
              <a:rPr lang="en-US" dirty="0"/>
              <a:t>C = 1 means that a fully charged battery is discharged in one hour</a:t>
            </a:r>
          </a:p>
          <a:p>
            <a:pPr lvl="1"/>
            <a:r>
              <a:rPr lang="en-US" dirty="0"/>
              <a:t>Faster charge/discharge rates reduce the battery life</a:t>
            </a:r>
          </a:p>
          <a:p>
            <a:pPr lvl="1"/>
            <a:endParaRPr lang="en-US" dirty="0"/>
          </a:p>
        </p:txBody>
      </p:sp>
      <p:sp>
        <p:nvSpPr>
          <p:cNvPr id="3" name="Date Placeholder 2">
            <a:extLst>
              <a:ext uri="{FF2B5EF4-FFF2-40B4-BE49-F238E27FC236}">
                <a16:creationId xmlns:a16="http://schemas.microsoft.com/office/drawing/2014/main" id="{FEF6DAF7-9A35-B29F-C53A-FD33880A12ED}"/>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5FC2333B-38CD-68B5-431A-86743A8AAB5F}"/>
              </a:ext>
            </a:extLst>
          </p:cNvPr>
          <p:cNvSpPr>
            <a:spLocks noGrp="1"/>
          </p:cNvSpPr>
          <p:nvPr>
            <p:ph type="sldNum" sz="quarter" idx="12"/>
          </p:nvPr>
        </p:nvSpPr>
        <p:spPr/>
        <p:txBody>
          <a:bodyPr/>
          <a:lstStyle/>
          <a:p>
            <a:fld id="{697646A6-6B76-9347-9EA0-ECEE7D8FD72D}" type="slidenum">
              <a:rPr lang="en-US" smtClean="0"/>
              <a:t>74</a:t>
            </a:fld>
            <a:endParaRPr lang="en-US"/>
          </a:p>
        </p:txBody>
      </p:sp>
    </p:spTree>
    <p:extLst>
      <p:ext uri="{BB962C8B-B14F-4D97-AF65-F5344CB8AC3E}">
        <p14:creationId xmlns:p14="http://schemas.microsoft.com/office/powerpoint/2010/main" val="871152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9F0A-E93C-6D2F-DDDF-8350E7D193D4}"/>
              </a:ext>
            </a:extLst>
          </p:cNvPr>
          <p:cNvSpPr>
            <a:spLocks noGrp="1"/>
          </p:cNvSpPr>
          <p:nvPr>
            <p:ph type="title"/>
          </p:nvPr>
        </p:nvSpPr>
        <p:spPr/>
        <p:txBody>
          <a:bodyPr/>
          <a:lstStyle/>
          <a:p>
            <a:r>
              <a:rPr lang="en-US" dirty="0"/>
              <a:t>Example 3.5: Battery energy storage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C2B4DF-41B1-B5BE-FA80-293F0E6F409C}"/>
                  </a:ext>
                </a:extLst>
              </p:cNvPr>
              <p:cNvSpPr>
                <a:spLocks noGrp="1"/>
              </p:cNvSpPr>
              <p:nvPr>
                <p:ph idx="1"/>
              </p:nvPr>
            </p:nvSpPr>
            <p:spPr/>
            <p:txBody>
              <a:bodyPr>
                <a:normAutofit/>
              </a:bodyPr>
              <a:lstStyle/>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BESS of Snohomish PUD’s Arlington microgrid is rated at 1MW, 1.38 MWh. </a:t>
                </a:r>
              </a:p>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cells are arranged in 11 parallel racks of 9 modules in series. </a:t>
                </a:r>
              </a:p>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voltage on the dc side varies between 1,126 V and 1,461 V depending on whether the battery is charging or discharging. </a:t>
                </a:r>
              </a:p>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The voltage on the ac side is 630 V. </a:t>
                </a:r>
              </a:p>
              <a:p>
                <a:pPr marL="0" indent="0">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It is housed in a </a:t>
                </a:r>
                <a14:m>
                  <m:oMath xmlns:m="http://schemas.openxmlformats.org/officeDocument/2006/math">
                    <m:r>
                      <a:rPr lang="en-US" sz="2400" i="1" dirty="0" smtClean="0">
                        <a:effectLst/>
                        <a:latin typeface="Cambria Math" panose="02040503050406030204" pitchFamily="18" charset="0"/>
                        <a:ea typeface="Times New Roman" panose="02020603050405020304" pitchFamily="18" charset="0"/>
                        <a:cs typeface="Calibri" panose="020F0502020204030204" pitchFamily="34" charset="0"/>
                      </a:rPr>
                      <m:t>23.3’</m:t>
                    </m:r>
                    <m:r>
                      <a:rPr lang="en-US" sz="2400" i="1" dirty="0" smtClean="0">
                        <a:effectLst/>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effectLst/>
                        <a:latin typeface="Cambria Math" panose="02040503050406030204" pitchFamily="18" charset="0"/>
                        <a:ea typeface="Times New Roman" panose="02020603050405020304" pitchFamily="18" charset="0"/>
                        <a:cs typeface="Calibri" panose="020F0502020204030204" pitchFamily="34" charset="0"/>
                      </a:rPr>
                      <m:t>8’</m:t>
                    </m:r>
                    <m:r>
                      <a:rPr lang="en-US" sz="2400" i="1" dirty="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effectLst/>
                        <a:latin typeface="Cambria Math" panose="02040503050406030204" pitchFamily="18" charset="0"/>
                        <a:ea typeface="Times New Roman" panose="02020603050405020304" pitchFamily="18" charset="0"/>
                        <a:cs typeface="Calibri" panose="020F0502020204030204" pitchFamily="34" charset="0"/>
                      </a:rPr>
                      <m:t>9.6’ </m:t>
                    </m:r>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container that weighs 55,000 pounds.</a:t>
                </a:r>
              </a:p>
            </p:txBody>
          </p:sp>
        </mc:Choice>
        <mc:Fallback xmlns="">
          <p:sp>
            <p:nvSpPr>
              <p:cNvPr id="3" name="Content Placeholder 2">
                <a:extLst>
                  <a:ext uri="{FF2B5EF4-FFF2-40B4-BE49-F238E27FC236}">
                    <a16:creationId xmlns:a16="http://schemas.microsoft.com/office/drawing/2014/main" id="{0FC2B4DF-41B1-B5BE-FA80-293F0E6F409C}"/>
                  </a:ext>
                </a:extLst>
              </p:cNvPr>
              <p:cNvSpPr>
                <a:spLocks noGrp="1" noRot="1" noChangeAspect="1" noMove="1" noResize="1" noEditPoints="1" noAdjustHandles="1" noChangeArrowheads="1" noChangeShapeType="1" noTextEdit="1"/>
              </p:cNvSpPr>
              <p:nvPr>
                <p:ph idx="1"/>
              </p:nvPr>
            </p:nvSpPr>
            <p:spPr>
              <a:blipFill>
                <a:blip r:embed="rId2"/>
                <a:stretch>
                  <a:fillRect l="-965" t="-16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117801-F5C3-DEA0-67FB-9B3E9BA8FFF0}"/>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5C6A5F8-BA2A-4814-387C-AC102B8F578E}"/>
              </a:ext>
            </a:extLst>
          </p:cNvPr>
          <p:cNvSpPr>
            <a:spLocks noGrp="1"/>
          </p:cNvSpPr>
          <p:nvPr>
            <p:ph type="sldNum" sz="quarter" idx="12"/>
          </p:nvPr>
        </p:nvSpPr>
        <p:spPr/>
        <p:txBody>
          <a:bodyPr/>
          <a:lstStyle/>
          <a:p>
            <a:fld id="{697646A6-6B76-9347-9EA0-ECEE7D8FD72D}" type="slidenum">
              <a:rPr lang="en-US" smtClean="0"/>
              <a:t>75</a:t>
            </a:fld>
            <a:endParaRPr lang="en-US"/>
          </a:p>
        </p:txBody>
      </p:sp>
    </p:spTree>
    <p:extLst>
      <p:ext uri="{BB962C8B-B14F-4D97-AF65-F5344CB8AC3E}">
        <p14:creationId xmlns:p14="http://schemas.microsoft.com/office/powerpoint/2010/main" val="2223143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0516-32A1-055C-F793-36D2882B71E5}"/>
              </a:ext>
            </a:extLst>
          </p:cNvPr>
          <p:cNvSpPr>
            <a:spLocks noGrp="1"/>
          </p:cNvSpPr>
          <p:nvPr>
            <p:ph type="title"/>
          </p:nvPr>
        </p:nvSpPr>
        <p:spPr/>
        <p:txBody>
          <a:bodyPr/>
          <a:lstStyle/>
          <a:p>
            <a:r>
              <a:rPr lang="en-US" dirty="0"/>
              <a:t>Other energy storage technologies</a:t>
            </a:r>
          </a:p>
        </p:txBody>
      </p:sp>
      <p:sp>
        <p:nvSpPr>
          <p:cNvPr id="3" name="Content Placeholder 2">
            <a:extLst>
              <a:ext uri="{FF2B5EF4-FFF2-40B4-BE49-F238E27FC236}">
                <a16:creationId xmlns:a16="http://schemas.microsoft.com/office/drawing/2014/main" id="{F6E9D6C2-1E61-38AE-ABA7-EC12E62353BE}"/>
              </a:ext>
            </a:extLst>
          </p:cNvPr>
          <p:cNvSpPr>
            <a:spLocks noGrp="1"/>
          </p:cNvSpPr>
          <p:nvPr>
            <p:ph idx="1"/>
          </p:nvPr>
        </p:nvSpPr>
        <p:spPr/>
        <p:txBody>
          <a:bodyPr/>
          <a:lstStyle/>
          <a:p>
            <a:r>
              <a:rPr lang="en-US" dirty="0"/>
              <a:t>Flywheels rotating at up to 100,000 rpm</a:t>
            </a:r>
          </a:p>
          <a:p>
            <a:r>
              <a:rPr lang="en-US" dirty="0"/>
              <a:t>Compressed air combined with gas turbines</a:t>
            </a:r>
          </a:p>
          <a:p>
            <a:r>
              <a:rPr lang="en-US" dirty="0"/>
              <a:t>Use surplus renewable energy to electrolyze water and produce “green hydrogen”.</a:t>
            </a:r>
          </a:p>
          <a:p>
            <a:pPr lvl="1"/>
            <a:r>
              <a:rPr lang="en-US" dirty="0"/>
              <a:t>Burning this hydrogen to generate electricity is not economically viable due to low thermodynamic efficiency.</a:t>
            </a:r>
          </a:p>
        </p:txBody>
      </p:sp>
      <p:sp>
        <p:nvSpPr>
          <p:cNvPr id="4" name="Date Placeholder 3">
            <a:extLst>
              <a:ext uri="{FF2B5EF4-FFF2-40B4-BE49-F238E27FC236}">
                <a16:creationId xmlns:a16="http://schemas.microsoft.com/office/drawing/2014/main" id="{6DAE6873-8EC2-FE82-F74C-71A6855B312C}"/>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1C4FCB60-1264-A2F6-368F-C0D9636F93FC}"/>
              </a:ext>
            </a:extLst>
          </p:cNvPr>
          <p:cNvSpPr>
            <a:spLocks noGrp="1"/>
          </p:cNvSpPr>
          <p:nvPr>
            <p:ph type="sldNum" sz="quarter" idx="12"/>
          </p:nvPr>
        </p:nvSpPr>
        <p:spPr/>
        <p:txBody>
          <a:bodyPr/>
          <a:lstStyle/>
          <a:p>
            <a:fld id="{697646A6-6B76-9347-9EA0-ECEE7D8FD72D}" type="slidenum">
              <a:rPr lang="en-US" smtClean="0"/>
              <a:t>76</a:t>
            </a:fld>
            <a:endParaRPr lang="en-US"/>
          </a:p>
        </p:txBody>
      </p:sp>
    </p:spTree>
    <p:extLst>
      <p:ext uri="{BB962C8B-B14F-4D97-AF65-F5344CB8AC3E}">
        <p14:creationId xmlns:p14="http://schemas.microsoft.com/office/powerpoint/2010/main" val="1555807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551F-11DD-3C50-5E7F-DCA6BF460729}"/>
              </a:ext>
            </a:extLst>
          </p:cNvPr>
          <p:cNvSpPr>
            <a:spLocks noGrp="1"/>
          </p:cNvSpPr>
          <p:nvPr>
            <p:ph type="title"/>
          </p:nvPr>
        </p:nvSpPr>
        <p:spPr/>
        <p:txBody>
          <a:bodyPr anchor="ctr">
            <a:normAutofit/>
          </a:bodyPr>
          <a:lstStyle/>
          <a:p>
            <a:r>
              <a:rPr lang="en-US" dirty="0"/>
              <a:t>Applications of energy storage</a:t>
            </a:r>
          </a:p>
        </p:txBody>
      </p:sp>
      <p:sp>
        <p:nvSpPr>
          <p:cNvPr id="6" name="Content Placeholder 5">
            <a:extLst>
              <a:ext uri="{FF2B5EF4-FFF2-40B4-BE49-F238E27FC236}">
                <a16:creationId xmlns:a16="http://schemas.microsoft.com/office/drawing/2014/main" id="{6DE49F6F-7132-974F-F70B-7832715175A8}"/>
              </a:ext>
            </a:extLst>
          </p:cNvPr>
          <p:cNvSpPr>
            <a:spLocks noGrp="1"/>
          </p:cNvSpPr>
          <p:nvPr>
            <p:ph idx="1"/>
          </p:nvPr>
        </p:nvSpPr>
        <p:spPr/>
        <p:txBody>
          <a:bodyPr/>
          <a:lstStyle/>
          <a:p>
            <a:r>
              <a:rPr lang="en-US" dirty="0"/>
              <a:t>Arbitrage – “Buy low – Sell high”</a:t>
            </a:r>
          </a:p>
          <a:p>
            <a:pPr lvl="1"/>
            <a:r>
              <a:rPr lang="en-US" dirty="0"/>
              <a:t>Charge when renewable energy is abundant, and demand is low</a:t>
            </a:r>
          </a:p>
          <a:p>
            <a:pPr lvl="1"/>
            <a:r>
              <a:rPr lang="en-US" dirty="0"/>
              <a:t>Discharge when demand is high and renewable energy is scarce</a:t>
            </a:r>
          </a:p>
          <a:p>
            <a:pPr lvl="1"/>
            <a:r>
              <a:rPr lang="en-US" dirty="0"/>
              <a:t>Requires a large price difference  to compensate for losses</a:t>
            </a:r>
          </a:p>
          <a:p>
            <a:r>
              <a:rPr lang="en-US" dirty="0"/>
              <a:t>Frequency regulation</a:t>
            </a:r>
          </a:p>
          <a:p>
            <a:pPr lvl="1"/>
            <a:r>
              <a:rPr lang="en-US" dirty="0"/>
              <a:t>Compensate for small fluctuations in load and generation </a:t>
            </a:r>
          </a:p>
          <a:p>
            <a:r>
              <a:rPr lang="en-US" dirty="0"/>
              <a:t>Reserve services</a:t>
            </a:r>
          </a:p>
          <a:p>
            <a:pPr lvl="1"/>
            <a:r>
              <a:rPr lang="en-US" dirty="0"/>
              <a:t>Compensate for a sudden loss of generation</a:t>
            </a:r>
          </a:p>
          <a:p>
            <a:r>
              <a:rPr lang="en-US" dirty="0"/>
              <a:t>Peaking generation</a:t>
            </a:r>
          </a:p>
          <a:p>
            <a:pPr lvl="1"/>
            <a:r>
              <a:rPr lang="en-US" dirty="0"/>
              <a:t>Provide power during periods of high demand</a:t>
            </a:r>
          </a:p>
          <a:p>
            <a:endParaRPr lang="en-US" dirty="0"/>
          </a:p>
        </p:txBody>
      </p:sp>
      <p:sp>
        <p:nvSpPr>
          <p:cNvPr id="4" name="Date Placeholder 3">
            <a:extLst>
              <a:ext uri="{FF2B5EF4-FFF2-40B4-BE49-F238E27FC236}">
                <a16:creationId xmlns:a16="http://schemas.microsoft.com/office/drawing/2014/main" id="{DA95809B-5B99-FD73-E0C8-36CF9AEA7A7E}"/>
              </a:ext>
            </a:extLst>
          </p:cNvPr>
          <p:cNvSpPr>
            <a:spLocks noGrp="1"/>
          </p:cNvSpPr>
          <p:nvPr>
            <p:ph type="dt" sz="half" idx="10"/>
          </p:nvPr>
        </p:nvSpPr>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55FEFA87-108A-2179-94B9-D3D39676EB16}"/>
              </a:ext>
            </a:extLst>
          </p:cNvPr>
          <p:cNvSpPr>
            <a:spLocks noGrp="1"/>
          </p:cNvSpPr>
          <p:nvPr>
            <p:ph type="sldNum" sz="quarter" idx="12"/>
          </p:nvPr>
        </p:nvSpPr>
        <p:spPr/>
        <p:txBody>
          <a:bodyPr anchor="ctr">
            <a:normAutofit/>
          </a:bodyPr>
          <a:lstStyle/>
          <a:p>
            <a:pPr>
              <a:spcAft>
                <a:spcPts val="600"/>
              </a:spcAft>
            </a:pPr>
            <a:fld id="{697646A6-6B76-9347-9EA0-ECEE7D8FD72D}" type="slidenum">
              <a:rPr lang="en-US" smtClean="0"/>
              <a:pPr>
                <a:spcAft>
                  <a:spcPts val="600"/>
                </a:spcAft>
              </a:pPr>
              <a:t>77</a:t>
            </a:fld>
            <a:endParaRPr lang="en-US"/>
          </a:p>
        </p:txBody>
      </p:sp>
    </p:spTree>
    <p:extLst>
      <p:ext uri="{BB962C8B-B14F-4D97-AF65-F5344CB8AC3E}">
        <p14:creationId xmlns:p14="http://schemas.microsoft.com/office/powerpoint/2010/main" val="4097419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B9D6-78CA-8552-FD0E-29E5234A54C6}"/>
              </a:ext>
            </a:extLst>
          </p:cNvPr>
          <p:cNvSpPr>
            <a:spLocks noGrp="1"/>
          </p:cNvSpPr>
          <p:nvPr>
            <p:ph type="title"/>
          </p:nvPr>
        </p:nvSpPr>
        <p:spPr>
          <a:xfrm>
            <a:off x="838200" y="365125"/>
            <a:ext cx="10515600" cy="1009363"/>
          </a:xfrm>
        </p:spPr>
        <p:txBody>
          <a:bodyPr anchor="ctr">
            <a:normAutofit/>
          </a:bodyPr>
          <a:lstStyle/>
          <a:p>
            <a:r>
              <a:rPr lang="en-US" dirty="0"/>
              <a:t>Choosing a generation technology</a:t>
            </a:r>
          </a:p>
        </p:txBody>
      </p:sp>
      <p:pic>
        <p:nvPicPr>
          <p:cNvPr id="7" name="Picture 6" descr="Hanging light bulbs with only one light bulb turned on">
            <a:extLst>
              <a:ext uri="{FF2B5EF4-FFF2-40B4-BE49-F238E27FC236}">
                <a16:creationId xmlns:a16="http://schemas.microsoft.com/office/drawing/2014/main" id="{FB9221AD-D11B-4A3D-AD1A-4B3F3E6B616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555668"/>
            <a:ext cx="10515600" cy="4621295"/>
          </a:xfrm>
          <a:prstGeom prst="rect">
            <a:avLst/>
          </a:prstGeom>
          <a:noFill/>
        </p:spPr>
      </p:pic>
      <p:sp>
        <p:nvSpPr>
          <p:cNvPr id="4" name="Date Placeholder 3">
            <a:extLst>
              <a:ext uri="{FF2B5EF4-FFF2-40B4-BE49-F238E27FC236}">
                <a16:creationId xmlns:a16="http://schemas.microsoft.com/office/drawing/2014/main" id="{0C2C2F47-595C-871C-0634-700F57733D42}"/>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BDDC2E6D-E1FF-C1F0-4E09-8667FE7AFCEB}"/>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78</a:t>
            </a:fld>
            <a:endParaRPr lang="en-US"/>
          </a:p>
        </p:txBody>
      </p:sp>
    </p:spTree>
    <p:extLst>
      <p:ext uri="{BB962C8B-B14F-4D97-AF65-F5344CB8AC3E}">
        <p14:creationId xmlns:p14="http://schemas.microsoft.com/office/powerpoint/2010/main" val="136932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A637-1B63-79DB-1FE6-CB1AD975AEC7}"/>
              </a:ext>
            </a:extLst>
          </p:cNvPr>
          <p:cNvSpPr>
            <a:spLocks noGrp="1"/>
          </p:cNvSpPr>
          <p:nvPr>
            <p:ph type="title"/>
          </p:nvPr>
        </p:nvSpPr>
        <p:spPr/>
        <p:txBody>
          <a:bodyPr/>
          <a:lstStyle/>
          <a:p>
            <a:r>
              <a:rPr lang="en-US" dirty="0"/>
              <a:t>Factors affecting the choice of technology</a:t>
            </a:r>
          </a:p>
        </p:txBody>
      </p:sp>
      <p:sp>
        <p:nvSpPr>
          <p:cNvPr id="3" name="Content Placeholder 2">
            <a:extLst>
              <a:ext uri="{FF2B5EF4-FFF2-40B4-BE49-F238E27FC236}">
                <a16:creationId xmlns:a16="http://schemas.microsoft.com/office/drawing/2014/main" id="{9F5CDF52-A68E-C436-394D-A184B8945332}"/>
              </a:ext>
            </a:extLst>
          </p:cNvPr>
          <p:cNvSpPr>
            <a:spLocks noGrp="1"/>
          </p:cNvSpPr>
          <p:nvPr>
            <p:ph idx="1"/>
          </p:nvPr>
        </p:nvSpPr>
        <p:spPr/>
        <p:txBody>
          <a:bodyPr/>
          <a:lstStyle/>
          <a:p>
            <a:r>
              <a:rPr lang="en-US" dirty="0"/>
              <a:t>Local availability of primary energy</a:t>
            </a:r>
          </a:p>
          <a:p>
            <a:pPr lvl="1"/>
            <a:r>
              <a:rPr lang="en-US" dirty="0"/>
              <a:t>Hydro, fossil fuel, nuclear, wind, solar</a:t>
            </a:r>
          </a:p>
          <a:p>
            <a:endParaRPr lang="en-US" dirty="0"/>
          </a:p>
          <a:p>
            <a:r>
              <a:rPr lang="en-US" dirty="0"/>
              <a:t>Self-reliance vs. imports</a:t>
            </a:r>
          </a:p>
          <a:p>
            <a:endParaRPr lang="en-US" dirty="0"/>
          </a:p>
          <a:p>
            <a:r>
              <a:rPr lang="en-US" dirty="0"/>
              <a:t>Mandates for use of renewable sources</a:t>
            </a:r>
          </a:p>
          <a:p>
            <a:endParaRPr lang="en-US" dirty="0"/>
          </a:p>
          <a:p>
            <a:r>
              <a:rPr lang="en-US" dirty="0"/>
              <a:t>Economic considerations</a:t>
            </a:r>
          </a:p>
          <a:p>
            <a:pPr lvl="1"/>
            <a:r>
              <a:rPr lang="en-US" dirty="0"/>
              <a:t>Profitability</a:t>
            </a:r>
          </a:p>
        </p:txBody>
      </p:sp>
      <p:sp>
        <p:nvSpPr>
          <p:cNvPr id="4" name="Date Placeholder 3">
            <a:extLst>
              <a:ext uri="{FF2B5EF4-FFF2-40B4-BE49-F238E27FC236}">
                <a16:creationId xmlns:a16="http://schemas.microsoft.com/office/drawing/2014/main" id="{FE7009EC-5FA3-067C-C352-3D4075438A66}"/>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A55EAB4-7013-129C-81C9-39713536E85B}"/>
              </a:ext>
            </a:extLst>
          </p:cNvPr>
          <p:cNvSpPr>
            <a:spLocks noGrp="1"/>
          </p:cNvSpPr>
          <p:nvPr>
            <p:ph type="sldNum" sz="quarter" idx="12"/>
          </p:nvPr>
        </p:nvSpPr>
        <p:spPr/>
        <p:txBody>
          <a:bodyPr/>
          <a:lstStyle/>
          <a:p>
            <a:fld id="{697646A6-6B76-9347-9EA0-ECEE7D8FD72D}" type="slidenum">
              <a:rPr lang="en-US" smtClean="0"/>
              <a:t>79</a:t>
            </a:fld>
            <a:endParaRPr lang="en-US"/>
          </a:p>
        </p:txBody>
      </p:sp>
    </p:spTree>
    <p:extLst>
      <p:ext uri="{BB962C8B-B14F-4D97-AF65-F5344CB8AC3E}">
        <p14:creationId xmlns:p14="http://schemas.microsoft.com/office/powerpoint/2010/main" val="14260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E57-F822-95EE-9F8A-BB5CB9D53FE2}"/>
              </a:ext>
            </a:extLst>
          </p:cNvPr>
          <p:cNvSpPr>
            <a:spLocks noGrp="1"/>
          </p:cNvSpPr>
          <p:nvPr>
            <p:ph type="title"/>
          </p:nvPr>
        </p:nvSpPr>
        <p:spPr/>
        <p:txBody>
          <a:bodyPr/>
          <a:lstStyle/>
          <a:p>
            <a:r>
              <a:rPr lang="en-US" dirty="0"/>
              <a:t>Lift force</a:t>
            </a:r>
          </a:p>
        </p:txBody>
      </p:sp>
      <p:sp>
        <p:nvSpPr>
          <p:cNvPr id="3" name="Content Placeholder 2">
            <a:extLst>
              <a:ext uri="{FF2B5EF4-FFF2-40B4-BE49-F238E27FC236}">
                <a16:creationId xmlns:a16="http://schemas.microsoft.com/office/drawing/2014/main" id="{2F08C61D-F6DD-F14D-46D9-CD7FB2ECC7B9}"/>
              </a:ext>
            </a:extLst>
          </p:cNvPr>
          <p:cNvSpPr>
            <a:spLocks noGrp="1"/>
          </p:cNvSpPr>
          <p:nvPr>
            <p:ph idx="1"/>
          </p:nvPr>
        </p:nvSpPr>
        <p:spPr/>
        <p:txBody>
          <a:bodyPr/>
          <a:lstStyle/>
          <a:p>
            <a:r>
              <a:rPr lang="en-US" dirty="0"/>
              <a:t>Airfoil deflects the airflow down</a:t>
            </a:r>
          </a:p>
          <a:p>
            <a:r>
              <a:rPr lang="en-US" dirty="0"/>
              <a:t>Airfoil exerts a downward force on the air</a:t>
            </a:r>
          </a:p>
          <a:p>
            <a:r>
              <a:rPr lang="en-US" dirty="0"/>
              <a:t>Newton’s third law: action – reaction</a:t>
            </a:r>
          </a:p>
          <a:p>
            <a:r>
              <a:rPr lang="en-US" dirty="0"/>
              <a:t>Air exerts an upward force on the airfoil</a:t>
            </a:r>
          </a:p>
          <a:p>
            <a:r>
              <a:rPr lang="en-US" dirty="0"/>
              <a:t>This lift force makes it possible for airplanes to fly</a:t>
            </a:r>
          </a:p>
          <a:p>
            <a:pPr marL="0" indent="0">
              <a:buNone/>
            </a:pPr>
            <a:endParaRPr lang="en-US" dirty="0"/>
          </a:p>
          <a:p>
            <a:endParaRPr lang="en-US" dirty="0"/>
          </a:p>
        </p:txBody>
      </p:sp>
      <p:sp>
        <p:nvSpPr>
          <p:cNvPr id="5" name="Date Placeholder 4">
            <a:extLst>
              <a:ext uri="{FF2B5EF4-FFF2-40B4-BE49-F238E27FC236}">
                <a16:creationId xmlns:a16="http://schemas.microsoft.com/office/drawing/2014/main" id="{D5C33F95-8955-9F63-864A-B799C59CE852}"/>
              </a:ext>
            </a:extLst>
          </p:cNvPr>
          <p:cNvSpPr>
            <a:spLocks noGrp="1"/>
          </p:cNvSpPr>
          <p:nvPr>
            <p:ph type="dt" sz="half" idx="10"/>
          </p:nvPr>
        </p:nvSpPr>
        <p:spPr/>
        <p:txBody>
          <a:bodyPr/>
          <a:lstStyle/>
          <a:p>
            <a:r>
              <a:rPr lang="en-US"/>
              <a:t>© 2023 Daniel Kirschen</a:t>
            </a:r>
            <a:endParaRPr lang="en-US" dirty="0"/>
          </a:p>
        </p:txBody>
      </p:sp>
      <p:sp>
        <p:nvSpPr>
          <p:cNvPr id="6" name="Slide Number Placeholder 5">
            <a:extLst>
              <a:ext uri="{FF2B5EF4-FFF2-40B4-BE49-F238E27FC236}">
                <a16:creationId xmlns:a16="http://schemas.microsoft.com/office/drawing/2014/main" id="{77327DB0-28A9-2D0B-C0EF-CDC0D2BD2DE6}"/>
              </a:ext>
            </a:extLst>
          </p:cNvPr>
          <p:cNvSpPr>
            <a:spLocks noGrp="1"/>
          </p:cNvSpPr>
          <p:nvPr>
            <p:ph type="sldNum" sz="quarter" idx="12"/>
          </p:nvPr>
        </p:nvSpPr>
        <p:spPr/>
        <p:txBody>
          <a:bodyPr/>
          <a:lstStyle/>
          <a:p>
            <a:fld id="{697646A6-6B76-9347-9EA0-ECEE7D8FD72D}" type="slidenum">
              <a:rPr lang="en-US" smtClean="0"/>
              <a:t>8</a:t>
            </a:fld>
            <a:endParaRPr lang="en-US"/>
          </a:p>
        </p:txBody>
      </p:sp>
    </p:spTree>
    <p:extLst>
      <p:ext uri="{BB962C8B-B14F-4D97-AF65-F5344CB8AC3E}">
        <p14:creationId xmlns:p14="http://schemas.microsoft.com/office/powerpoint/2010/main" val="408440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1E5F-C58C-DEB1-F07C-5FDF1E494C16}"/>
              </a:ext>
            </a:extLst>
          </p:cNvPr>
          <p:cNvSpPr>
            <a:spLocks noGrp="1"/>
          </p:cNvSpPr>
          <p:nvPr>
            <p:ph type="title"/>
          </p:nvPr>
        </p:nvSpPr>
        <p:spPr/>
        <p:txBody>
          <a:bodyPr/>
          <a:lstStyle/>
          <a:p>
            <a:r>
              <a:rPr lang="en-US" dirty="0"/>
              <a:t>A simple profitability calculation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FD6F0A-4719-E88A-4AD0-F633CB0D8AE0}"/>
                  </a:ext>
                </a:extLst>
              </p:cNvPr>
              <p:cNvSpPr>
                <a:spLocks noGrp="1"/>
              </p:cNvSpPr>
              <p:nvPr>
                <p:ph idx="1"/>
              </p:nvPr>
            </p:nvSpPr>
            <p:spPr/>
            <p:txBody>
              <a:bodyPr>
                <a:normAutofit/>
              </a:bodyPr>
              <a:lstStyle/>
              <a:p>
                <a:r>
                  <a:rPr lang="en-US" dirty="0"/>
                  <a:t>Simplifying assumptions:</a:t>
                </a:r>
              </a:p>
              <a:p>
                <a:pPr lvl="1"/>
                <a:r>
                  <a:rPr lang="en-US" dirty="0"/>
                  <a:t>Consider a single year</a:t>
                </a:r>
              </a:p>
              <a:p>
                <a:pPr lvl="1"/>
                <a:r>
                  <a:rPr lang="en-US" dirty="0"/>
                  <a:t>Ignore uncertainties</a:t>
                </a:r>
              </a:p>
              <a:p>
                <a:pPr lvl="1"/>
                <a:endParaRPr lang="en-US" dirty="0"/>
              </a:p>
              <a:p>
                <a:r>
                  <a:rPr lang="en-US" dirty="0"/>
                  <a:t>Profit </a:t>
                </a:r>
                <a14:m>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Γ</m:t>
                    </m:r>
                    <m:r>
                      <a:rPr lang="en-US" i="1" smtClean="0">
                        <a:effectLst/>
                        <a:latin typeface="Cambria Math" panose="02040503050406030204" pitchFamily="18" charset="0"/>
                        <a:ea typeface="Times New Roman" panose="02020603050405020304" pitchFamily="18" charset="0"/>
                        <a:cs typeface="Calibri" panose="020F0502020204030204" pitchFamily="34" charset="0"/>
                      </a:rPr>
                      <m:t> </m:t>
                    </m:r>
                  </m:oMath>
                </a14:m>
                <a:r>
                  <a:rPr lang="en-US" dirty="0"/>
                  <a:t>:</a:t>
                </a:r>
              </a:p>
              <a:p>
                <a:pPr marL="0" indent="0">
                  <a:buNone/>
                </a:pPr>
                <a14:m>
                  <m:oMathPara xmlns:m="http://schemas.openxmlformats.org/officeDocument/2006/math">
                    <m:oMathParaPr>
                      <m:jc m:val="centerGroup"/>
                    </m:oMathParaPr>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Γ</m:t>
                      </m:r>
                      <m:r>
                        <a:rPr lang="en-US" i="1">
                          <a:effectLst/>
                          <a:latin typeface="Cambria Math" panose="02040503050406030204" pitchFamily="18" charset="0"/>
                          <a:ea typeface="Times New Roman" panose="02020603050405020304" pitchFamily="18" charset="0"/>
                          <a:cs typeface="Calibri" panose="020F0502020204030204" pitchFamily="34" charset="0"/>
                        </a:rPr>
                        <m:t>=</m:t>
                      </m:r>
                      <m:r>
                        <m:rPr>
                          <m:sty m:val="p"/>
                        </m:rPr>
                        <a:rPr lang="en-US">
                          <a:effectLst/>
                          <a:latin typeface="Cambria Math" panose="02040503050406030204" pitchFamily="18" charset="0"/>
                          <a:ea typeface="Times New Roman" panose="02020603050405020304" pitchFamily="18" charset="0"/>
                          <a:cs typeface="Calibri" panose="020F0502020204030204" pitchFamily="34" charset="0"/>
                        </a:rPr>
                        <m:t>πE</m:t>
                      </m:r>
                      <m:r>
                        <a:rPr lang="en-US" i="1">
                          <a:effectLst/>
                          <a:latin typeface="Cambria Math" panose="02040503050406030204" pitchFamily="18" charset="0"/>
                          <a:ea typeface="Times New Roman" panose="02020603050405020304" pitchFamily="18" charset="0"/>
                          <a:cs typeface="Calibri" panose="020F0502020204030204" pitchFamily="34" charset="0"/>
                        </a:rPr>
                        <m:t>−</m:t>
                      </m:r>
                      <m:r>
                        <m:rPr>
                          <m:sty m:val="p"/>
                        </m:rPr>
                        <a:rPr lang="en-US">
                          <a:effectLst/>
                          <a:latin typeface="Cambria Math" panose="02040503050406030204" pitchFamily="18" charset="0"/>
                          <a:ea typeface="Times New Roman" panose="02020603050405020304" pitchFamily="18" charset="0"/>
                          <a:cs typeface="Calibri" panose="020F0502020204030204" pitchFamily="34" charset="0"/>
                        </a:rPr>
                        <m:t>C</m:t>
                      </m:r>
                    </m:oMath>
                  </m:oMathPara>
                </a14:m>
                <a:endParaRPr lang="en-US" dirty="0"/>
              </a:p>
              <a:p>
                <a:pPr lvl="1"/>
                <a14:m>
                  <m:oMath xmlns:m="http://schemas.openxmlformats.org/officeDocument/2006/math">
                    <m:r>
                      <m:rPr>
                        <m:sty m:val="p"/>
                      </m:rPr>
                      <a:rPr lang="en-US">
                        <a:latin typeface="Cambria Math" panose="02040503050406030204" pitchFamily="18" charset="0"/>
                        <a:ea typeface="Times New Roman" panose="02020603050405020304" pitchFamily="18" charset="0"/>
                        <a:cs typeface="Calibri" panose="020F0502020204030204" pitchFamily="34" charset="0"/>
                      </a:rPr>
                      <m:t>π</m:t>
                    </m:r>
                  </m:oMath>
                </a14:m>
                <a:r>
                  <a:rPr lang="en-US" dirty="0"/>
                  <a:t>: sale price of electrical energy</a:t>
                </a:r>
              </a:p>
              <a:p>
                <a:pPr lvl="1"/>
                <a14:m>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E</m:t>
                    </m:r>
                  </m:oMath>
                </a14:m>
                <a:r>
                  <a:rPr lang="en-US" dirty="0"/>
                  <a:t>: amount of energy produced by the plant in one year</a:t>
                </a:r>
              </a:p>
              <a:p>
                <a:pPr lvl="1"/>
                <a14:m>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C</m:t>
                    </m:r>
                  </m:oMath>
                </a14:m>
                <a:r>
                  <a:rPr lang="en-US" dirty="0"/>
                  <a:t>: Cost of ownership of the plant</a:t>
                </a:r>
              </a:p>
              <a:p>
                <a:pPr lvl="2"/>
                <a:r>
                  <a:rPr lang="en-US" dirty="0"/>
                  <a:t>Annuitized investment cost + operating cost </a:t>
                </a:r>
              </a:p>
            </p:txBody>
          </p:sp>
        </mc:Choice>
        <mc:Fallback xmlns="">
          <p:sp>
            <p:nvSpPr>
              <p:cNvPr id="3" name="Content Placeholder 2">
                <a:extLst>
                  <a:ext uri="{FF2B5EF4-FFF2-40B4-BE49-F238E27FC236}">
                    <a16:creationId xmlns:a16="http://schemas.microsoft.com/office/drawing/2014/main" id="{C9FD6F0A-4719-E88A-4AD0-F633CB0D8AE0}"/>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35AEBF-D877-743B-4FD6-60E6E4C8BA1F}"/>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822771C7-883F-C11A-F7AA-A64970C65CF4}"/>
              </a:ext>
            </a:extLst>
          </p:cNvPr>
          <p:cNvSpPr>
            <a:spLocks noGrp="1"/>
          </p:cNvSpPr>
          <p:nvPr>
            <p:ph type="sldNum" sz="quarter" idx="12"/>
          </p:nvPr>
        </p:nvSpPr>
        <p:spPr/>
        <p:txBody>
          <a:bodyPr/>
          <a:lstStyle/>
          <a:p>
            <a:fld id="{697646A6-6B76-9347-9EA0-ECEE7D8FD72D}" type="slidenum">
              <a:rPr lang="en-US" smtClean="0"/>
              <a:t>80</a:t>
            </a:fld>
            <a:endParaRPr lang="en-US"/>
          </a:p>
        </p:txBody>
      </p:sp>
    </p:spTree>
    <p:extLst>
      <p:ext uri="{BB962C8B-B14F-4D97-AF65-F5344CB8AC3E}">
        <p14:creationId xmlns:p14="http://schemas.microsoft.com/office/powerpoint/2010/main" val="241519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7BEE-E3FD-3912-519D-1180AFECD789}"/>
              </a:ext>
            </a:extLst>
          </p:cNvPr>
          <p:cNvSpPr>
            <a:spLocks noGrp="1"/>
          </p:cNvSpPr>
          <p:nvPr>
            <p:ph type="title"/>
          </p:nvPr>
        </p:nvSpPr>
        <p:spPr/>
        <p:txBody>
          <a:bodyPr/>
          <a:lstStyle/>
          <a:p>
            <a:r>
              <a:rPr lang="en-US" dirty="0"/>
              <a:t>Cost of ownership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549B8-418E-25B6-4B3C-3A42E6090EDA}"/>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𝐶</m:t>
                      </m:r>
                      <m:r>
                        <a:rPr lang="en-US" i="1" smtClean="0">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𝑃</m:t>
                      </m:r>
                      <m:r>
                        <a:rPr lang="en-US"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𝐸</m:t>
                      </m:r>
                    </m:oMath>
                  </m:oMathPara>
                </a14:m>
                <a:endParaRPr lang="en-US" dirty="0">
                  <a:effectLst/>
                  <a:ea typeface="Times New Roman" panose="02020603050405020304" pitchFamily="18" charset="0"/>
                  <a:cs typeface="Calibri" panose="020F0502020204030204" pitchFamily="34" charset="0"/>
                </a:endParaRPr>
              </a:p>
              <a:p>
                <a:pPr marL="0" indent="0">
                  <a:buNone/>
                </a:pPr>
                <a:endParaRPr lang="en-US" dirty="0"/>
              </a:p>
              <a:p>
                <a:pPr marL="0" indent="0">
                  <a:buNone/>
                </a:pPr>
                <a:endParaRPr lang="en-US" dirty="0"/>
              </a:p>
              <a:p>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𝑃</m:t>
                    </m:r>
                    <m:r>
                      <a:rPr lang="en-US" b="0" i="1" smtClean="0">
                        <a:latin typeface="Cambria Math" panose="02040503050406030204" pitchFamily="18" charset="0"/>
                        <a:ea typeface="Times New Roman" panose="02020603050405020304" pitchFamily="18" charset="0"/>
                        <a:cs typeface="Calibri" panose="020F0502020204030204" pitchFamily="34" charset="0"/>
                      </a:rPr>
                      <m:t>:</m:t>
                    </m:r>
                  </m:oMath>
                </a14:m>
                <a:r>
                  <a:rPr lang="en-US" i="1" dirty="0">
                    <a:effectLst/>
                    <a:latin typeface="Cambria Math" panose="02040503050406030204" pitchFamily="18" charset="0"/>
                  </a:rPr>
                  <a:t> </a:t>
                </a:r>
                <a:r>
                  <a:rPr lang="en-US" dirty="0">
                    <a:effectLst/>
                  </a:rPr>
                  <a:t>capacity of the plant (MW)</a:t>
                </a:r>
              </a:p>
              <a:p>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oMath>
                </a14:m>
                <a:r>
                  <a:rPr lang="en-US" dirty="0"/>
                  <a:t> in $/MW</a:t>
                </a:r>
              </a:p>
              <a:p>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oMath>
                </a14:m>
                <a:r>
                  <a:rPr lang="en-US" dirty="0"/>
                  <a:t> in $/MWh</a:t>
                </a:r>
              </a:p>
              <a:p>
                <a:pPr marL="0" indent="0">
                  <a:buNone/>
                </a:pPr>
                <a:endParaRPr lang="en-US" i="1" dirty="0">
                  <a:effectLst/>
                  <a:latin typeface="Cambria Math" panose="02040503050406030204" pitchFamily="18" charset="0"/>
                  <a:ea typeface="Times New Roman" panose="02020603050405020304" pitchFamily="18"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8760 ×</m:t>
                          </m:r>
                          <m:r>
                            <a:rPr lang="en-US" i="1">
                              <a:latin typeface="Cambria Math" panose="02040503050406030204" pitchFamily="18" charset="0"/>
                            </a:rPr>
                            <m:t>𝐶</m:t>
                          </m:r>
                        </m:e>
                        <m:sub>
                          <m:r>
                            <a:rPr lang="en-US" i="1">
                              <a:latin typeface="Cambria Math" panose="02040503050406030204" pitchFamily="18" charset="0"/>
                            </a:rPr>
                            <m:t>𝑓</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h</m:t>
                          </m:r>
                        </m:sub>
                      </m:sSub>
                      <m:r>
                        <a:rPr lang="en-US" i="1">
                          <a:latin typeface="Cambria Math" panose="02040503050406030204" pitchFamily="18" charset="0"/>
                        </a:rPr>
                        <m:t>𝑃</m:t>
                      </m:r>
                    </m:oMath>
                  </m:oMathPara>
                </a14:m>
                <a:endParaRPr lang="en-US" dirty="0"/>
              </a:p>
              <a:p>
                <a14:m>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𝑓</m:t>
                        </m:r>
                      </m:sub>
                    </m:sSub>
                  </m:oMath>
                </a14:m>
                <a:r>
                  <a:rPr lang="en-US" dirty="0"/>
                  <a:t>: Expected capacity factor of the plant</a:t>
                </a:r>
              </a:p>
            </p:txBody>
          </p:sp>
        </mc:Choice>
        <mc:Fallback xmlns="">
          <p:sp>
            <p:nvSpPr>
              <p:cNvPr id="3" name="Content Placeholder 2">
                <a:extLst>
                  <a:ext uri="{FF2B5EF4-FFF2-40B4-BE49-F238E27FC236}">
                    <a16:creationId xmlns:a16="http://schemas.microsoft.com/office/drawing/2014/main" id="{A04549B8-418E-25B6-4B3C-3A42E6090EDA}"/>
                  </a:ext>
                </a:extLst>
              </p:cNvPr>
              <p:cNvSpPr>
                <a:spLocks noGrp="1" noRot="1" noChangeAspect="1" noMove="1" noResize="1" noEditPoints="1" noAdjustHandles="1" noChangeArrowheads="1" noChangeShapeType="1" noTextEdit="1"/>
              </p:cNvSpPr>
              <p:nvPr>
                <p:ph idx="1"/>
              </p:nvPr>
            </p:nvSpPr>
            <p:spPr>
              <a:blipFill>
                <a:blip r:embed="rId2"/>
                <a:stretch>
                  <a:fillRect l="-1086" b="-274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6B3788-D911-5887-EBD2-E924628C76A6}"/>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7B076676-5193-3744-F5A6-35911591AA3E}"/>
              </a:ext>
            </a:extLst>
          </p:cNvPr>
          <p:cNvSpPr>
            <a:spLocks noGrp="1"/>
          </p:cNvSpPr>
          <p:nvPr>
            <p:ph type="sldNum" sz="quarter" idx="12"/>
          </p:nvPr>
        </p:nvSpPr>
        <p:spPr/>
        <p:txBody>
          <a:bodyPr/>
          <a:lstStyle/>
          <a:p>
            <a:fld id="{697646A6-6B76-9347-9EA0-ECEE7D8FD72D}" type="slidenum">
              <a:rPr lang="en-US" smtClean="0"/>
              <a:t>81</a:t>
            </a:fld>
            <a:endParaRPr lang="en-US"/>
          </a:p>
        </p:txBody>
      </p:sp>
      <p:grpSp>
        <p:nvGrpSpPr>
          <p:cNvPr id="11" name="Group 10">
            <a:extLst>
              <a:ext uri="{FF2B5EF4-FFF2-40B4-BE49-F238E27FC236}">
                <a16:creationId xmlns:a16="http://schemas.microsoft.com/office/drawing/2014/main" id="{8DE77E44-AEF9-D2C0-1858-3E8528A6C744}"/>
              </a:ext>
            </a:extLst>
          </p:cNvPr>
          <p:cNvGrpSpPr/>
          <p:nvPr/>
        </p:nvGrpSpPr>
        <p:grpSpPr>
          <a:xfrm>
            <a:off x="4750525" y="2059575"/>
            <a:ext cx="1545771" cy="1167170"/>
            <a:chOff x="4750525" y="2129247"/>
            <a:chExt cx="1545771" cy="1167170"/>
          </a:xfrm>
        </p:grpSpPr>
        <p:sp>
          <p:nvSpPr>
            <p:cNvPr id="6" name="Right Brace 5">
              <a:extLst>
                <a:ext uri="{FF2B5EF4-FFF2-40B4-BE49-F238E27FC236}">
                  <a16:creationId xmlns:a16="http://schemas.microsoft.com/office/drawing/2014/main" id="{42E6C85F-1D4B-20C3-5EEF-45D073895FF6}"/>
                </a:ext>
              </a:extLst>
            </p:cNvPr>
            <p:cNvSpPr/>
            <p:nvPr/>
          </p:nvSpPr>
          <p:spPr>
            <a:xfrm rot="5400000">
              <a:off x="5401491" y="1478281"/>
              <a:ext cx="243840" cy="1545771"/>
            </a:xfrm>
            <a:prstGeom prst="rightBrace">
              <a:avLst>
                <a:gd name="adj1" fmla="val 6547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DBC5612-755C-CF2E-3B61-6D7941D3E88E}"/>
                </a:ext>
              </a:extLst>
            </p:cNvPr>
            <p:cNvSpPr txBox="1"/>
            <p:nvPr/>
          </p:nvSpPr>
          <p:spPr>
            <a:xfrm>
              <a:off x="4905102" y="2373087"/>
              <a:ext cx="1236617" cy="923330"/>
            </a:xfrm>
            <a:prstGeom prst="rect">
              <a:avLst/>
            </a:prstGeom>
            <a:noFill/>
          </p:spPr>
          <p:txBody>
            <a:bodyPr wrap="square">
              <a:spAutoFit/>
            </a:bodyPr>
            <a:lstStyle/>
            <a:p>
              <a:pPr algn="ctr"/>
              <a:r>
                <a:rPr lang="en-US" dirty="0"/>
                <a:t>Annuitized </a:t>
              </a:r>
            </a:p>
            <a:p>
              <a:pPr algn="ctr"/>
              <a:r>
                <a:rPr lang="en-US" dirty="0"/>
                <a:t>investment </a:t>
              </a:r>
            </a:p>
            <a:p>
              <a:pPr algn="ctr"/>
              <a:r>
                <a:rPr lang="en-US" dirty="0"/>
                <a:t>cost</a:t>
              </a:r>
            </a:p>
          </p:txBody>
        </p:sp>
      </p:grpSp>
      <p:grpSp>
        <p:nvGrpSpPr>
          <p:cNvPr id="12" name="Group 11">
            <a:extLst>
              <a:ext uri="{FF2B5EF4-FFF2-40B4-BE49-F238E27FC236}">
                <a16:creationId xmlns:a16="http://schemas.microsoft.com/office/drawing/2014/main" id="{BA3174D6-5416-9E89-65B5-2121E683404B}"/>
              </a:ext>
            </a:extLst>
          </p:cNvPr>
          <p:cNvGrpSpPr/>
          <p:nvPr/>
        </p:nvGrpSpPr>
        <p:grpSpPr>
          <a:xfrm>
            <a:off x="6740436" y="2059574"/>
            <a:ext cx="1367244" cy="890172"/>
            <a:chOff x="6740436" y="2129246"/>
            <a:chExt cx="1367244" cy="890172"/>
          </a:xfrm>
        </p:grpSpPr>
        <p:sp>
          <p:nvSpPr>
            <p:cNvPr id="9" name="TextBox 8">
              <a:extLst>
                <a:ext uri="{FF2B5EF4-FFF2-40B4-BE49-F238E27FC236}">
                  <a16:creationId xmlns:a16="http://schemas.microsoft.com/office/drawing/2014/main" id="{F75F2BD6-C012-ABDF-13B9-96F94C0D1F8E}"/>
                </a:ext>
              </a:extLst>
            </p:cNvPr>
            <p:cNvSpPr txBox="1"/>
            <p:nvPr/>
          </p:nvSpPr>
          <p:spPr>
            <a:xfrm>
              <a:off x="6844938" y="2373087"/>
              <a:ext cx="1158240" cy="646331"/>
            </a:xfrm>
            <a:prstGeom prst="rect">
              <a:avLst/>
            </a:prstGeom>
            <a:noFill/>
          </p:spPr>
          <p:txBody>
            <a:bodyPr wrap="square">
              <a:spAutoFit/>
            </a:bodyPr>
            <a:lstStyle/>
            <a:p>
              <a:pPr algn="ctr"/>
              <a:r>
                <a:rPr lang="en-US" dirty="0"/>
                <a:t>Operating </a:t>
              </a:r>
            </a:p>
            <a:p>
              <a:pPr algn="ctr"/>
              <a:r>
                <a:rPr lang="en-US" dirty="0"/>
                <a:t>cost </a:t>
              </a:r>
            </a:p>
          </p:txBody>
        </p:sp>
        <p:sp>
          <p:nvSpPr>
            <p:cNvPr id="10" name="Right Brace 9">
              <a:extLst>
                <a:ext uri="{FF2B5EF4-FFF2-40B4-BE49-F238E27FC236}">
                  <a16:creationId xmlns:a16="http://schemas.microsoft.com/office/drawing/2014/main" id="{2B815DC2-07B5-E999-22D4-1A037BAED30A}"/>
                </a:ext>
              </a:extLst>
            </p:cNvPr>
            <p:cNvSpPr/>
            <p:nvPr/>
          </p:nvSpPr>
          <p:spPr>
            <a:xfrm rot="5400000">
              <a:off x="7302138" y="1567544"/>
              <a:ext cx="243840" cy="1367244"/>
            </a:xfrm>
            <a:prstGeom prst="rightBrace">
              <a:avLst>
                <a:gd name="adj1" fmla="val 6547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41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52E9-6E6A-C039-E462-7310B465CBBD}"/>
              </a:ext>
            </a:extLst>
          </p:cNvPr>
          <p:cNvSpPr>
            <a:spLocks noGrp="1"/>
          </p:cNvSpPr>
          <p:nvPr>
            <p:ph type="title"/>
          </p:nvPr>
        </p:nvSpPr>
        <p:spPr/>
        <p:txBody>
          <a:bodyPr/>
          <a:lstStyle/>
          <a:p>
            <a:r>
              <a:rPr lang="en-US" dirty="0"/>
              <a:t>Breakeven price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D4463F-7D88-ACA4-2A8C-663FF349369B}"/>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Γ</m:t>
                      </m:r>
                      <m:r>
                        <a:rPr lang="en-US" i="1">
                          <a:effectLst/>
                          <a:latin typeface="Cambria Math" panose="02040503050406030204" pitchFamily="18" charset="0"/>
                          <a:ea typeface="Times New Roman" panose="02020603050405020304" pitchFamily="18" charset="0"/>
                          <a:cs typeface="Calibri" panose="020F0502020204030204" pitchFamily="34" charset="0"/>
                        </a:rPr>
                        <m:t>=</m:t>
                      </m:r>
                      <m:r>
                        <m:rPr>
                          <m:sty m:val="p"/>
                        </m:rPr>
                        <a:rPr lang="en-US">
                          <a:effectLst/>
                          <a:latin typeface="Cambria Math" panose="02040503050406030204" pitchFamily="18" charset="0"/>
                          <a:ea typeface="Times New Roman" panose="02020603050405020304" pitchFamily="18" charset="0"/>
                          <a:cs typeface="Calibri" panose="020F0502020204030204" pitchFamily="34" charset="0"/>
                        </a:rPr>
                        <m:t>π</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h</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𝑃</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𝑃</m:t>
                      </m:r>
                      <m:r>
                        <a:rPr lang="en-US"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h</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𝑃</m:t>
                      </m:r>
                    </m:oMath>
                  </m:oMathPara>
                </a14:m>
                <a:endParaRPr lang="en-US" dirty="0"/>
              </a:p>
              <a:p>
                <a:pPr marL="0" indent="0">
                  <a:buNone/>
                </a:pPr>
                <a:endParaRPr lang="en-US" dirty="0"/>
              </a:p>
              <a:p>
                <a:pPr marL="0" indent="0">
                  <a:buNone/>
                </a:pPr>
                <a:r>
                  <a:rPr lang="en-US" dirty="0"/>
                  <a:t>Profit per MW of installed capacity (ignoring economies of scale):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effectLst/>
                              <a:latin typeface="Cambria Math" panose="02040503050406030204" pitchFamily="18" charset="0"/>
                            </a:rPr>
                          </m:ctrlPr>
                        </m:fPr>
                        <m:num>
                          <m:r>
                            <m:rPr>
                              <m:sty m:val="p"/>
                            </m:rPr>
                            <a:rPr lang="en-US">
                              <a:effectLst/>
                              <a:latin typeface="Cambria Math" panose="02040503050406030204" pitchFamily="18" charset="0"/>
                              <a:ea typeface="Times New Roman" panose="02020603050405020304" pitchFamily="18" charset="0"/>
                              <a:cs typeface="Calibri" panose="020F0502020204030204" pitchFamily="34" charset="0"/>
                            </a:rPr>
                            <m:t>Γ</m:t>
                          </m:r>
                        </m:num>
                        <m:den>
                          <m:r>
                            <a:rPr lang="en-US" i="1">
                              <a:effectLst/>
                              <a:latin typeface="Cambria Math" panose="02040503050406030204" pitchFamily="18" charset="0"/>
                              <a:ea typeface="Times New Roman" panose="02020603050405020304" pitchFamily="18" charset="0"/>
                              <a:cs typeface="Calibri" panose="020F0502020204030204" pitchFamily="34" charset="0"/>
                            </a:rPr>
                            <m:t>𝑃</m:t>
                          </m:r>
                        </m:den>
                      </m:f>
                      <m:r>
                        <a:rPr lang="en-US" i="1">
                          <a:effectLst/>
                          <a:latin typeface="Cambria Math" panose="02040503050406030204" pitchFamily="18" charset="0"/>
                          <a:ea typeface="Times New Roman" panose="02020603050405020304" pitchFamily="18" charset="0"/>
                          <a:cs typeface="Calibri" panose="020F0502020204030204" pitchFamily="34" charset="0"/>
                        </a:rPr>
                        <m:t>=</m:t>
                      </m:r>
                      <m:d>
                        <m:dPr>
                          <m:ctrlPr>
                            <a:rPr lang="en-US" i="1">
                              <a:effectLst/>
                              <a:latin typeface="Cambria Math" panose="02040503050406030204" pitchFamily="18" charset="0"/>
                            </a:rPr>
                          </m:ctrlPr>
                        </m:dPr>
                        <m:e>
                          <m:r>
                            <m:rPr>
                              <m:sty m:val="p"/>
                            </m:rPr>
                            <a:rPr lang="en-US">
                              <a:effectLst/>
                              <a:latin typeface="Cambria Math" panose="02040503050406030204" pitchFamily="18" charset="0"/>
                              <a:ea typeface="Times New Roman" panose="02020603050405020304" pitchFamily="18" charset="0"/>
                              <a:cs typeface="Calibri" panose="020F0502020204030204" pitchFamily="34" charset="0"/>
                            </a:rPr>
                            <m:t>π</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e>
                      </m:d>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h</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oMath>
                  </m:oMathPara>
                </a14:m>
                <a:endParaRPr lang="en-US" dirty="0"/>
              </a:p>
              <a:p>
                <a:pPr marL="0" indent="0">
                  <a:buNone/>
                </a:pPr>
                <a:endParaRPr lang="en-US" dirty="0"/>
              </a:p>
              <a:p>
                <a:pPr marL="0" indent="0">
                  <a:buNone/>
                </a:pPr>
                <a:r>
                  <a:rPr lang="en-US" dirty="0"/>
                  <a:t>Energy price at which the plant breaks even:</a:t>
                </a:r>
              </a:p>
              <a:p>
                <a:pPr marL="0" indent="0">
                  <a:buNone/>
                </a:pPr>
                <a14:m>
                  <m:oMathPara xmlns:m="http://schemas.openxmlformats.org/officeDocument/2006/math">
                    <m:oMathParaPr>
                      <m:jc m:val="centerGroup"/>
                    </m:oMathParaPr>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π</m:t>
                      </m:r>
                      <m:r>
                        <a:rPr lang="en-US" smtClean="0">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num>
                        <m:den>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h</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DED4463F-7D88-ACA4-2A8C-663FF349369B}"/>
                  </a:ext>
                </a:extLst>
              </p:cNvPr>
              <p:cNvSpPr>
                <a:spLocks noGrp="1" noRot="1" noChangeAspect="1" noMove="1" noResize="1" noEditPoints="1" noAdjustHandles="1" noChangeArrowheads="1" noChangeShapeType="1" noTextEdit="1"/>
              </p:cNvSpPr>
              <p:nvPr>
                <p:ph idx="1"/>
              </p:nvPr>
            </p:nvSpPr>
            <p:spPr>
              <a:blipFill>
                <a:blip r:embed="rId2"/>
                <a:stretch>
                  <a:fillRect l="-1206" t="-5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CEF05D0-3320-BA22-0F9D-5ADED0CE9CB8}"/>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AA5D4702-D670-7C1F-BC95-11A2E1FA1FEF}"/>
              </a:ext>
            </a:extLst>
          </p:cNvPr>
          <p:cNvSpPr>
            <a:spLocks noGrp="1"/>
          </p:cNvSpPr>
          <p:nvPr>
            <p:ph type="sldNum" sz="quarter" idx="12"/>
          </p:nvPr>
        </p:nvSpPr>
        <p:spPr/>
        <p:txBody>
          <a:bodyPr/>
          <a:lstStyle/>
          <a:p>
            <a:fld id="{697646A6-6B76-9347-9EA0-ECEE7D8FD72D}" type="slidenum">
              <a:rPr lang="en-US" smtClean="0"/>
              <a:t>82</a:t>
            </a:fld>
            <a:endParaRPr lang="en-US"/>
          </a:p>
        </p:txBody>
      </p:sp>
    </p:spTree>
    <p:extLst>
      <p:ext uri="{BB962C8B-B14F-4D97-AF65-F5344CB8AC3E}">
        <p14:creationId xmlns:p14="http://schemas.microsoft.com/office/powerpoint/2010/main" val="132213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08DD-5C22-03E5-C2AC-CCC7658944F1}"/>
              </a:ext>
            </a:extLst>
          </p:cNvPr>
          <p:cNvSpPr>
            <a:spLocks noGrp="1"/>
          </p:cNvSpPr>
          <p:nvPr>
            <p:ph type="title"/>
          </p:nvPr>
        </p:nvSpPr>
        <p:spPr/>
        <p:txBody>
          <a:bodyPr/>
          <a:lstStyle/>
          <a:p>
            <a:r>
              <a:rPr lang="en-US" dirty="0"/>
              <a:t>Competitiveness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D38A5E-2A00-14EA-0862-85813C48926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m:rPr>
                          <m:sty m:val="p"/>
                        </m:rPr>
                        <a:rPr lang="en-US" smtClean="0">
                          <a:effectLst/>
                          <a:latin typeface="Cambria Math" panose="02040503050406030204" pitchFamily="18" charset="0"/>
                          <a:ea typeface="Times New Roman" panose="02020603050405020304" pitchFamily="18" charset="0"/>
                          <a:cs typeface="Calibri" panose="020F0502020204030204" pitchFamily="34" charset="0"/>
                        </a:rPr>
                        <m:t>π</m:t>
                      </m:r>
                      <m:r>
                        <a:rPr lang="en-US" smtClean="0">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𝑒𝑛𝑒𝑟𝑔𝑦</m:t>
                          </m:r>
                        </m:sub>
                      </m:sSub>
                      <m:r>
                        <a:rPr lang="en-US"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𝑐</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𝑐𝑎𝑝𝑎𝑐𝑖𝑡𝑦</m:t>
                              </m:r>
                            </m:sub>
                          </m:sSub>
                        </m:num>
                        <m:den>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i="1">
                                  <a:effectLst/>
                                  <a:latin typeface="Cambria Math" panose="02040503050406030204" pitchFamily="18" charset="0"/>
                                  <a:ea typeface="Times New Roman" panose="02020603050405020304" pitchFamily="18" charset="0"/>
                                  <a:cs typeface="Calibri" panose="020F0502020204030204" pitchFamily="34" charset="0"/>
                                </a:rPr>
                                <m:t>h</m:t>
                              </m:r>
                            </m:sub>
                          </m:sSub>
                        </m:den>
                      </m:f>
                    </m:oMath>
                  </m:oMathPara>
                </a14:m>
                <a:endParaRPr lang="en-US" dirty="0"/>
              </a:p>
              <a:p>
                <a:pPr marL="0" indent="0">
                  <a:buNone/>
                </a:pPr>
                <a:endParaRPr lang="en-US" dirty="0"/>
              </a:p>
              <a:p>
                <a:pPr marL="0" indent="0">
                  <a:buNone/>
                </a:pPr>
                <a:r>
                  <a:rPr lang="en-US" dirty="0">
                    <a:effectLst/>
                    <a:latin typeface="Calibri" panose="020F0502020204030204" pitchFamily="34" charset="0"/>
                    <a:ea typeface="Times New Roman" panose="02020603050405020304" pitchFamily="18" charset="0"/>
                    <a:cs typeface="Calibri" panose="020F0502020204030204" pitchFamily="34" charset="0"/>
                  </a:rPr>
                  <a:t>To be competitive, a technology with a high investment cost must have:</a:t>
                </a:r>
              </a:p>
              <a:p>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dirty="0">
                    <a:latin typeface="Calibri" panose="020F0502020204030204" pitchFamily="34" charset="0"/>
                    <a:ea typeface="Times New Roman" panose="02020603050405020304" pitchFamily="18" charset="0"/>
                    <a:cs typeface="Calibri" panose="020F0502020204030204" pitchFamily="34" charset="0"/>
                  </a:rPr>
                  <a:t>A</a:t>
                </a:r>
                <a:r>
                  <a:rPr lang="en-US" dirty="0">
                    <a:effectLst/>
                    <a:latin typeface="Calibri" panose="020F0502020204030204" pitchFamily="34" charset="0"/>
                    <a:ea typeface="Times New Roman" panose="02020603050405020304" pitchFamily="18" charset="0"/>
                    <a:cs typeface="Calibri" panose="020F0502020204030204" pitchFamily="34" charset="0"/>
                  </a:rPr>
                  <a:t> low operating cost </a:t>
                </a:r>
              </a:p>
              <a:p>
                <a:r>
                  <a:rPr lang="en-US" dirty="0">
                    <a:latin typeface="Calibri" panose="020F0502020204030204" pitchFamily="34" charset="0"/>
                    <a:ea typeface="Times New Roman" panose="02020603050405020304" pitchFamily="18" charset="0"/>
                    <a:cs typeface="Calibri" panose="020F0502020204030204" pitchFamily="34" charset="0"/>
                  </a:rPr>
                  <a:t>A</a:t>
                </a:r>
                <a:r>
                  <a:rPr lang="en-US" dirty="0">
                    <a:effectLst/>
                    <a:latin typeface="Calibri" panose="020F0502020204030204" pitchFamily="34" charset="0"/>
                    <a:ea typeface="Times New Roman" panose="02020603050405020304" pitchFamily="18" charset="0"/>
                    <a:cs typeface="Calibri" panose="020F0502020204030204" pitchFamily="34" charset="0"/>
                  </a:rPr>
                  <a:t> large capacity factor</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3AD38A5E-2A00-14EA-0862-85813C48926C}"/>
                  </a:ext>
                </a:extLst>
              </p:cNvPr>
              <p:cNvSpPr>
                <a:spLocks noGrp="1" noRot="1" noChangeAspect="1" noMove="1" noResize="1" noEditPoints="1" noAdjustHandles="1" noChangeArrowheads="1" noChangeShapeType="1" noTextEdit="1"/>
              </p:cNvSpPr>
              <p:nvPr>
                <p:ph idx="1"/>
              </p:nvPr>
            </p:nvSpPr>
            <p:spPr>
              <a:blipFill>
                <a:blip r:embed="rId2"/>
                <a:stretch>
                  <a:fillRect l="-1206" r="-8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59CE7A-24FB-FE61-6DA8-87EDFC231E56}"/>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B4A932F9-DCC5-45F2-535E-B9D7AE84EB3C}"/>
              </a:ext>
            </a:extLst>
          </p:cNvPr>
          <p:cNvSpPr>
            <a:spLocks noGrp="1"/>
          </p:cNvSpPr>
          <p:nvPr>
            <p:ph type="sldNum" sz="quarter" idx="12"/>
          </p:nvPr>
        </p:nvSpPr>
        <p:spPr/>
        <p:txBody>
          <a:bodyPr/>
          <a:lstStyle/>
          <a:p>
            <a:fld id="{697646A6-6B76-9347-9EA0-ECEE7D8FD72D}" type="slidenum">
              <a:rPr lang="en-US" smtClean="0"/>
              <a:t>83</a:t>
            </a:fld>
            <a:endParaRPr lang="en-US"/>
          </a:p>
        </p:txBody>
      </p:sp>
    </p:spTree>
    <p:extLst>
      <p:ext uri="{BB962C8B-B14F-4D97-AF65-F5344CB8AC3E}">
        <p14:creationId xmlns:p14="http://schemas.microsoft.com/office/powerpoint/2010/main" val="282882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DEAB-7739-9E45-41CD-FFC1CAFCE5F4}"/>
              </a:ext>
            </a:extLst>
          </p:cNvPr>
          <p:cNvSpPr>
            <a:spLocks noGrp="1"/>
          </p:cNvSpPr>
          <p:nvPr>
            <p:ph type="title"/>
          </p:nvPr>
        </p:nvSpPr>
        <p:spPr>
          <a:xfrm>
            <a:off x="838200" y="365125"/>
            <a:ext cx="10515600" cy="1009363"/>
          </a:xfrm>
        </p:spPr>
        <p:txBody>
          <a:bodyPr anchor="ctr">
            <a:normAutofit/>
          </a:bodyPr>
          <a:lstStyle/>
          <a:p>
            <a:r>
              <a:rPr lang="en-US" dirty="0"/>
              <a:t>Example 3.6: Breakeven energy prices</a:t>
            </a:r>
          </a:p>
        </p:txBody>
      </p:sp>
      <p:sp>
        <p:nvSpPr>
          <p:cNvPr id="4" name="Date Placeholder 3">
            <a:extLst>
              <a:ext uri="{FF2B5EF4-FFF2-40B4-BE49-F238E27FC236}">
                <a16:creationId xmlns:a16="http://schemas.microsoft.com/office/drawing/2014/main" id="{1EFD00B7-0F7E-B028-33D9-D54ECE33BF8F}"/>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CEE614E-D2CB-2D49-029D-F3A71793D17E}"/>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84</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1E4DA554-A337-2079-EDD1-47736E8C9D8C}"/>
                  </a:ext>
                </a:extLst>
              </p:cNvPr>
              <p:cNvGraphicFramePr>
                <a:graphicFrameLocks noGrp="1"/>
              </p:cNvGraphicFramePr>
              <p:nvPr>
                <p:extLst>
                  <p:ext uri="{D42A27DB-BD31-4B8C-83A1-F6EECF244321}">
                    <p14:modId xmlns:p14="http://schemas.microsoft.com/office/powerpoint/2010/main" val="1303642311"/>
                  </p:ext>
                </p:extLst>
              </p:nvPr>
            </p:nvGraphicFramePr>
            <p:xfrm>
              <a:off x="584351" y="2625881"/>
              <a:ext cx="11023297" cy="2498285"/>
            </p:xfrm>
            <a:graphic>
              <a:graphicData uri="http://schemas.openxmlformats.org/drawingml/2006/table">
                <a:tbl>
                  <a:tblPr firstRow="1" firstCol="1" bandRow="1">
                    <a:tableStyleId>{5C22544A-7EE6-4342-B048-85BDC9FD1C3A}</a:tableStyleId>
                  </a:tblPr>
                  <a:tblGrid>
                    <a:gridCol w="2099185">
                      <a:extLst>
                        <a:ext uri="{9D8B030D-6E8A-4147-A177-3AD203B41FA5}">
                          <a16:colId xmlns:a16="http://schemas.microsoft.com/office/drawing/2014/main" val="1443302652"/>
                        </a:ext>
                      </a:extLst>
                    </a:gridCol>
                    <a:gridCol w="2011680">
                      <a:extLst>
                        <a:ext uri="{9D8B030D-6E8A-4147-A177-3AD203B41FA5}">
                          <a16:colId xmlns:a16="http://schemas.microsoft.com/office/drawing/2014/main" val="1415995957"/>
                        </a:ext>
                      </a:extLst>
                    </a:gridCol>
                    <a:gridCol w="1976846">
                      <a:extLst>
                        <a:ext uri="{9D8B030D-6E8A-4147-A177-3AD203B41FA5}">
                          <a16:colId xmlns:a16="http://schemas.microsoft.com/office/drawing/2014/main" val="2855658608"/>
                        </a:ext>
                      </a:extLst>
                    </a:gridCol>
                    <a:gridCol w="1506583">
                      <a:extLst>
                        <a:ext uri="{9D8B030D-6E8A-4147-A177-3AD203B41FA5}">
                          <a16:colId xmlns:a16="http://schemas.microsoft.com/office/drawing/2014/main" val="3916752514"/>
                        </a:ext>
                      </a:extLst>
                    </a:gridCol>
                    <a:gridCol w="1615807">
                      <a:extLst>
                        <a:ext uri="{9D8B030D-6E8A-4147-A177-3AD203B41FA5}">
                          <a16:colId xmlns:a16="http://schemas.microsoft.com/office/drawing/2014/main" val="2554354161"/>
                        </a:ext>
                      </a:extLst>
                    </a:gridCol>
                    <a:gridCol w="1813196">
                      <a:extLst>
                        <a:ext uri="{9D8B030D-6E8A-4147-A177-3AD203B41FA5}">
                          <a16:colId xmlns:a16="http://schemas.microsoft.com/office/drawing/2014/main" val="4041345902"/>
                        </a:ext>
                      </a:extLst>
                    </a:gridCol>
                  </a:tblGrid>
                  <a:tr h="1003254">
                    <a:tc>
                      <a:txBody>
                        <a:bodyPr/>
                        <a:lstStyle/>
                        <a:p>
                          <a:pPr marL="0" marR="0" algn="ctr">
                            <a:spcBef>
                              <a:spcPts val="0"/>
                            </a:spcBef>
                            <a:spcAft>
                              <a:spcPts val="0"/>
                            </a:spcAft>
                          </a:pPr>
                          <a:r>
                            <a:rPr lang="en-US" sz="2900" b="0" dirty="0">
                              <a:effectLst/>
                            </a:rPr>
                            <a:t> </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14:m>
                            <m:oMath xmlns:m="http://schemas.openxmlformats.org/officeDocument/2006/math">
                              <m:sSub>
                                <m:sSubPr>
                                  <m:ctrlPr>
                                    <a:rPr lang="en-US" sz="2900" b="0" i="1" smtClean="0">
                                      <a:effectLst/>
                                      <a:latin typeface="Cambria Math" panose="02040503050406030204" pitchFamily="18" charset="0"/>
                                    </a:rPr>
                                  </m:ctrlPr>
                                </m:sSubPr>
                                <m:e>
                                  <m:r>
                                    <a:rPr lang="en-US" sz="2900" b="0" i="1" smtClean="0">
                                      <a:effectLst/>
                                      <a:latin typeface="Cambria Math" panose="02040503050406030204" pitchFamily="18" charset="0"/>
                                    </a:rPr>
                                    <m:t>𝑐</m:t>
                                  </m:r>
                                </m:e>
                                <m:sub>
                                  <m:r>
                                    <a:rPr lang="en-US" sz="2900" b="0" i="1" smtClean="0">
                                      <a:effectLst/>
                                      <a:latin typeface="Cambria Math" panose="02040503050406030204" pitchFamily="18" charset="0"/>
                                    </a:rPr>
                                    <m:t>𝑒𝑛𝑒𝑟𝑔𝑦</m:t>
                                  </m:r>
                                </m:sub>
                              </m:sSub>
                            </m:oMath>
                          </a14:m>
                          <a:r>
                            <a:rPr lang="en-US" sz="2900" b="0" dirty="0">
                              <a:effectLst/>
                            </a:rPr>
                            <a:t> ($/MWh)</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14:m>
                            <m:oMath xmlns:m="http://schemas.openxmlformats.org/officeDocument/2006/math">
                              <m:sSub>
                                <m:sSubPr>
                                  <m:ctrlPr>
                                    <a:rPr lang="en-US" sz="2900" b="0" i="1" smtClean="0">
                                      <a:effectLst/>
                                      <a:latin typeface="Cambria Math" panose="02040503050406030204" pitchFamily="18" charset="0"/>
                                    </a:rPr>
                                  </m:ctrlPr>
                                </m:sSubPr>
                                <m:e>
                                  <m:r>
                                    <a:rPr lang="en-US" sz="2900" b="0" i="1" smtClean="0">
                                      <a:effectLst/>
                                      <a:latin typeface="Cambria Math" panose="02040503050406030204" pitchFamily="18" charset="0"/>
                                    </a:rPr>
                                    <m:t>𝑐</m:t>
                                  </m:r>
                                </m:e>
                                <m:sub>
                                  <m:r>
                                    <a:rPr lang="en-US" sz="2900" b="0" i="1" smtClean="0">
                                      <a:effectLst/>
                                      <a:latin typeface="Cambria Math" panose="02040503050406030204" pitchFamily="18" charset="0"/>
                                    </a:rPr>
                                    <m:t>𝑐𝑎𝑝𝑎𝑐𝑖𝑡𝑦</m:t>
                                  </m:r>
                                </m:sub>
                              </m:sSub>
                            </m:oMath>
                          </a14:m>
                          <a:r>
                            <a:rPr lang="en-US" sz="2900" b="0">
                              <a:effectLst/>
                            </a:rPr>
                            <a:t> ($/MW)</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900" b="0" i="1" smtClean="0">
                                        <a:effectLst/>
                                        <a:latin typeface="Cambria Math" panose="02040503050406030204" pitchFamily="18" charset="0"/>
                                      </a:rPr>
                                    </m:ctrlPr>
                                  </m:sSubPr>
                                  <m:e>
                                    <m:r>
                                      <a:rPr lang="en-US" sz="2900" b="0" i="1" smtClean="0">
                                        <a:effectLst/>
                                        <a:latin typeface="Cambria Math" panose="02040503050406030204" pitchFamily="18" charset="0"/>
                                      </a:rPr>
                                      <m:t>𝐶</m:t>
                                    </m:r>
                                  </m:e>
                                  <m:sub>
                                    <m:r>
                                      <a:rPr lang="en-US" sz="2900" b="0" i="1" smtClean="0">
                                        <a:effectLst/>
                                        <a:latin typeface="Cambria Math" panose="02040503050406030204" pitchFamily="18" charset="0"/>
                                      </a:rPr>
                                      <m:t>𝑓</m:t>
                                    </m:r>
                                  </m:sub>
                                </m:sSub>
                              </m:oMath>
                            </m:oMathPara>
                          </a14:m>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14:m>
                            <m:oMath xmlns:m="http://schemas.openxmlformats.org/officeDocument/2006/math">
                              <m:sSub>
                                <m:sSubPr>
                                  <m:ctrlPr>
                                    <a:rPr lang="en-US" sz="2900" b="0" i="1" smtClean="0">
                                      <a:effectLst/>
                                      <a:latin typeface="Cambria Math" panose="02040503050406030204" pitchFamily="18" charset="0"/>
                                    </a:rPr>
                                  </m:ctrlPr>
                                </m:sSubPr>
                                <m:e>
                                  <m:r>
                                    <a:rPr lang="en-US" sz="2900" b="0" i="1" smtClean="0">
                                      <a:effectLst/>
                                      <a:latin typeface="Cambria Math" panose="02040503050406030204" pitchFamily="18" charset="0"/>
                                    </a:rPr>
                                    <m:t>𝐶</m:t>
                                  </m:r>
                                </m:e>
                                <m:sub>
                                  <m:r>
                                    <a:rPr lang="en-US" sz="2900" b="0" i="1" smtClean="0">
                                      <a:effectLst/>
                                      <a:latin typeface="Cambria Math" panose="02040503050406030204" pitchFamily="18" charset="0"/>
                                    </a:rPr>
                                    <m:t>h</m:t>
                                  </m:r>
                                </m:sub>
                              </m:sSub>
                            </m:oMath>
                          </a14:m>
                          <a:r>
                            <a:rPr lang="en-US" sz="2900" b="0">
                              <a:effectLst/>
                            </a:rPr>
                            <a:t> </a:t>
                          </a:r>
                        </a:p>
                        <a:p>
                          <a:pPr marL="0" marR="0" algn="ctr">
                            <a:spcBef>
                              <a:spcPts val="0"/>
                            </a:spcBef>
                            <a:spcAft>
                              <a:spcPts val="0"/>
                            </a:spcAft>
                          </a:pPr>
                          <a:r>
                            <a:rPr lang="en-US" sz="2900" b="0">
                              <a:effectLst/>
                            </a:rPr>
                            <a:t>(h)</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14:m>
                            <m:oMath xmlns:m="http://schemas.openxmlformats.org/officeDocument/2006/math">
                              <m:r>
                                <a:rPr lang="en-US" sz="2900" b="0" i="1" smtClean="0">
                                  <a:effectLst/>
                                  <a:latin typeface="Cambria Math" panose="02040503050406030204" pitchFamily="18" charset="0"/>
                                </a:rPr>
                                <m:t>𝜋</m:t>
                              </m:r>
                            </m:oMath>
                          </a14:m>
                          <a:r>
                            <a:rPr lang="en-US" sz="2900" b="0">
                              <a:effectLst/>
                            </a:rPr>
                            <a:t> </a:t>
                          </a:r>
                        </a:p>
                        <a:p>
                          <a:pPr marL="0" marR="0" algn="ctr">
                            <a:spcBef>
                              <a:spcPts val="0"/>
                            </a:spcBef>
                            <a:spcAft>
                              <a:spcPts val="0"/>
                            </a:spcAft>
                          </a:pPr>
                          <a:r>
                            <a:rPr lang="en-US" sz="2900" b="0">
                              <a:effectLst/>
                            </a:rPr>
                            <a:t>($/MWh)</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extLst>
                      <a:ext uri="{0D108BD9-81ED-4DB2-BD59-A6C34878D82A}">
                        <a16:rowId xmlns:a16="http://schemas.microsoft.com/office/drawing/2014/main" val="3803383284"/>
                      </a:ext>
                    </a:extLst>
                  </a:tr>
                  <a:tr h="967373">
                    <a:tc>
                      <a:txBody>
                        <a:bodyPr/>
                        <a:lstStyle/>
                        <a:p>
                          <a:pPr marL="0" marR="0" algn="ctr">
                            <a:spcBef>
                              <a:spcPts val="0"/>
                            </a:spcBef>
                            <a:spcAft>
                              <a:spcPts val="0"/>
                            </a:spcAft>
                          </a:pPr>
                          <a:r>
                            <a:rPr lang="en-US" sz="2900" b="0" dirty="0">
                              <a:effectLst/>
                            </a:rPr>
                            <a:t>Wind farm</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dirty="0">
                              <a:effectLst/>
                            </a:rPr>
                            <a:t>0</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140000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40%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3504.0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39.95</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extLst>
                      <a:ext uri="{0D108BD9-81ED-4DB2-BD59-A6C34878D82A}">
                        <a16:rowId xmlns:a16="http://schemas.microsoft.com/office/drawing/2014/main" val="219076106"/>
                      </a:ext>
                    </a:extLst>
                  </a:tr>
                  <a:tr h="527658">
                    <a:tc>
                      <a:txBody>
                        <a:bodyPr/>
                        <a:lstStyle/>
                        <a:p>
                          <a:pPr marL="0" marR="0" algn="ctr">
                            <a:spcBef>
                              <a:spcPts val="0"/>
                            </a:spcBef>
                            <a:spcAft>
                              <a:spcPts val="0"/>
                            </a:spcAft>
                          </a:pPr>
                          <a:r>
                            <a:rPr lang="en-US" sz="2900" b="0">
                              <a:effectLst/>
                            </a:rPr>
                            <a:t>CCGT</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26.5</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88200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87%</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7621.2</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dirty="0">
                              <a:effectLst/>
                            </a:rPr>
                            <a:t>38.07</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extLst>
                      <a:ext uri="{0D108BD9-81ED-4DB2-BD59-A6C34878D82A}">
                        <a16:rowId xmlns:a16="http://schemas.microsoft.com/office/drawing/2014/main" val="4032193687"/>
                      </a:ext>
                    </a:extLst>
                  </a:tr>
                </a:tbl>
              </a:graphicData>
            </a:graphic>
          </p:graphicFrame>
        </mc:Choice>
        <mc:Fallback xmlns="">
          <p:graphicFrame>
            <p:nvGraphicFramePr>
              <p:cNvPr id="6" name="Table 5">
                <a:extLst>
                  <a:ext uri="{FF2B5EF4-FFF2-40B4-BE49-F238E27FC236}">
                    <a16:creationId xmlns:a16="http://schemas.microsoft.com/office/drawing/2014/main" id="{1E4DA554-A337-2079-EDD1-47736E8C9D8C}"/>
                  </a:ext>
                </a:extLst>
              </p:cNvPr>
              <p:cNvGraphicFramePr>
                <a:graphicFrameLocks noGrp="1"/>
              </p:cNvGraphicFramePr>
              <p:nvPr>
                <p:extLst>
                  <p:ext uri="{D42A27DB-BD31-4B8C-83A1-F6EECF244321}">
                    <p14:modId xmlns:p14="http://schemas.microsoft.com/office/powerpoint/2010/main" val="1303642311"/>
                  </p:ext>
                </p:extLst>
              </p:nvPr>
            </p:nvGraphicFramePr>
            <p:xfrm>
              <a:off x="584351" y="2625881"/>
              <a:ext cx="11023297" cy="2498285"/>
            </p:xfrm>
            <a:graphic>
              <a:graphicData uri="http://schemas.openxmlformats.org/drawingml/2006/table">
                <a:tbl>
                  <a:tblPr firstRow="1" firstCol="1" bandRow="1">
                    <a:tableStyleId>{5C22544A-7EE6-4342-B048-85BDC9FD1C3A}</a:tableStyleId>
                  </a:tblPr>
                  <a:tblGrid>
                    <a:gridCol w="2099185">
                      <a:extLst>
                        <a:ext uri="{9D8B030D-6E8A-4147-A177-3AD203B41FA5}">
                          <a16:colId xmlns:a16="http://schemas.microsoft.com/office/drawing/2014/main" val="1443302652"/>
                        </a:ext>
                      </a:extLst>
                    </a:gridCol>
                    <a:gridCol w="2011680">
                      <a:extLst>
                        <a:ext uri="{9D8B030D-6E8A-4147-A177-3AD203B41FA5}">
                          <a16:colId xmlns:a16="http://schemas.microsoft.com/office/drawing/2014/main" val="1415995957"/>
                        </a:ext>
                      </a:extLst>
                    </a:gridCol>
                    <a:gridCol w="1976846">
                      <a:extLst>
                        <a:ext uri="{9D8B030D-6E8A-4147-A177-3AD203B41FA5}">
                          <a16:colId xmlns:a16="http://schemas.microsoft.com/office/drawing/2014/main" val="2855658608"/>
                        </a:ext>
                      </a:extLst>
                    </a:gridCol>
                    <a:gridCol w="1506583">
                      <a:extLst>
                        <a:ext uri="{9D8B030D-6E8A-4147-A177-3AD203B41FA5}">
                          <a16:colId xmlns:a16="http://schemas.microsoft.com/office/drawing/2014/main" val="3916752514"/>
                        </a:ext>
                      </a:extLst>
                    </a:gridCol>
                    <a:gridCol w="1615807">
                      <a:extLst>
                        <a:ext uri="{9D8B030D-6E8A-4147-A177-3AD203B41FA5}">
                          <a16:colId xmlns:a16="http://schemas.microsoft.com/office/drawing/2014/main" val="2554354161"/>
                        </a:ext>
                      </a:extLst>
                    </a:gridCol>
                    <a:gridCol w="1813196">
                      <a:extLst>
                        <a:ext uri="{9D8B030D-6E8A-4147-A177-3AD203B41FA5}">
                          <a16:colId xmlns:a16="http://schemas.microsoft.com/office/drawing/2014/main" val="4041345902"/>
                        </a:ext>
                      </a:extLst>
                    </a:gridCol>
                  </a:tblGrid>
                  <a:tr h="1003254">
                    <a:tc>
                      <a:txBody>
                        <a:bodyPr/>
                        <a:lstStyle/>
                        <a:p>
                          <a:pPr marL="0" marR="0" algn="ctr">
                            <a:spcBef>
                              <a:spcPts val="0"/>
                            </a:spcBef>
                            <a:spcAft>
                              <a:spcPts val="0"/>
                            </a:spcAft>
                          </a:pPr>
                          <a:r>
                            <a:rPr lang="en-US" sz="2900" b="0" dirty="0">
                              <a:effectLst/>
                            </a:rPr>
                            <a:t> </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endParaRPr lang="en-US"/>
                        </a:p>
                      </a:txBody>
                      <a:tcPr marL="164893" marR="164893" marT="0" marB="0" anchor="ctr">
                        <a:blipFill>
                          <a:blip r:embed="rId2"/>
                          <a:stretch>
                            <a:fillRect l="-104403" t="-1250" r="-344025" b="-166250"/>
                          </a:stretch>
                        </a:blipFill>
                      </a:tcPr>
                    </a:tc>
                    <a:tc>
                      <a:txBody>
                        <a:bodyPr/>
                        <a:lstStyle/>
                        <a:p>
                          <a:endParaRPr lang="en-US"/>
                        </a:p>
                      </a:txBody>
                      <a:tcPr marL="164893" marR="164893" marT="0" marB="0" anchor="ctr">
                        <a:blipFill>
                          <a:blip r:embed="rId2"/>
                          <a:stretch>
                            <a:fillRect l="-209677" t="-1250" r="-252903" b="-166250"/>
                          </a:stretch>
                        </a:blipFill>
                      </a:tcPr>
                    </a:tc>
                    <a:tc>
                      <a:txBody>
                        <a:bodyPr/>
                        <a:lstStyle/>
                        <a:p>
                          <a:endParaRPr lang="en-US"/>
                        </a:p>
                      </a:txBody>
                      <a:tcPr marL="164893" marR="164893" marT="0" marB="0" anchor="ctr">
                        <a:blipFill>
                          <a:blip r:embed="rId2"/>
                          <a:stretch>
                            <a:fillRect l="-403361" t="-1250" r="-229412" b="-166250"/>
                          </a:stretch>
                        </a:blipFill>
                      </a:tcPr>
                    </a:tc>
                    <a:tc>
                      <a:txBody>
                        <a:bodyPr/>
                        <a:lstStyle/>
                        <a:p>
                          <a:endParaRPr lang="en-US"/>
                        </a:p>
                      </a:txBody>
                      <a:tcPr marL="164893" marR="164893" marT="0" marB="0" anchor="ctr">
                        <a:blipFill>
                          <a:blip r:embed="rId2"/>
                          <a:stretch>
                            <a:fillRect l="-471654" t="-1250" r="-114961" b="-166250"/>
                          </a:stretch>
                        </a:blipFill>
                      </a:tcPr>
                    </a:tc>
                    <a:tc>
                      <a:txBody>
                        <a:bodyPr/>
                        <a:lstStyle/>
                        <a:p>
                          <a:endParaRPr lang="en-US"/>
                        </a:p>
                      </a:txBody>
                      <a:tcPr marL="164893" marR="164893" marT="0" marB="0" anchor="ctr">
                        <a:blipFill>
                          <a:blip r:embed="rId2"/>
                          <a:stretch>
                            <a:fillRect l="-507692" t="-1250" r="-2098" b="-166250"/>
                          </a:stretch>
                        </a:blipFill>
                      </a:tcPr>
                    </a:tc>
                    <a:extLst>
                      <a:ext uri="{0D108BD9-81ED-4DB2-BD59-A6C34878D82A}">
                        <a16:rowId xmlns:a16="http://schemas.microsoft.com/office/drawing/2014/main" val="3803383284"/>
                      </a:ext>
                    </a:extLst>
                  </a:tr>
                  <a:tr h="967373">
                    <a:tc>
                      <a:txBody>
                        <a:bodyPr/>
                        <a:lstStyle/>
                        <a:p>
                          <a:pPr marL="0" marR="0" algn="ctr">
                            <a:spcBef>
                              <a:spcPts val="0"/>
                            </a:spcBef>
                            <a:spcAft>
                              <a:spcPts val="0"/>
                            </a:spcAft>
                          </a:pPr>
                          <a:r>
                            <a:rPr lang="en-US" sz="2900" b="0" dirty="0">
                              <a:effectLst/>
                            </a:rPr>
                            <a:t>Wind farm</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dirty="0">
                              <a:effectLst/>
                            </a:rPr>
                            <a:t>0</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140000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40%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3504.0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39.95</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extLst>
                      <a:ext uri="{0D108BD9-81ED-4DB2-BD59-A6C34878D82A}">
                        <a16:rowId xmlns:a16="http://schemas.microsoft.com/office/drawing/2014/main" val="219076106"/>
                      </a:ext>
                    </a:extLst>
                  </a:tr>
                  <a:tr h="527658">
                    <a:tc>
                      <a:txBody>
                        <a:bodyPr/>
                        <a:lstStyle/>
                        <a:p>
                          <a:pPr marL="0" marR="0" algn="ctr">
                            <a:spcBef>
                              <a:spcPts val="0"/>
                            </a:spcBef>
                            <a:spcAft>
                              <a:spcPts val="0"/>
                            </a:spcAft>
                          </a:pPr>
                          <a:r>
                            <a:rPr lang="en-US" sz="2900" b="0">
                              <a:effectLst/>
                            </a:rPr>
                            <a:t>CCGT</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26.5</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88200</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87%</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a:effectLst/>
                            </a:rPr>
                            <a:t>7621.2</a:t>
                          </a:r>
                          <a:endParaRPr lang="en-US" sz="2900" b="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tc>
                      <a:txBody>
                        <a:bodyPr/>
                        <a:lstStyle/>
                        <a:p>
                          <a:pPr marL="0" marR="0" algn="ctr">
                            <a:spcBef>
                              <a:spcPts val="0"/>
                            </a:spcBef>
                            <a:spcAft>
                              <a:spcPts val="0"/>
                            </a:spcAft>
                          </a:pPr>
                          <a:r>
                            <a:rPr lang="en-US" sz="2900" b="0" dirty="0">
                              <a:effectLst/>
                            </a:rPr>
                            <a:t>38.07</a:t>
                          </a:r>
                          <a:endParaRPr lang="en-US" sz="2900" b="0" dirty="0">
                            <a:effectLst/>
                            <a:latin typeface="Calibri" panose="020F0502020204030204" pitchFamily="34" charset="0"/>
                            <a:ea typeface="Times New Roman" panose="02020603050405020304" pitchFamily="18" charset="0"/>
                            <a:cs typeface="Calibri" panose="020F0502020204030204" pitchFamily="34" charset="0"/>
                          </a:endParaRPr>
                        </a:p>
                      </a:txBody>
                      <a:tcPr marL="164893" marR="164893" marT="0" marB="0" anchor="ctr"/>
                    </a:tc>
                    <a:extLst>
                      <a:ext uri="{0D108BD9-81ED-4DB2-BD59-A6C34878D82A}">
                        <a16:rowId xmlns:a16="http://schemas.microsoft.com/office/drawing/2014/main" val="4032193687"/>
                      </a:ext>
                    </a:extLst>
                  </a:tr>
                </a:tbl>
              </a:graphicData>
            </a:graphic>
          </p:graphicFrame>
        </mc:Fallback>
      </mc:AlternateContent>
    </p:spTree>
    <p:extLst>
      <p:ext uri="{BB962C8B-B14F-4D97-AF65-F5344CB8AC3E}">
        <p14:creationId xmlns:p14="http://schemas.microsoft.com/office/powerpoint/2010/main" val="4012253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B3D1-E45E-9638-AC92-4FA7785698F6}"/>
              </a:ext>
            </a:extLst>
          </p:cNvPr>
          <p:cNvSpPr>
            <a:spLocks noGrp="1"/>
          </p:cNvSpPr>
          <p:nvPr>
            <p:ph type="title"/>
          </p:nvPr>
        </p:nvSpPr>
        <p:spPr/>
        <p:txBody>
          <a:bodyPr/>
          <a:lstStyle/>
          <a:p>
            <a:r>
              <a:rPr lang="en-US" dirty="0"/>
              <a:t>Levelized cost of energy (LCOE)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76F774-C70F-FA8D-8544-F1EFE4329F30}"/>
                  </a:ext>
                </a:extLst>
              </p:cNvPr>
              <p:cNvSpPr>
                <a:spLocks noGrp="1"/>
              </p:cNvSpPr>
              <p:nvPr>
                <p:ph idx="1"/>
              </p:nvPr>
            </p:nvSpPr>
            <p:spPr>
              <a:xfrm>
                <a:off x="838200" y="1555668"/>
                <a:ext cx="10515600" cy="5082638"/>
              </a:xfrm>
            </p:spPr>
            <p:txBody>
              <a:bodyPr>
                <a:normAutofit/>
              </a:bodyPr>
              <a:lstStyle/>
              <a:p>
                <a:r>
                  <a:rPr lang="en-US" dirty="0">
                    <a:effectLst/>
                    <a:ea typeface="Times New Roman" panose="02020603050405020304" pitchFamily="18" charset="0"/>
                    <a:cs typeface="Calibri" panose="020F0502020204030204" pitchFamily="34" charset="0"/>
                  </a:rPr>
                  <a:t>Combines more rigorously operating and investment costs</a:t>
                </a:r>
              </a:p>
              <a:p>
                <a:pPr marL="0" indent="0" algn="ctr">
                  <a:buNone/>
                </a:pPr>
                <a14:m>
                  <m:oMath xmlns:m="http://schemas.openxmlformats.org/officeDocument/2006/math">
                    <m:r>
                      <a:rPr lang="en-US" sz="3200" i="1" smtClean="0">
                        <a:effectLst/>
                        <a:latin typeface="Cambria Math" panose="02040503050406030204" pitchFamily="18" charset="0"/>
                        <a:ea typeface="Times New Roman" panose="02020603050405020304" pitchFamily="18" charset="0"/>
                        <a:cs typeface="Calibri" panose="020F0502020204030204" pitchFamily="34" charset="0"/>
                      </a:rPr>
                      <m:t>𝐿𝐶𝑂𝐸</m:t>
                    </m:r>
                    <m:r>
                      <a:rPr lang="en-US" sz="3200" i="1" smtClean="0">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3200" i="1">
                            <a:effectLst/>
                            <a:latin typeface="Cambria Math" panose="02040503050406030204" pitchFamily="18" charset="0"/>
                          </a:rPr>
                        </m:ctrlPr>
                      </m:fPr>
                      <m:num>
                        <m:nary>
                          <m:naryPr>
                            <m:chr m:val="∑"/>
                            <m:limLoc m:val="undOvr"/>
                            <m:ctrlPr>
                              <a:rPr lang="en-US" sz="3200" i="1">
                                <a:effectLst/>
                                <a:latin typeface="Cambria Math" panose="02040503050406030204" pitchFamily="18" charset="0"/>
                              </a:rPr>
                            </m:ctrlPr>
                          </m:naryPr>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r>
                              <a:rPr lang="en-US" sz="3200" i="1">
                                <a:effectLst/>
                                <a:latin typeface="Cambria Math" panose="02040503050406030204" pitchFamily="18" charset="0"/>
                                <a:ea typeface="Times New Roman" panose="02020603050405020304" pitchFamily="18" charset="0"/>
                                <a:cs typeface="Calibri" panose="020F0502020204030204" pitchFamily="34" charset="0"/>
                              </a:rPr>
                              <m:t>=0</m:t>
                            </m:r>
                          </m:sub>
                          <m:sup>
                            <m:r>
                              <a:rPr lang="en-US" sz="3200" i="1">
                                <a:effectLst/>
                                <a:latin typeface="Cambria Math" panose="02040503050406030204" pitchFamily="18" charset="0"/>
                                <a:ea typeface="Times New Roman" panose="02020603050405020304" pitchFamily="18" charset="0"/>
                                <a:cs typeface="Calibri" panose="020F0502020204030204" pitchFamily="34" charset="0"/>
                              </a:rPr>
                              <m:t>𝑁</m:t>
                            </m:r>
                          </m:sup>
                          <m:e>
                            <m:f>
                              <m:fPr>
                                <m:ctrlPr>
                                  <a:rPr lang="en-US" sz="3200" i="1">
                                    <a:effectLst/>
                                    <a:latin typeface="Cambria Math" panose="02040503050406030204" pitchFamily="18" charset="0"/>
                                  </a:rPr>
                                </m:ctrlPr>
                              </m:fPr>
                              <m:num>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Times New Roman" panose="02020603050405020304" pitchFamily="18" charset="0"/>
                                        <a:cs typeface="Calibri" panose="020F0502020204030204" pitchFamily="34" charset="0"/>
                                      </a:rPr>
                                      <m:t>𝐼</m:t>
                                    </m:r>
                                  </m:e>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b>
                                </m:sSub>
                                <m:r>
                                  <a:rPr lang="en-US" sz="32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Times New Roman" panose="02020603050405020304" pitchFamily="18" charset="0"/>
                                        <a:cs typeface="Calibri" panose="020F0502020204030204" pitchFamily="34" charset="0"/>
                                      </a:rPr>
                                      <m:t>𝑀</m:t>
                                    </m:r>
                                  </m:e>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b>
                                </m:sSub>
                                <m:r>
                                  <a:rPr lang="en-US" sz="32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Times New Roman" panose="02020603050405020304" pitchFamily="18" charset="0"/>
                                        <a:cs typeface="Calibri" panose="020F0502020204030204" pitchFamily="34" charset="0"/>
                                      </a:rPr>
                                      <m:t>𝐹</m:t>
                                    </m:r>
                                  </m:e>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b>
                                </m:sSub>
                              </m:num>
                              <m:den>
                                <m:sSup>
                                  <m:sSupPr>
                                    <m:ctrlPr>
                                      <a:rPr lang="en-US" sz="3200" i="1">
                                        <a:effectLst/>
                                        <a:latin typeface="Cambria Math" panose="02040503050406030204" pitchFamily="18" charset="0"/>
                                      </a:rPr>
                                    </m:ctrlPr>
                                  </m:sSupPr>
                                  <m:e>
                                    <m:d>
                                      <m:dPr>
                                        <m:ctrlPr>
                                          <a:rPr lang="en-US" sz="3200" i="1">
                                            <a:effectLst/>
                                            <a:latin typeface="Cambria Math" panose="02040503050406030204" pitchFamily="18" charset="0"/>
                                          </a:rPr>
                                        </m:ctrlPr>
                                      </m:dPr>
                                      <m:e>
                                        <m:r>
                                          <a:rPr lang="en-US" sz="3200" i="1">
                                            <a:effectLst/>
                                            <a:latin typeface="Cambria Math" panose="02040503050406030204" pitchFamily="18" charset="0"/>
                                            <a:ea typeface="Times New Roman" panose="02020603050405020304" pitchFamily="18" charset="0"/>
                                            <a:cs typeface="Calibri" panose="020F0502020204030204" pitchFamily="34" charset="0"/>
                                          </a:rPr>
                                          <m:t>1+</m:t>
                                        </m:r>
                                        <m:r>
                                          <a:rPr lang="en-US" sz="3200" i="1">
                                            <a:effectLst/>
                                            <a:latin typeface="Cambria Math" panose="02040503050406030204" pitchFamily="18" charset="0"/>
                                            <a:ea typeface="Times New Roman" panose="02020603050405020304" pitchFamily="18" charset="0"/>
                                            <a:cs typeface="Calibri" panose="020F0502020204030204" pitchFamily="34" charset="0"/>
                                          </a:rPr>
                                          <m:t>𝑟</m:t>
                                        </m:r>
                                      </m:e>
                                    </m:d>
                                  </m:e>
                                  <m:sup>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p>
                                </m:sSup>
                              </m:den>
                            </m:f>
                          </m:e>
                        </m:nary>
                      </m:num>
                      <m:den>
                        <m:nary>
                          <m:naryPr>
                            <m:chr m:val="∑"/>
                            <m:limLoc m:val="undOvr"/>
                            <m:ctrlPr>
                              <a:rPr lang="en-US" sz="3200" i="1">
                                <a:effectLst/>
                                <a:latin typeface="Cambria Math" panose="02040503050406030204" pitchFamily="18" charset="0"/>
                              </a:rPr>
                            </m:ctrlPr>
                          </m:naryPr>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r>
                              <a:rPr lang="en-US" sz="3200" i="1">
                                <a:effectLst/>
                                <a:latin typeface="Cambria Math" panose="02040503050406030204" pitchFamily="18" charset="0"/>
                                <a:ea typeface="Times New Roman" panose="02020603050405020304" pitchFamily="18" charset="0"/>
                                <a:cs typeface="Calibri" panose="020F0502020204030204" pitchFamily="34" charset="0"/>
                              </a:rPr>
                              <m:t>=0</m:t>
                            </m:r>
                          </m:sub>
                          <m:sup>
                            <m:r>
                              <a:rPr lang="en-US" sz="3200" i="1">
                                <a:effectLst/>
                                <a:latin typeface="Cambria Math" panose="02040503050406030204" pitchFamily="18" charset="0"/>
                                <a:ea typeface="Times New Roman" panose="02020603050405020304" pitchFamily="18" charset="0"/>
                                <a:cs typeface="Calibri" panose="020F0502020204030204" pitchFamily="34" charset="0"/>
                              </a:rPr>
                              <m:t>𝑁</m:t>
                            </m:r>
                          </m:sup>
                          <m:e>
                            <m:f>
                              <m:fPr>
                                <m:ctrlPr>
                                  <a:rPr lang="en-US" sz="3200" i="1">
                                    <a:effectLst/>
                                    <a:latin typeface="Cambria Math" panose="02040503050406030204" pitchFamily="18" charset="0"/>
                                  </a:rPr>
                                </m:ctrlPr>
                              </m:fPr>
                              <m:num>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Times New Roman" panose="02020603050405020304" pitchFamily="18" charset="0"/>
                                        <a:cs typeface="Calibri" panose="020F0502020204030204" pitchFamily="34" charset="0"/>
                                      </a:rPr>
                                      <m:t>𝐸</m:t>
                                    </m:r>
                                  </m:e>
                                  <m:sub>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b>
                                </m:sSub>
                              </m:num>
                              <m:den>
                                <m:sSup>
                                  <m:sSupPr>
                                    <m:ctrlPr>
                                      <a:rPr lang="en-US" sz="3200" i="1">
                                        <a:effectLst/>
                                        <a:latin typeface="Cambria Math" panose="02040503050406030204" pitchFamily="18" charset="0"/>
                                      </a:rPr>
                                    </m:ctrlPr>
                                  </m:sSupPr>
                                  <m:e>
                                    <m:d>
                                      <m:dPr>
                                        <m:ctrlPr>
                                          <a:rPr lang="en-US" sz="3200" i="1">
                                            <a:effectLst/>
                                            <a:latin typeface="Cambria Math" panose="02040503050406030204" pitchFamily="18" charset="0"/>
                                          </a:rPr>
                                        </m:ctrlPr>
                                      </m:dPr>
                                      <m:e>
                                        <m:r>
                                          <a:rPr lang="en-US" sz="3200" i="1">
                                            <a:effectLst/>
                                            <a:latin typeface="Cambria Math" panose="02040503050406030204" pitchFamily="18" charset="0"/>
                                            <a:ea typeface="Times New Roman" panose="02020603050405020304" pitchFamily="18" charset="0"/>
                                            <a:cs typeface="Calibri" panose="020F0502020204030204" pitchFamily="34" charset="0"/>
                                          </a:rPr>
                                          <m:t>1+</m:t>
                                        </m:r>
                                        <m:r>
                                          <a:rPr lang="en-US" sz="3200" i="1">
                                            <a:effectLst/>
                                            <a:latin typeface="Cambria Math" panose="02040503050406030204" pitchFamily="18" charset="0"/>
                                            <a:ea typeface="Times New Roman" panose="02020603050405020304" pitchFamily="18" charset="0"/>
                                            <a:cs typeface="Calibri" panose="020F0502020204030204" pitchFamily="34" charset="0"/>
                                          </a:rPr>
                                          <m:t>𝑟</m:t>
                                        </m:r>
                                      </m:e>
                                    </m:d>
                                  </m:e>
                                  <m:sup>
                                    <m:r>
                                      <a:rPr lang="en-US" sz="3200" i="1">
                                        <a:effectLst/>
                                        <a:latin typeface="Cambria Math" panose="02040503050406030204" pitchFamily="18" charset="0"/>
                                        <a:ea typeface="Times New Roman" panose="02020603050405020304" pitchFamily="18" charset="0"/>
                                        <a:cs typeface="Calibri" panose="020F0502020204030204" pitchFamily="34" charset="0"/>
                                      </a:rPr>
                                      <m:t>𝑡</m:t>
                                    </m:r>
                                  </m:sup>
                                </m:sSup>
                              </m:den>
                            </m:f>
                          </m:e>
                        </m:nary>
                      </m:den>
                    </m:f>
                  </m:oMath>
                </a14:m>
                <a:r>
                  <a:rPr lang="en-US" sz="3200" dirty="0"/>
                  <a:t> ($/MWh)</a:t>
                </a:r>
              </a:p>
              <a:p>
                <a14:m>
                  <m:oMath xmlns:m="http://schemas.openxmlformats.org/officeDocument/2006/math">
                    <m:r>
                      <a:rPr lang="en-US" i="1" smtClean="0">
                        <a:effectLst/>
                        <a:latin typeface="Cambria Math" panose="02040503050406030204" pitchFamily="18" charset="0"/>
                        <a:ea typeface="Times New Roman" panose="02020603050405020304" pitchFamily="18" charset="0"/>
                        <a:cs typeface="Calibri" panose="020F0502020204030204" pitchFamily="34" charset="0"/>
                      </a:rPr>
                      <m:t>𝑁</m:t>
                    </m:r>
                  </m:oMath>
                </a14:m>
                <a:r>
                  <a:rPr lang="en-US" dirty="0"/>
                  <a:t>: expected life of the plant (years)</a:t>
                </a:r>
              </a:p>
              <a:p>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𝐼</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𝑡</m:t>
                        </m:r>
                      </m:sub>
                    </m:sSub>
                  </m:oMath>
                </a14:m>
                <a:r>
                  <a:rPr lang="en-US" dirty="0"/>
                  <a:t>: expected investment cost in year </a:t>
                </a:r>
                <a14:m>
                  <m:oMath xmlns:m="http://schemas.openxmlformats.org/officeDocument/2006/math">
                    <m:r>
                      <a:rPr lang="en-US" i="1" dirty="0" smtClean="0">
                        <a:latin typeface="Cambria Math" panose="02040503050406030204" pitchFamily="18" charset="0"/>
                      </a:rPr>
                      <m:t>𝑡</m:t>
                    </m:r>
                  </m:oMath>
                </a14:m>
                <a:r>
                  <a:rPr lang="en-US" dirty="0"/>
                  <a:t> ($)</a:t>
                </a:r>
              </a:p>
              <a:p>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Times New Roman" panose="02020603050405020304" pitchFamily="18" charset="0"/>
                            <a:cs typeface="Calibri" panose="020F0502020204030204" pitchFamily="34" charset="0"/>
                          </a:rPr>
                          <m:t>𝐼</m:t>
                        </m:r>
                      </m:e>
                      <m:sub>
                        <m:r>
                          <a:rPr lang="en-US" i="1">
                            <a:effectLst/>
                            <a:latin typeface="Cambria Math" panose="02040503050406030204" pitchFamily="18" charset="0"/>
                            <a:ea typeface="Times New Roman" panose="02020603050405020304" pitchFamily="18" charset="0"/>
                            <a:cs typeface="Calibri" panose="020F0502020204030204" pitchFamily="34" charset="0"/>
                          </a:rPr>
                          <m:t>𝑡</m:t>
                        </m:r>
                      </m:sub>
                    </m:sSub>
                  </m:oMath>
                </a14:m>
                <a:r>
                  <a:rPr lang="en-US" dirty="0"/>
                  <a:t>: expected maintenance cost in year </a:t>
                </a:r>
                <a14:m>
                  <m:oMath xmlns:m="http://schemas.openxmlformats.org/officeDocument/2006/math">
                    <m:r>
                      <a:rPr lang="en-US" i="1" dirty="0" smtClean="0">
                        <a:latin typeface="Cambria Math" panose="02040503050406030204" pitchFamily="18" charset="0"/>
                      </a:rPr>
                      <m:t>𝑡</m:t>
                    </m:r>
                  </m:oMath>
                </a14:m>
                <a:r>
                  <a:rPr lang="en-US" dirty="0"/>
                  <a:t> ($)</a:t>
                </a:r>
                <a:endParaRPr lang="en-US" sz="2800" i="1" dirty="0">
                  <a:effectLst/>
                  <a:latin typeface="Cambria Math" panose="02040503050406030204" pitchFamily="18" charset="0"/>
                </a:endParaRPr>
              </a:p>
              <a:p>
                <a14:m>
                  <m:oMath xmlns:m="http://schemas.openxmlformats.org/officeDocument/2006/math">
                    <m:sSub>
                      <m:sSubPr>
                        <m:ctrlPr>
                          <a:rPr lang="en-US" sz="2800" i="1" smtClean="0">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Calibri" panose="020F0502020204030204" pitchFamily="34" charset="0"/>
                          </a:rPr>
                          <m:t>𝐹</m:t>
                        </m:r>
                      </m:e>
                      <m:sub>
                        <m:r>
                          <a:rPr lang="en-US" sz="2800" i="1">
                            <a:effectLst/>
                            <a:latin typeface="Cambria Math" panose="02040503050406030204" pitchFamily="18" charset="0"/>
                            <a:ea typeface="Times New Roman" panose="02020603050405020304" pitchFamily="18" charset="0"/>
                            <a:cs typeface="Calibri" panose="020F0502020204030204" pitchFamily="34" charset="0"/>
                          </a:rPr>
                          <m:t>𝑡</m:t>
                        </m:r>
                      </m:sub>
                    </m:sSub>
                  </m:oMath>
                </a14:m>
                <a:r>
                  <a:rPr lang="en-US" dirty="0"/>
                  <a:t>: expected fuel cost in year </a:t>
                </a:r>
                <a14:m>
                  <m:oMath xmlns:m="http://schemas.openxmlformats.org/officeDocument/2006/math">
                    <m:r>
                      <a:rPr lang="en-US" i="1" dirty="0">
                        <a:latin typeface="Cambria Math" panose="02040503050406030204" pitchFamily="18" charset="0"/>
                      </a:rPr>
                      <m:t>𝑡</m:t>
                    </m:r>
                  </m:oMath>
                </a14:m>
                <a:r>
                  <a:rPr lang="en-US" dirty="0"/>
                  <a:t> ($)</a:t>
                </a:r>
              </a:p>
              <a:p>
                <a14:m>
                  <m:oMath xmlns:m="http://schemas.openxmlformats.org/officeDocument/2006/math">
                    <m:sSub>
                      <m:sSubPr>
                        <m:ctrlPr>
                          <a:rPr lang="en-US" sz="2800" i="1" smtClean="0">
                            <a:effectLst/>
                            <a:latin typeface="Cambria Math" panose="02040503050406030204" pitchFamily="18" charset="0"/>
                          </a:rPr>
                        </m:ctrlPr>
                      </m:sSubPr>
                      <m:e>
                        <m:r>
                          <a:rPr lang="en-US" sz="2800" b="0" i="1" smtClean="0">
                            <a:effectLst/>
                            <a:latin typeface="Cambria Math" panose="02040503050406030204" pitchFamily="18" charset="0"/>
                          </a:rPr>
                          <m:t>𝐸</m:t>
                        </m:r>
                      </m:e>
                      <m:sub>
                        <m:r>
                          <a:rPr lang="en-US" sz="2800" i="1">
                            <a:effectLst/>
                            <a:latin typeface="Cambria Math" panose="02040503050406030204" pitchFamily="18" charset="0"/>
                            <a:ea typeface="Times New Roman" panose="02020603050405020304" pitchFamily="18" charset="0"/>
                            <a:cs typeface="Calibri" panose="020F0502020204030204" pitchFamily="34" charset="0"/>
                          </a:rPr>
                          <m:t>𝑡</m:t>
                        </m:r>
                      </m:sub>
                    </m:sSub>
                  </m:oMath>
                </a14:m>
                <a:r>
                  <a:rPr lang="en-US" dirty="0"/>
                  <a:t>: expected energy production in year </a:t>
                </a:r>
                <a14:m>
                  <m:oMath xmlns:m="http://schemas.openxmlformats.org/officeDocument/2006/math">
                    <m:r>
                      <a:rPr lang="en-US" i="1" dirty="0">
                        <a:latin typeface="Cambria Math" panose="02040503050406030204" pitchFamily="18" charset="0"/>
                      </a:rPr>
                      <m:t>𝑡</m:t>
                    </m:r>
                  </m:oMath>
                </a14:m>
                <a:r>
                  <a:rPr lang="en-US" dirty="0"/>
                  <a:t> (MWh)</a:t>
                </a:r>
              </a:p>
              <a:p>
                <a14:m>
                  <m:oMath xmlns:m="http://schemas.openxmlformats.org/officeDocument/2006/math">
                    <m:sSup>
                      <m:sSupPr>
                        <m:ctrlPr>
                          <a:rPr lang="en-US" sz="2800" i="1" smtClean="0">
                            <a:effectLst/>
                            <a:latin typeface="Cambria Math" panose="02040503050406030204" pitchFamily="18" charset="0"/>
                          </a:rPr>
                        </m:ctrlPr>
                      </m:sSupPr>
                      <m:e>
                        <m:d>
                          <m:dPr>
                            <m:ctrlPr>
                              <a:rPr lang="en-US" sz="2800" i="1">
                                <a:effectLst/>
                                <a:latin typeface="Cambria Math" panose="02040503050406030204" pitchFamily="18" charset="0"/>
                              </a:rPr>
                            </m:ctrlPr>
                          </m:dPr>
                          <m:e>
                            <m:r>
                              <a:rPr lang="en-US" sz="2800" i="1">
                                <a:effectLst/>
                                <a:latin typeface="Cambria Math" panose="02040503050406030204" pitchFamily="18" charset="0"/>
                                <a:ea typeface="Times New Roman" panose="02020603050405020304" pitchFamily="18" charset="0"/>
                                <a:cs typeface="Calibri" panose="020F0502020204030204" pitchFamily="34" charset="0"/>
                              </a:rPr>
                              <m:t>1+</m:t>
                            </m:r>
                            <m:r>
                              <a:rPr lang="en-US" sz="2800" i="1">
                                <a:effectLst/>
                                <a:latin typeface="Cambria Math" panose="02040503050406030204" pitchFamily="18" charset="0"/>
                                <a:ea typeface="Times New Roman" panose="02020603050405020304" pitchFamily="18" charset="0"/>
                                <a:cs typeface="Calibri" panose="020F0502020204030204" pitchFamily="34" charset="0"/>
                              </a:rPr>
                              <m:t>𝑟</m:t>
                            </m:r>
                          </m:e>
                        </m:d>
                      </m:e>
                      <m:sup>
                        <m:r>
                          <a:rPr lang="en-US" sz="2800" i="1">
                            <a:effectLst/>
                            <a:latin typeface="Cambria Math" panose="02040503050406030204" pitchFamily="18" charset="0"/>
                            <a:ea typeface="Times New Roman" panose="02020603050405020304" pitchFamily="18" charset="0"/>
                            <a:cs typeface="Calibri" panose="020F0502020204030204" pitchFamily="34" charset="0"/>
                          </a:rPr>
                          <m:t>𝑡</m:t>
                        </m:r>
                      </m:sup>
                    </m:sSup>
                  </m:oMath>
                </a14:m>
                <a:r>
                  <a:rPr lang="en-US" dirty="0"/>
                  <a:t>: discount factor to reflect the time value of money</a:t>
                </a:r>
              </a:p>
              <a:p>
                <a:endParaRPr lang="en-US" dirty="0"/>
              </a:p>
            </p:txBody>
          </p:sp>
        </mc:Choice>
        <mc:Fallback xmlns="">
          <p:sp>
            <p:nvSpPr>
              <p:cNvPr id="3" name="Content Placeholder 2">
                <a:extLst>
                  <a:ext uri="{FF2B5EF4-FFF2-40B4-BE49-F238E27FC236}">
                    <a16:creationId xmlns:a16="http://schemas.microsoft.com/office/drawing/2014/main" id="{B476F774-C70F-FA8D-8544-F1EFE4329F30}"/>
                  </a:ext>
                </a:extLst>
              </p:cNvPr>
              <p:cNvSpPr>
                <a:spLocks noGrp="1" noRot="1" noChangeAspect="1" noMove="1" noResize="1" noEditPoints="1" noAdjustHandles="1" noChangeArrowheads="1" noChangeShapeType="1" noTextEdit="1"/>
              </p:cNvSpPr>
              <p:nvPr>
                <p:ph idx="1"/>
              </p:nvPr>
            </p:nvSpPr>
            <p:spPr>
              <a:xfrm>
                <a:off x="838200" y="1555668"/>
                <a:ext cx="10515600" cy="5082638"/>
              </a:xfrm>
              <a:blipFill>
                <a:blip r:embed="rId2"/>
                <a:stretch>
                  <a:fillRect l="-1086" t="-199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E2C027B-E73A-AAAC-601E-27DB6FE40C89}"/>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CBA75306-2FED-F792-3D43-D5D95DB13D47}"/>
              </a:ext>
            </a:extLst>
          </p:cNvPr>
          <p:cNvSpPr>
            <a:spLocks noGrp="1"/>
          </p:cNvSpPr>
          <p:nvPr>
            <p:ph type="sldNum" sz="quarter" idx="12"/>
          </p:nvPr>
        </p:nvSpPr>
        <p:spPr/>
        <p:txBody>
          <a:bodyPr/>
          <a:lstStyle/>
          <a:p>
            <a:fld id="{697646A6-6B76-9347-9EA0-ECEE7D8FD72D}" type="slidenum">
              <a:rPr lang="en-US" smtClean="0"/>
              <a:t>85</a:t>
            </a:fld>
            <a:endParaRPr lang="en-US"/>
          </a:p>
        </p:txBody>
      </p:sp>
    </p:spTree>
    <p:extLst>
      <p:ext uri="{BB962C8B-B14F-4D97-AF65-F5344CB8AC3E}">
        <p14:creationId xmlns:p14="http://schemas.microsoft.com/office/powerpoint/2010/main" val="3417484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49E6-BB84-B070-019D-C36084CC3744}"/>
              </a:ext>
            </a:extLst>
          </p:cNvPr>
          <p:cNvSpPr>
            <a:spLocks noGrp="1"/>
          </p:cNvSpPr>
          <p:nvPr>
            <p:ph type="title"/>
          </p:nvPr>
        </p:nvSpPr>
        <p:spPr>
          <a:xfrm>
            <a:off x="838200" y="365125"/>
            <a:ext cx="10515600" cy="1009363"/>
          </a:xfrm>
        </p:spPr>
        <p:txBody>
          <a:bodyPr anchor="ctr">
            <a:normAutofit/>
          </a:bodyPr>
          <a:lstStyle/>
          <a:p>
            <a:r>
              <a:rPr lang="en-US" dirty="0"/>
              <a:t>LCOE estimates</a:t>
            </a:r>
          </a:p>
        </p:txBody>
      </p:sp>
      <p:sp>
        <p:nvSpPr>
          <p:cNvPr id="4" name="Date Placeholder 3">
            <a:extLst>
              <a:ext uri="{FF2B5EF4-FFF2-40B4-BE49-F238E27FC236}">
                <a16:creationId xmlns:a16="http://schemas.microsoft.com/office/drawing/2014/main" id="{0467A8D0-ECCB-2DA8-1C0B-1E6870A949EB}"/>
              </a:ext>
            </a:extLst>
          </p:cNvPr>
          <p:cNvSpPr>
            <a:spLocks noGrp="1"/>
          </p:cNvSpPr>
          <p:nvPr>
            <p:ph type="dt" sz="half" idx="10"/>
          </p:nvPr>
        </p:nvSpPr>
        <p:spPr>
          <a:xfrm>
            <a:off x="-1" y="6589464"/>
            <a:ext cx="3146961" cy="304161"/>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90382F0A-8480-0B34-FA8D-4CADC940D8CD}"/>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86</a:t>
            </a:fld>
            <a:endParaRPr lang="en-US"/>
          </a:p>
        </p:txBody>
      </p:sp>
      <p:graphicFrame>
        <p:nvGraphicFramePr>
          <p:cNvPr id="6" name="Table 5">
            <a:extLst>
              <a:ext uri="{FF2B5EF4-FFF2-40B4-BE49-F238E27FC236}">
                <a16:creationId xmlns:a16="http://schemas.microsoft.com/office/drawing/2014/main" id="{44A419B9-0524-0B8F-5AD5-80FAD1A7C45A}"/>
              </a:ext>
            </a:extLst>
          </p:cNvPr>
          <p:cNvGraphicFramePr>
            <a:graphicFrameLocks noGrp="1"/>
          </p:cNvGraphicFramePr>
          <p:nvPr>
            <p:extLst>
              <p:ext uri="{D42A27DB-BD31-4B8C-83A1-F6EECF244321}">
                <p14:modId xmlns:p14="http://schemas.microsoft.com/office/powerpoint/2010/main" val="1310261641"/>
              </p:ext>
            </p:extLst>
          </p:nvPr>
        </p:nvGraphicFramePr>
        <p:xfrm>
          <a:off x="1130395" y="1555668"/>
          <a:ext cx="9931212" cy="4621298"/>
        </p:xfrm>
        <a:graphic>
          <a:graphicData uri="http://schemas.openxmlformats.org/drawingml/2006/table">
            <a:tbl>
              <a:tblPr firstRow="1" bandRow="1">
                <a:tableStyleId>{5C22544A-7EE6-4342-B048-85BDC9FD1C3A}</a:tableStyleId>
              </a:tblPr>
              <a:tblGrid>
                <a:gridCol w="4085168">
                  <a:extLst>
                    <a:ext uri="{9D8B030D-6E8A-4147-A177-3AD203B41FA5}">
                      <a16:colId xmlns:a16="http://schemas.microsoft.com/office/drawing/2014/main" val="3357388494"/>
                    </a:ext>
                  </a:extLst>
                </a:gridCol>
                <a:gridCol w="3304286">
                  <a:extLst>
                    <a:ext uri="{9D8B030D-6E8A-4147-A177-3AD203B41FA5}">
                      <a16:colId xmlns:a16="http://schemas.microsoft.com/office/drawing/2014/main" val="1587530057"/>
                    </a:ext>
                  </a:extLst>
                </a:gridCol>
                <a:gridCol w="2541758">
                  <a:extLst>
                    <a:ext uri="{9D8B030D-6E8A-4147-A177-3AD203B41FA5}">
                      <a16:colId xmlns:a16="http://schemas.microsoft.com/office/drawing/2014/main" val="3022724791"/>
                    </a:ext>
                  </a:extLst>
                </a:gridCol>
              </a:tblGrid>
              <a:tr h="420118">
                <a:tc>
                  <a:txBody>
                    <a:bodyPr/>
                    <a:lstStyle/>
                    <a:p>
                      <a:pPr marL="0" marR="0">
                        <a:spcBef>
                          <a:spcPts val="0"/>
                        </a:spcBef>
                        <a:spcAft>
                          <a:spcPts val="0"/>
                        </a:spcAft>
                      </a:pPr>
                      <a:r>
                        <a:rPr lang="en-US" sz="2200">
                          <a:effectLst/>
                        </a:rPr>
                        <a:t>Plant type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Capacity factor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LCOE ($/MWh)</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1472928423"/>
                  </a:ext>
                </a:extLst>
              </a:tr>
              <a:tr h="420118">
                <a:tc>
                  <a:txBody>
                    <a:bodyPr/>
                    <a:lstStyle/>
                    <a:p>
                      <a:pPr marL="0" marR="0">
                        <a:spcBef>
                          <a:spcPts val="0"/>
                        </a:spcBef>
                        <a:spcAft>
                          <a:spcPts val="0"/>
                        </a:spcAft>
                      </a:pPr>
                      <a:r>
                        <a:rPr lang="en-US" sz="2200">
                          <a:effectLst/>
                        </a:rPr>
                        <a:t>Ultra-supercritical coal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85</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76.44</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1135948578"/>
                  </a:ext>
                </a:extLst>
              </a:tr>
              <a:tr h="420118">
                <a:tc>
                  <a:txBody>
                    <a:bodyPr/>
                    <a:lstStyle/>
                    <a:p>
                      <a:pPr marL="0" marR="0">
                        <a:spcBef>
                          <a:spcPts val="0"/>
                        </a:spcBef>
                        <a:spcAft>
                          <a:spcPts val="0"/>
                        </a:spcAft>
                      </a:pPr>
                      <a:r>
                        <a:rPr lang="en-US" sz="2200">
                          <a:effectLst/>
                        </a:rPr>
                        <a:t>CCGT</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87</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38.07</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366264536"/>
                  </a:ext>
                </a:extLst>
              </a:tr>
              <a:tr h="420118">
                <a:tc>
                  <a:txBody>
                    <a:bodyPr/>
                    <a:lstStyle/>
                    <a:p>
                      <a:pPr marL="0" marR="0">
                        <a:spcBef>
                          <a:spcPts val="0"/>
                        </a:spcBef>
                        <a:spcAft>
                          <a:spcPts val="0"/>
                        </a:spcAft>
                      </a:pPr>
                      <a:r>
                        <a:rPr lang="en-US" sz="2200">
                          <a:effectLst/>
                        </a:rPr>
                        <a:t>OCGT</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30</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66.62</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4163917301"/>
                  </a:ext>
                </a:extLst>
              </a:tr>
              <a:tr h="420118">
                <a:tc>
                  <a:txBody>
                    <a:bodyPr/>
                    <a:lstStyle/>
                    <a:p>
                      <a:pPr marL="0" marR="0">
                        <a:spcBef>
                          <a:spcPts val="0"/>
                        </a:spcBef>
                        <a:spcAft>
                          <a:spcPts val="0"/>
                        </a:spcAft>
                      </a:pPr>
                      <a:r>
                        <a:rPr lang="en-US" sz="2200">
                          <a:effectLst/>
                        </a:rPr>
                        <a:t>Advanced nuclear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90</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74.88</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31282157"/>
                  </a:ext>
                </a:extLst>
              </a:tr>
              <a:tr h="420118">
                <a:tc>
                  <a:txBody>
                    <a:bodyPr/>
                    <a:lstStyle/>
                    <a:p>
                      <a:pPr marL="0" marR="0">
                        <a:spcBef>
                          <a:spcPts val="0"/>
                        </a:spcBef>
                        <a:spcAft>
                          <a:spcPts val="0"/>
                        </a:spcAft>
                      </a:pPr>
                      <a:r>
                        <a:rPr lang="en-US" sz="2200">
                          <a:effectLst/>
                        </a:rPr>
                        <a:t>Geothermal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90</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35.43</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2642123222"/>
                  </a:ext>
                </a:extLst>
              </a:tr>
              <a:tr h="420118">
                <a:tc>
                  <a:txBody>
                    <a:bodyPr/>
                    <a:lstStyle/>
                    <a:p>
                      <a:pPr marL="0" marR="0">
                        <a:spcBef>
                          <a:spcPts val="0"/>
                        </a:spcBef>
                        <a:spcAft>
                          <a:spcPts val="0"/>
                        </a:spcAft>
                      </a:pPr>
                      <a:r>
                        <a:rPr lang="en-US" sz="2200">
                          <a:effectLst/>
                        </a:rPr>
                        <a:t>Biomass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83</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94.83</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2925634543"/>
                  </a:ext>
                </a:extLst>
              </a:tr>
              <a:tr h="420118">
                <a:tc>
                  <a:txBody>
                    <a:bodyPr/>
                    <a:lstStyle/>
                    <a:p>
                      <a:pPr marL="0" marR="0">
                        <a:spcBef>
                          <a:spcPts val="0"/>
                        </a:spcBef>
                        <a:spcAft>
                          <a:spcPts val="0"/>
                        </a:spcAft>
                      </a:pPr>
                      <a:r>
                        <a:rPr lang="en-US" sz="2200">
                          <a:effectLst/>
                        </a:rPr>
                        <a:t>Wind, onshore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40</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39.95</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926128528"/>
                  </a:ext>
                </a:extLst>
              </a:tr>
              <a:tr h="420118">
                <a:tc>
                  <a:txBody>
                    <a:bodyPr/>
                    <a:lstStyle/>
                    <a:p>
                      <a:pPr marL="0" marR="0">
                        <a:spcBef>
                          <a:spcPts val="0"/>
                        </a:spcBef>
                        <a:spcAft>
                          <a:spcPts val="0"/>
                        </a:spcAft>
                      </a:pPr>
                      <a:r>
                        <a:rPr lang="en-US" sz="2200">
                          <a:effectLst/>
                        </a:rPr>
                        <a:t>Wind, offshore </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44</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122.25</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1144238879"/>
                  </a:ext>
                </a:extLst>
              </a:tr>
              <a:tr h="420118">
                <a:tc>
                  <a:txBody>
                    <a:bodyPr/>
                    <a:lstStyle/>
                    <a:p>
                      <a:pPr marL="0" marR="0">
                        <a:spcBef>
                          <a:spcPts val="0"/>
                        </a:spcBef>
                        <a:spcAft>
                          <a:spcPts val="0"/>
                        </a:spcAft>
                      </a:pPr>
                      <a:r>
                        <a:rPr lang="en-US" sz="2200">
                          <a:effectLst/>
                        </a:rPr>
                        <a:t>Solar photovoltaic</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29</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33.12</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3118797110"/>
                  </a:ext>
                </a:extLst>
              </a:tr>
              <a:tr h="420118">
                <a:tc>
                  <a:txBody>
                    <a:bodyPr/>
                    <a:lstStyle/>
                    <a:p>
                      <a:pPr marL="0" marR="0">
                        <a:spcBef>
                          <a:spcPts val="0"/>
                        </a:spcBef>
                        <a:spcAft>
                          <a:spcPts val="0"/>
                        </a:spcAft>
                      </a:pPr>
                      <a:r>
                        <a:rPr lang="en-US" sz="2200">
                          <a:effectLst/>
                        </a:rPr>
                        <a:t>Hydroelectric</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59</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tc>
                  <a:txBody>
                    <a:bodyPr/>
                    <a:lstStyle/>
                    <a:p>
                      <a:pPr marL="0" marR="0" algn="ctr">
                        <a:spcBef>
                          <a:spcPts val="0"/>
                        </a:spcBef>
                        <a:spcAft>
                          <a:spcPts val="0"/>
                        </a:spcAft>
                      </a:pPr>
                      <a:r>
                        <a:rPr lang="en-US" sz="2200">
                          <a:effectLst/>
                        </a:rPr>
                        <a:t>52.79</a:t>
                      </a:r>
                      <a:endParaRPr lang="en-US" sz="29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152462" marR="152462" marT="0" marB="0" anchor="ctr"/>
                </a:tc>
                <a:extLst>
                  <a:ext uri="{0D108BD9-81ED-4DB2-BD59-A6C34878D82A}">
                    <a16:rowId xmlns:a16="http://schemas.microsoft.com/office/drawing/2014/main" val="1770741959"/>
                  </a:ext>
                </a:extLst>
              </a:tr>
            </a:tbl>
          </a:graphicData>
        </a:graphic>
      </p:graphicFrame>
      <p:sp>
        <p:nvSpPr>
          <p:cNvPr id="8" name="TextBox 7">
            <a:extLst>
              <a:ext uri="{FF2B5EF4-FFF2-40B4-BE49-F238E27FC236}">
                <a16:creationId xmlns:a16="http://schemas.microsoft.com/office/drawing/2014/main" id="{4461C6D8-45AA-9E88-8F57-3252E7D2270E}"/>
              </a:ext>
            </a:extLst>
          </p:cNvPr>
          <p:cNvSpPr txBox="1"/>
          <p:nvPr/>
        </p:nvSpPr>
        <p:spPr>
          <a:xfrm>
            <a:off x="1628961" y="6247294"/>
            <a:ext cx="10432409" cy="584775"/>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rPr>
              <a:t>US EIA </a:t>
            </a:r>
            <a:r>
              <a:rPr lang="en-US" sz="1600" dirty="0">
                <a:solidFill>
                  <a:srgbClr val="000000"/>
                </a:solidFill>
                <a:effectLst/>
                <a:latin typeface="Calibri" panose="020F0502020204030204" pitchFamily="34" charset="0"/>
                <a:ea typeface="Times New Roman" panose="02020603050405020304" pitchFamily="18" charset="0"/>
              </a:rPr>
              <a:t>estimates of the unweighted LCOE for new generation resources entering service in 2025 (2019 dollars) </a:t>
            </a:r>
          </a:p>
          <a:p>
            <a:r>
              <a:rPr lang="en-US" sz="1600" dirty="0">
                <a:solidFill>
                  <a:srgbClr val="000000"/>
                </a:solidFill>
                <a:effectLst/>
                <a:latin typeface="Calibri" panose="020F0502020204030204" pitchFamily="34" charset="0"/>
                <a:ea typeface="Times New Roman" panose="02020603050405020304" pitchFamily="18" charset="0"/>
              </a:rPr>
              <a:t>(Source: </a:t>
            </a:r>
            <a:r>
              <a:rPr lang="en-US" sz="1600" dirty="0" err="1">
                <a:solidFill>
                  <a:srgbClr val="000000"/>
                </a:solidFill>
                <a:effectLst/>
                <a:latin typeface="Calibri" panose="020F0502020204030204" pitchFamily="34" charset="0"/>
                <a:ea typeface="Times New Roman" panose="02020603050405020304" pitchFamily="18" charset="0"/>
              </a:rPr>
              <a:t>www.eia.gov</a:t>
            </a:r>
            <a:r>
              <a:rPr lang="en-US" sz="1600" dirty="0">
                <a:solidFill>
                  <a:srgbClr val="000000"/>
                </a:solidFill>
                <a:effectLst/>
                <a:latin typeface="Calibri" panose="020F0502020204030204" pitchFamily="34" charset="0"/>
                <a:ea typeface="Times New Roman" panose="02020603050405020304" pitchFamily="18" charset="0"/>
              </a:rPr>
              <a:t>/</a:t>
            </a:r>
            <a:r>
              <a:rPr lang="en-US" sz="1600" dirty="0" err="1">
                <a:solidFill>
                  <a:srgbClr val="000000"/>
                </a:solidFill>
                <a:effectLst/>
                <a:latin typeface="Calibri" panose="020F0502020204030204" pitchFamily="34" charset="0"/>
                <a:ea typeface="Times New Roman" panose="02020603050405020304" pitchFamily="18" charset="0"/>
              </a:rPr>
              <a:t>aeo</a:t>
            </a:r>
            <a:r>
              <a:rPr lang="en-US" sz="1600" dirty="0">
                <a:solidFill>
                  <a:srgbClr val="000000"/>
                </a:solidFill>
                <a:effectLst/>
                <a:latin typeface="Calibri" panose="020F0502020204030204" pitchFamily="34" charset="0"/>
                <a:ea typeface="Times New Roman" panose="02020603050405020304" pitchFamily="18" charset="0"/>
              </a:rPr>
              <a:t>/pdf/</a:t>
            </a:r>
            <a:r>
              <a:rPr lang="en-US" sz="1600" dirty="0" err="1">
                <a:solidFill>
                  <a:srgbClr val="000000"/>
                </a:solidFill>
                <a:effectLst/>
                <a:latin typeface="Calibri" panose="020F0502020204030204" pitchFamily="34" charset="0"/>
                <a:ea typeface="Times New Roman" panose="02020603050405020304" pitchFamily="18" charset="0"/>
              </a:rPr>
              <a:t>electricity_generation.pdf</a:t>
            </a:r>
            <a:r>
              <a:rPr lang="en-US" sz="1600" dirty="0">
                <a:solidFill>
                  <a:srgbClr val="000000"/>
                </a:solidFill>
                <a:effectLst/>
                <a:latin typeface="Calibri" panose="020F0502020204030204" pitchFamily="34" charset="0"/>
                <a:ea typeface="Times New Roman" panose="02020603050405020304" pitchFamily="18" charset="0"/>
              </a:rPr>
              <a:t>)</a:t>
            </a:r>
            <a:r>
              <a:rPr lang="en-US" sz="1600" dirty="0">
                <a:effectLst/>
              </a:rPr>
              <a:t> </a:t>
            </a:r>
            <a:endParaRPr lang="en-US" sz="1600" dirty="0"/>
          </a:p>
        </p:txBody>
      </p:sp>
    </p:spTree>
    <p:extLst>
      <p:ext uri="{BB962C8B-B14F-4D97-AF65-F5344CB8AC3E}">
        <p14:creationId xmlns:p14="http://schemas.microsoft.com/office/powerpoint/2010/main" val="332859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CECE-70BA-4D47-300F-1AB477C29B2E}"/>
              </a:ext>
            </a:extLst>
          </p:cNvPr>
          <p:cNvSpPr>
            <a:spLocks noGrp="1"/>
          </p:cNvSpPr>
          <p:nvPr>
            <p:ph type="title"/>
          </p:nvPr>
        </p:nvSpPr>
        <p:spPr/>
        <p:txBody>
          <a:bodyPr/>
          <a:lstStyle/>
          <a:p>
            <a:r>
              <a:rPr lang="en-US" dirty="0"/>
              <a:t>Torque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B954252-B419-EC2E-D85D-6ADD410FD9E5}"/>
                  </a:ext>
                </a:extLst>
              </p:cNvPr>
              <p:cNvSpPr>
                <a:spLocks noGrp="1"/>
              </p:cNvSpPr>
              <p:nvPr>
                <p:ph sz="quarter" idx="4"/>
              </p:nvPr>
            </p:nvSpPr>
            <p:spPr/>
            <p:txBody>
              <a:bodyPr>
                <a:normAutofit lnSpcReduction="10000"/>
              </a:bodyPr>
              <a:lstStyle/>
              <a:p>
                <a:r>
                  <a:rPr lang="en-US" dirty="0"/>
                  <a:t>Lift force </a:t>
                </a: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𝐹</m:t>
                        </m:r>
                      </m:e>
                      <m:sub>
                        <m:r>
                          <a:rPr lang="en-US" sz="3000" b="0" i="1" smtClean="0">
                            <a:latin typeface="Cambria Math" panose="02040503050406030204" pitchFamily="18" charset="0"/>
                          </a:rPr>
                          <m:t>𝑙</m:t>
                        </m:r>
                      </m:sub>
                    </m:sSub>
                    <m:r>
                      <a:rPr lang="en-US" sz="3000" b="0" i="1" smtClean="0">
                        <a:latin typeface="Cambria Math" panose="02040503050406030204" pitchFamily="18" charset="0"/>
                      </a:rPr>
                      <m:t> </m:t>
                    </m:r>
                  </m:oMath>
                </a14:m>
                <a:r>
                  <a:rPr lang="en-US" dirty="0"/>
                  <a:t>on each turbine blade</a:t>
                </a:r>
              </a:p>
              <a:p>
                <a:r>
                  <a:rPr lang="en-US" dirty="0"/>
                  <a:t>Creates a torque </a:t>
                </a:r>
                <a14:m>
                  <m:oMath xmlns:m="http://schemas.openxmlformats.org/officeDocument/2006/math">
                    <m:sSub>
                      <m:sSubPr>
                        <m:ctrlPr>
                          <a:rPr lang="en-US" sz="3000" i="1" smtClean="0">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𝑇</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𝑚</m:t>
                        </m:r>
                      </m:sub>
                    </m:sSub>
                  </m:oMath>
                </a14:m>
                <a:r>
                  <a:rPr lang="en-US" dirty="0"/>
                  <a:t> on the shaft of the turbine: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3000" i="1" smtClean="0">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𝑇</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𝑚</m:t>
                          </m:r>
                        </m:sub>
                      </m:sSub>
                      <m:r>
                        <a:rPr lang="en-US" sz="3000">
                          <a:effectLst/>
                          <a:latin typeface="Cambria Math" panose="02040503050406030204" pitchFamily="18" charset="0"/>
                          <a:ea typeface="Times New Roman" panose="02020603050405020304" pitchFamily="18" charset="0"/>
                          <a:cs typeface="Calibri" panose="020F0502020204030204" pitchFamily="34" charset="0"/>
                        </a:rPr>
                        <m:t>=</m:t>
                      </m:r>
                      <m:f>
                        <m:fPr>
                          <m:ctrlPr>
                            <a:rPr lang="en-US" sz="3000" i="1">
                              <a:effectLst/>
                              <a:latin typeface="Cambria Math" panose="02040503050406030204" pitchFamily="18" charset="0"/>
                            </a:rPr>
                          </m:ctrlPr>
                        </m:fPr>
                        <m:num>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𝑃</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𝑏𝑙𝑎𝑑𝑒𝑠</m:t>
                              </m:r>
                            </m:sub>
                          </m:sSub>
                        </m:num>
                        <m:den>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𝑚</m:t>
                              </m:r>
                            </m:sub>
                          </m:sSub>
                        </m:den>
                      </m:f>
                    </m:oMath>
                  </m:oMathPara>
                </a14:m>
                <a:endParaRPr lang="en-US" sz="3000" dirty="0">
                  <a:effectLst/>
                  <a:ea typeface="Times New Roman" panose="02020603050405020304" pitchFamily="18" charset="0"/>
                  <a:cs typeface="Calibri" panose="020F0502020204030204" pitchFamily="34" charset="0"/>
                </a:endParaRPr>
              </a:p>
              <a:p>
                <a14:m>
                  <m:oMath xmlns:m="http://schemas.openxmlformats.org/officeDocument/2006/math">
                    <m:sSub>
                      <m:sSubPr>
                        <m:ctrlPr>
                          <a:rPr lang="en-US" sz="3000" i="1" smtClean="0">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𝑃</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𝑏𝑙𝑎𝑑𝑒𝑠</m:t>
                        </m:r>
                      </m:sub>
                    </m:sSub>
                  </m:oMath>
                </a14:m>
                <a:r>
                  <a:rPr lang="en-US" sz="2400" dirty="0"/>
                  <a:t>:</a:t>
                </a:r>
                <a:r>
                  <a:rPr lang="en-US" dirty="0"/>
                  <a:t> wind power captured by the blades</a:t>
                </a:r>
              </a:p>
              <a:p>
                <a14:m>
                  <m:oMath xmlns:m="http://schemas.openxmlformats.org/officeDocument/2006/math">
                    <m:sSub>
                      <m:sSubPr>
                        <m:ctrlPr>
                          <a:rPr lang="en-US" sz="3000" i="1" smtClean="0">
                            <a:effectLst/>
                            <a:latin typeface="Cambria Math" panose="02040503050406030204" pitchFamily="18" charset="0"/>
                          </a:rPr>
                        </m:ctrlPr>
                      </m:sSubPr>
                      <m:e>
                        <m:r>
                          <a:rPr lang="en-US" sz="3000"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US" sz="3000" i="1">
                            <a:effectLst/>
                            <a:latin typeface="Cambria Math" panose="02040503050406030204" pitchFamily="18" charset="0"/>
                            <a:ea typeface="Times New Roman" panose="02020603050405020304" pitchFamily="18" charset="0"/>
                            <a:cs typeface="Calibri" panose="020F0502020204030204" pitchFamily="34" charset="0"/>
                          </a:rPr>
                          <m:t>𝑚</m:t>
                        </m:r>
                      </m:sub>
                    </m:sSub>
                  </m:oMath>
                </a14:m>
                <a:r>
                  <a:rPr lang="en-US" dirty="0"/>
                  <a:t>: Rotational speed of the turbine shaft</a:t>
                </a:r>
              </a:p>
              <a:p>
                <a:endParaRPr lang="en-US" dirty="0"/>
              </a:p>
            </p:txBody>
          </p:sp>
        </mc:Choice>
        <mc:Fallback xmlns="">
          <p:sp>
            <p:nvSpPr>
              <p:cNvPr id="7" name="Content Placeholder 6">
                <a:extLst>
                  <a:ext uri="{FF2B5EF4-FFF2-40B4-BE49-F238E27FC236}">
                    <a16:creationId xmlns:a16="http://schemas.microsoft.com/office/drawing/2014/main" id="{8B954252-B419-EC2E-D85D-6ADD410FD9E5}"/>
                  </a:ext>
                </a:extLst>
              </p:cNvPr>
              <p:cNvSpPr>
                <a:spLocks noGrp="1" noRot="1" noChangeAspect="1" noMove="1" noResize="1" noEditPoints="1" noAdjustHandles="1" noChangeArrowheads="1" noChangeShapeType="1" noTextEdit="1"/>
              </p:cNvSpPr>
              <p:nvPr>
                <p:ph sz="quarter" idx="4"/>
              </p:nvPr>
            </p:nvSpPr>
            <p:spPr>
              <a:blipFill>
                <a:blip r:embed="rId2"/>
                <a:stretch>
                  <a:fillRect l="-2445" t="-2732" r="-1711" b="-245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7997CFC-1810-6D12-DC49-EEDE9FF92C37}"/>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4E44F60E-DBDF-2E48-A917-5B700DB97CB4}"/>
              </a:ext>
            </a:extLst>
          </p:cNvPr>
          <p:cNvSpPr>
            <a:spLocks noGrp="1"/>
          </p:cNvSpPr>
          <p:nvPr>
            <p:ph type="sldNum" sz="quarter" idx="12"/>
          </p:nvPr>
        </p:nvSpPr>
        <p:spPr/>
        <p:txBody>
          <a:bodyPr/>
          <a:lstStyle/>
          <a:p>
            <a:fld id="{697646A6-6B76-9347-9EA0-ECEE7D8FD72D}" type="slidenum">
              <a:rPr lang="en-US" smtClean="0"/>
              <a:t>9</a:t>
            </a:fld>
            <a:endParaRPr lang="en-US"/>
          </a:p>
        </p:txBody>
      </p:sp>
      <p:grpSp>
        <p:nvGrpSpPr>
          <p:cNvPr id="8" name="Group 7">
            <a:extLst>
              <a:ext uri="{FF2B5EF4-FFF2-40B4-BE49-F238E27FC236}">
                <a16:creationId xmlns:a16="http://schemas.microsoft.com/office/drawing/2014/main" id="{0FFB2580-6ADB-3D84-7B80-BB5448AC0802}"/>
              </a:ext>
            </a:extLst>
          </p:cNvPr>
          <p:cNvGrpSpPr/>
          <p:nvPr/>
        </p:nvGrpSpPr>
        <p:grpSpPr>
          <a:xfrm>
            <a:off x="918029" y="1946835"/>
            <a:ext cx="4064000" cy="4061458"/>
            <a:chOff x="2540000" y="1102213"/>
            <a:chExt cx="4064000" cy="4061458"/>
          </a:xfrm>
        </p:grpSpPr>
        <p:cxnSp>
          <p:nvCxnSpPr>
            <p:cNvPr id="9" name="Straight Connector 8">
              <a:extLst>
                <a:ext uri="{FF2B5EF4-FFF2-40B4-BE49-F238E27FC236}">
                  <a16:creationId xmlns:a16="http://schemas.microsoft.com/office/drawing/2014/main" id="{B30800EB-B24D-3E94-AF80-E756A5BDA4BC}"/>
                </a:ext>
              </a:extLst>
            </p:cNvPr>
            <p:cNvCxnSpPr/>
            <p:nvPr/>
          </p:nvCxnSpPr>
          <p:spPr>
            <a:xfrm>
              <a:off x="2540000" y="4975760"/>
              <a:ext cx="406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CF2211FD-9DC9-7000-344A-E0DBAF4B3A73}"/>
                </a:ext>
              </a:extLst>
            </p:cNvPr>
            <p:cNvSpPr/>
            <p:nvPr/>
          </p:nvSpPr>
          <p:spPr>
            <a:xfrm>
              <a:off x="3142997" y="236637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C21F51B6-A8C5-6D67-4923-5C2371C381F3}"/>
                </a:ext>
              </a:extLst>
            </p:cNvPr>
            <p:cNvSpPr/>
            <p:nvPr/>
          </p:nvSpPr>
          <p:spPr>
            <a:xfrm rot="7204710">
              <a:off x="3988871" y="1630359"/>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53FCF025-C836-7151-44B3-636ABF185352}"/>
                </a:ext>
              </a:extLst>
            </p:cNvPr>
            <p:cNvSpPr/>
            <p:nvPr/>
          </p:nvSpPr>
          <p:spPr>
            <a:xfrm rot="14399575">
              <a:off x="4170275" y="2726163"/>
              <a:ext cx="1344433" cy="288141"/>
            </a:xfrm>
            <a:custGeom>
              <a:avLst/>
              <a:gdLst>
                <a:gd name="connsiteX0" fmla="*/ 1261307 w 1344433"/>
                <a:gd name="connsiteY0" fmla="*/ 72027 h 288141"/>
                <a:gd name="connsiteX1" fmla="*/ 1200982 w 1344433"/>
                <a:gd name="connsiteY1" fmla="*/ 87902 h 288141"/>
                <a:gd name="connsiteX2" fmla="*/ 1054932 w 1344433"/>
                <a:gd name="connsiteY2" fmla="*/ 157752 h 288141"/>
                <a:gd name="connsiteX3" fmla="*/ 832 w 1344433"/>
                <a:gd name="connsiteY3" fmla="*/ 284752 h 288141"/>
                <a:gd name="connsiteX4" fmla="*/ 1245432 w 1344433"/>
                <a:gd name="connsiteY4" fmla="*/ 8527 h 288141"/>
                <a:gd name="connsiteX5" fmla="*/ 1261307 w 1344433"/>
                <a:gd name="connsiteY5" fmla="*/ 72027 h 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433" h="288141">
                  <a:moveTo>
                    <a:pt x="1261307" y="72027"/>
                  </a:moveTo>
                  <a:cubicBezTo>
                    <a:pt x="1253899" y="85256"/>
                    <a:pt x="1235378" y="73615"/>
                    <a:pt x="1200982" y="87902"/>
                  </a:cubicBezTo>
                  <a:cubicBezTo>
                    <a:pt x="1166586" y="102190"/>
                    <a:pt x="1254957" y="124944"/>
                    <a:pt x="1054932" y="157752"/>
                  </a:cubicBezTo>
                  <a:cubicBezTo>
                    <a:pt x="854907" y="190560"/>
                    <a:pt x="-30918" y="309623"/>
                    <a:pt x="832" y="284752"/>
                  </a:cubicBezTo>
                  <a:cubicBezTo>
                    <a:pt x="32582" y="259881"/>
                    <a:pt x="1036411" y="43981"/>
                    <a:pt x="1245432" y="8527"/>
                  </a:cubicBezTo>
                  <a:cubicBezTo>
                    <a:pt x="1454453" y="-26927"/>
                    <a:pt x="1268715" y="58798"/>
                    <a:pt x="1261307" y="7202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868C960-7863-1244-E7CA-4F418E57BD4E}"/>
                </a:ext>
              </a:extLst>
            </p:cNvPr>
            <p:cNvSpPr/>
            <p:nvPr/>
          </p:nvSpPr>
          <p:spPr>
            <a:xfrm>
              <a:off x="4372798" y="2293998"/>
              <a:ext cx="148725" cy="152184"/>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ADB25A-C044-038D-98F6-DF470EE0EB44}"/>
                </a:ext>
              </a:extLst>
            </p:cNvPr>
            <p:cNvSpPr/>
            <p:nvPr/>
          </p:nvSpPr>
          <p:spPr>
            <a:xfrm>
              <a:off x="4387932" y="2446182"/>
              <a:ext cx="118456" cy="25295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3F49F4FA-74A0-8F4F-53E1-DE7F10BF0D48}"/>
                </a:ext>
              </a:extLst>
            </p:cNvPr>
            <p:cNvCxnSpPr>
              <a:cxnSpLocks/>
            </p:cNvCxnSpPr>
            <p:nvPr/>
          </p:nvCxnSpPr>
          <p:spPr>
            <a:xfrm flipH="1">
              <a:off x="295835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532674-3016-AEDF-ADDC-CD934E41F1FA}"/>
                </a:ext>
              </a:extLst>
            </p:cNvPr>
            <p:cNvCxnSpPr>
              <a:cxnSpLocks/>
            </p:cNvCxnSpPr>
            <p:nvPr/>
          </p:nvCxnSpPr>
          <p:spPr>
            <a:xfrm flipH="1">
              <a:off x="314299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49089D-BAC3-3366-E6C8-BAA592469A14}"/>
                </a:ext>
              </a:extLst>
            </p:cNvPr>
            <p:cNvCxnSpPr>
              <a:cxnSpLocks/>
            </p:cNvCxnSpPr>
            <p:nvPr/>
          </p:nvCxnSpPr>
          <p:spPr>
            <a:xfrm flipH="1">
              <a:off x="332764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ADAB19-FD4D-3DA8-B565-9B41B0A1FD69}"/>
                </a:ext>
              </a:extLst>
            </p:cNvPr>
            <p:cNvCxnSpPr>
              <a:cxnSpLocks/>
            </p:cNvCxnSpPr>
            <p:nvPr/>
          </p:nvCxnSpPr>
          <p:spPr>
            <a:xfrm flipH="1">
              <a:off x="351228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519B-19FA-4E02-652D-4DDB6BB52DBC}"/>
                </a:ext>
              </a:extLst>
            </p:cNvPr>
            <p:cNvCxnSpPr>
              <a:cxnSpLocks/>
            </p:cNvCxnSpPr>
            <p:nvPr/>
          </p:nvCxnSpPr>
          <p:spPr>
            <a:xfrm flipH="1">
              <a:off x="369692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012FA3-12A8-3F82-DD56-1C6BEE705832}"/>
                </a:ext>
              </a:extLst>
            </p:cNvPr>
            <p:cNvCxnSpPr>
              <a:cxnSpLocks/>
            </p:cNvCxnSpPr>
            <p:nvPr/>
          </p:nvCxnSpPr>
          <p:spPr>
            <a:xfrm flipH="1">
              <a:off x="388157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5271CA-2AE8-AA1D-3616-C7995345346A}"/>
                </a:ext>
              </a:extLst>
            </p:cNvPr>
            <p:cNvCxnSpPr>
              <a:cxnSpLocks/>
            </p:cNvCxnSpPr>
            <p:nvPr/>
          </p:nvCxnSpPr>
          <p:spPr>
            <a:xfrm flipH="1">
              <a:off x="406621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A3EECD-1CE4-D036-0DA1-F0B55DA040C1}"/>
                </a:ext>
              </a:extLst>
            </p:cNvPr>
            <p:cNvCxnSpPr>
              <a:cxnSpLocks/>
            </p:cNvCxnSpPr>
            <p:nvPr/>
          </p:nvCxnSpPr>
          <p:spPr>
            <a:xfrm flipH="1">
              <a:off x="425086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F142EA-43E7-B4BF-D31A-B51209867591}"/>
                </a:ext>
              </a:extLst>
            </p:cNvPr>
            <p:cNvCxnSpPr>
              <a:cxnSpLocks/>
            </p:cNvCxnSpPr>
            <p:nvPr/>
          </p:nvCxnSpPr>
          <p:spPr>
            <a:xfrm flipH="1">
              <a:off x="443550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64EE73-CBB6-C74B-9724-E9E34232A70E}"/>
                </a:ext>
              </a:extLst>
            </p:cNvPr>
            <p:cNvCxnSpPr>
              <a:cxnSpLocks/>
            </p:cNvCxnSpPr>
            <p:nvPr/>
          </p:nvCxnSpPr>
          <p:spPr>
            <a:xfrm flipH="1">
              <a:off x="462014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2E7805-A075-9ABC-503D-5DD27F0F0218}"/>
                </a:ext>
              </a:extLst>
            </p:cNvPr>
            <p:cNvCxnSpPr>
              <a:cxnSpLocks/>
            </p:cNvCxnSpPr>
            <p:nvPr/>
          </p:nvCxnSpPr>
          <p:spPr>
            <a:xfrm flipH="1">
              <a:off x="480479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ED40F6-A188-1982-50FD-81A0D4F1B20B}"/>
                </a:ext>
              </a:extLst>
            </p:cNvPr>
            <p:cNvCxnSpPr>
              <a:cxnSpLocks/>
            </p:cNvCxnSpPr>
            <p:nvPr/>
          </p:nvCxnSpPr>
          <p:spPr>
            <a:xfrm flipH="1">
              <a:off x="498943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1A7C5B-183A-04A0-464C-6F458E0339DE}"/>
                </a:ext>
              </a:extLst>
            </p:cNvPr>
            <p:cNvCxnSpPr>
              <a:cxnSpLocks/>
            </p:cNvCxnSpPr>
            <p:nvPr/>
          </p:nvCxnSpPr>
          <p:spPr>
            <a:xfrm flipH="1">
              <a:off x="517408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0ED7AF-327B-115D-7931-7FB956F669E4}"/>
                </a:ext>
              </a:extLst>
            </p:cNvPr>
            <p:cNvCxnSpPr>
              <a:cxnSpLocks/>
            </p:cNvCxnSpPr>
            <p:nvPr/>
          </p:nvCxnSpPr>
          <p:spPr>
            <a:xfrm flipH="1">
              <a:off x="5358725"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020A3B-1356-C1DE-4BF8-D9401D55117F}"/>
                </a:ext>
              </a:extLst>
            </p:cNvPr>
            <p:cNvCxnSpPr>
              <a:cxnSpLocks/>
            </p:cNvCxnSpPr>
            <p:nvPr/>
          </p:nvCxnSpPr>
          <p:spPr>
            <a:xfrm flipH="1">
              <a:off x="5543369"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BEBEFE-2721-C0DF-F9E5-EDCF9307FE2E}"/>
                </a:ext>
              </a:extLst>
            </p:cNvPr>
            <p:cNvCxnSpPr>
              <a:cxnSpLocks/>
            </p:cNvCxnSpPr>
            <p:nvPr/>
          </p:nvCxnSpPr>
          <p:spPr>
            <a:xfrm flipH="1">
              <a:off x="572801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CE3085-2F06-3DEB-CE06-EC4BB86FEB3A}"/>
                </a:ext>
              </a:extLst>
            </p:cNvPr>
            <p:cNvCxnSpPr>
              <a:cxnSpLocks/>
            </p:cNvCxnSpPr>
            <p:nvPr/>
          </p:nvCxnSpPr>
          <p:spPr>
            <a:xfrm flipH="1">
              <a:off x="5912657"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FC39F5-4555-A5D5-9DA0-AD84483BC5FB}"/>
                </a:ext>
              </a:extLst>
            </p:cNvPr>
            <p:cNvCxnSpPr>
              <a:cxnSpLocks/>
            </p:cNvCxnSpPr>
            <p:nvPr/>
          </p:nvCxnSpPr>
          <p:spPr>
            <a:xfrm flipH="1">
              <a:off x="6097301"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1790F6D-32E7-A029-C8BA-87ECF9061F44}"/>
                </a:ext>
              </a:extLst>
            </p:cNvPr>
            <p:cNvCxnSpPr>
              <a:cxnSpLocks/>
            </p:cNvCxnSpPr>
            <p:nvPr/>
          </p:nvCxnSpPr>
          <p:spPr>
            <a:xfrm flipH="1">
              <a:off x="6291703"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78BEB9-6861-8E7B-C356-278EF76D9C8A}"/>
                </a:ext>
              </a:extLst>
            </p:cNvPr>
            <p:cNvCxnSpPr>
              <a:cxnSpLocks/>
            </p:cNvCxnSpPr>
            <p:nvPr/>
          </p:nvCxnSpPr>
          <p:spPr>
            <a:xfrm flipH="1">
              <a:off x="2572180"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CEEEEA-0A59-737F-4016-DAF8A12493BB}"/>
                </a:ext>
              </a:extLst>
            </p:cNvPr>
            <p:cNvCxnSpPr>
              <a:cxnSpLocks/>
            </p:cNvCxnSpPr>
            <p:nvPr/>
          </p:nvCxnSpPr>
          <p:spPr>
            <a:xfrm flipH="1">
              <a:off x="2756824" y="4975760"/>
              <a:ext cx="184645" cy="18791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7E71C26-8B2F-B5EC-7008-00A6BE36A10D}"/>
                </a:ext>
              </a:extLst>
            </p:cNvPr>
            <p:cNvSpPr/>
            <p:nvPr/>
          </p:nvSpPr>
          <p:spPr>
            <a:xfrm>
              <a:off x="3768118" y="1694329"/>
              <a:ext cx="1345072" cy="1345072"/>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6DAD079-55DC-F4B2-A7D4-DE9076956121}"/>
                </a:ext>
              </a:extLst>
            </p:cNvPr>
            <p:cNvCxnSpPr>
              <a:cxnSpLocks/>
            </p:cNvCxnSpPr>
            <p:nvPr/>
          </p:nvCxnSpPr>
          <p:spPr>
            <a:xfrm flipH="1" flipV="1">
              <a:off x="4133533" y="1557549"/>
              <a:ext cx="527183" cy="162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0E02134-981A-165B-ADC6-28BAD5F7F620}"/>
                    </a:ext>
                  </a:extLst>
                </p:cNvPr>
                <p:cNvSpPr txBox="1"/>
                <p:nvPr/>
              </p:nvSpPr>
              <p:spPr>
                <a:xfrm>
                  <a:off x="5098326" y="2623903"/>
                  <a:ext cx="243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𝑙</m:t>
                            </m:r>
                          </m:sub>
                        </m:sSub>
                      </m:oMath>
                    </m:oMathPara>
                  </a14:m>
                  <a:endParaRPr lang="en-US" dirty="0"/>
                </a:p>
              </p:txBody>
            </p:sp>
          </mc:Choice>
          <mc:Fallback xmlns="">
            <p:sp>
              <p:nvSpPr>
                <p:cNvPr id="38" name="TextBox 37">
                  <a:extLst>
                    <a:ext uri="{FF2B5EF4-FFF2-40B4-BE49-F238E27FC236}">
                      <a16:creationId xmlns:a16="http://schemas.microsoft.com/office/drawing/2014/main" id="{30E02134-981A-165B-ADC6-28BAD5F7F620}"/>
                    </a:ext>
                  </a:extLst>
                </p:cNvPr>
                <p:cNvSpPr txBox="1">
                  <a:spLocks noRot="1" noChangeAspect="1" noMove="1" noResize="1" noEditPoints="1" noAdjustHandles="1" noChangeArrowheads="1" noChangeShapeType="1" noTextEdit="1"/>
                </p:cNvSpPr>
                <p:nvPr/>
              </p:nvSpPr>
              <p:spPr>
                <a:xfrm>
                  <a:off x="5098326" y="2623903"/>
                  <a:ext cx="243336" cy="276999"/>
                </a:xfrm>
                <a:prstGeom prst="rect">
                  <a:avLst/>
                </a:prstGeom>
                <a:blipFill>
                  <a:blip r:embed="rId3"/>
                  <a:stretch>
                    <a:fillRect l="-20000" r="-5000" b="-18182"/>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8F37D97E-7A3B-1646-0F55-043A023BC591}"/>
                </a:ext>
              </a:extLst>
            </p:cNvPr>
            <p:cNvCxnSpPr>
              <a:cxnSpLocks/>
            </p:cNvCxnSpPr>
            <p:nvPr/>
          </p:nvCxnSpPr>
          <p:spPr>
            <a:xfrm rot="7200000" flipH="1" flipV="1">
              <a:off x="4817071" y="2620862"/>
              <a:ext cx="527183" cy="162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88E6E2F-05D4-2308-8BAB-949CD51C724E}"/>
                </a:ext>
              </a:extLst>
            </p:cNvPr>
            <p:cNvCxnSpPr>
              <a:cxnSpLocks/>
            </p:cNvCxnSpPr>
            <p:nvPr/>
          </p:nvCxnSpPr>
          <p:spPr>
            <a:xfrm rot="14400000" flipH="1" flipV="1">
              <a:off x="3594196" y="2747481"/>
              <a:ext cx="527183" cy="162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A8D7E2D-7D0B-C899-F24D-42D5BB1FA8EE}"/>
                    </a:ext>
                  </a:extLst>
                </p:cNvPr>
                <p:cNvSpPr txBox="1"/>
                <p:nvPr/>
              </p:nvSpPr>
              <p:spPr>
                <a:xfrm>
                  <a:off x="4221515" y="1302663"/>
                  <a:ext cx="243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𝑙</m:t>
                            </m:r>
                          </m:sub>
                        </m:sSub>
                      </m:oMath>
                    </m:oMathPara>
                  </a14:m>
                  <a:endParaRPr lang="en-US" dirty="0"/>
                </a:p>
              </p:txBody>
            </p:sp>
          </mc:Choice>
          <mc:Fallback xmlns="">
            <p:sp>
              <p:nvSpPr>
                <p:cNvPr id="41" name="TextBox 40">
                  <a:extLst>
                    <a:ext uri="{FF2B5EF4-FFF2-40B4-BE49-F238E27FC236}">
                      <a16:creationId xmlns:a16="http://schemas.microsoft.com/office/drawing/2014/main" id="{AA8D7E2D-7D0B-C899-F24D-42D5BB1FA8EE}"/>
                    </a:ext>
                  </a:extLst>
                </p:cNvPr>
                <p:cNvSpPr txBox="1">
                  <a:spLocks noRot="1" noChangeAspect="1" noMove="1" noResize="1" noEditPoints="1" noAdjustHandles="1" noChangeArrowheads="1" noChangeShapeType="1" noTextEdit="1"/>
                </p:cNvSpPr>
                <p:nvPr/>
              </p:nvSpPr>
              <p:spPr>
                <a:xfrm>
                  <a:off x="4221515" y="1302663"/>
                  <a:ext cx="243336" cy="276999"/>
                </a:xfrm>
                <a:prstGeom prst="rect">
                  <a:avLst/>
                </a:prstGeom>
                <a:blipFill>
                  <a:blip r:embed="rId4"/>
                  <a:stretch>
                    <a:fillRect l="-20000" r="-500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1993D4D-272D-B88C-3CBA-EA81ABEE134A}"/>
                    </a:ext>
                  </a:extLst>
                </p:cNvPr>
                <p:cNvSpPr txBox="1"/>
                <p:nvPr/>
              </p:nvSpPr>
              <p:spPr>
                <a:xfrm>
                  <a:off x="3598571" y="2791573"/>
                  <a:ext cx="243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𝑙</m:t>
                            </m:r>
                          </m:sub>
                        </m:sSub>
                      </m:oMath>
                    </m:oMathPara>
                  </a14:m>
                  <a:endParaRPr lang="en-US" dirty="0"/>
                </a:p>
              </p:txBody>
            </p:sp>
          </mc:Choice>
          <mc:Fallback xmlns="">
            <p:sp>
              <p:nvSpPr>
                <p:cNvPr id="42" name="TextBox 41">
                  <a:extLst>
                    <a:ext uri="{FF2B5EF4-FFF2-40B4-BE49-F238E27FC236}">
                      <a16:creationId xmlns:a16="http://schemas.microsoft.com/office/drawing/2014/main" id="{C1993D4D-272D-B88C-3CBA-EA81ABEE134A}"/>
                    </a:ext>
                  </a:extLst>
                </p:cNvPr>
                <p:cNvSpPr txBox="1">
                  <a:spLocks noRot="1" noChangeAspect="1" noMove="1" noResize="1" noEditPoints="1" noAdjustHandles="1" noChangeArrowheads="1" noChangeShapeType="1" noTextEdit="1"/>
                </p:cNvSpPr>
                <p:nvPr/>
              </p:nvSpPr>
              <p:spPr>
                <a:xfrm>
                  <a:off x="3598571" y="2791573"/>
                  <a:ext cx="243336" cy="276999"/>
                </a:xfrm>
                <a:prstGeom prst="rect">
                  <a:avLst/>
                </a:prstGeom>
                <a:blipFill>
                  <a:blip r:embed="rId5"/>
                  <a:stretch>
                    <a:fillRect l="-20000" r="-5000" b="-13043"/>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C4A1920-3F7D-8633-1AAC-6129E2D57E2B}"/>
                </a:ext>
              </a:extLst>
            </p:cNvPr>
            <p:cNvGrpSpPr/>
            <p:nvPr/>
          </p:nvGrpSpPr>
          <p:grpSpPr>
            <a:xfrm rot="15330615">
              <a:off x="4991028" y="2133713"/>
              <a:ext cx="193638" cy="111196"/>
              <a:chOff x="873164" y="2100361"/>
              <a:chExt cx="193638" cy="111196"/>
            </a:xfrm>
          </p:grpSpPr>
          <p:cxnSp>
            <p:nvCxnSpPr>
              <p:cNvPr id="46" name="Straight Connector 45">
                <a:extLst>
                  <a:ext uri="{FF2B5EF4-FFF2-40B4-BE49-F238E27FC236}">
                    <a16:creationId xmlns:a16="http://schemas.microsoft.com/office/drawing/2014/main" id="{184F100A-9715-87AD-E24D-A9D9BFD678AB}"/>
                  </a:ext>
                </a:extLst>
              </p:cNvPr>
              <p:cNvCxnSpPr>
                <a:cxnSpLocks/>
              </p:cNvCxnSpPr>
              <p:nvPr/>
            </p:nvCxnSpPr>
            <p:spPr>
              <a:xfrm>
                <a:off x="873164" y="2100361"/>
                <a:ext cx="191843" cy="543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8EBBEC4-E652-7CBB-2842-1E6B7E31FD71}"/>
                  </a:ext>
                </a:extLst>
              </p:cNvPr>
              <p:cNvCxnSpPr>
                <a:cxnSpLocks/>
              </p:cNvCxnSpPr>
              <p:nvPr/>
            </p:nvCxnSpPr>
            <p:spPr>
              <a:xfrm flipV="1">
                <a:off x="873164" y="2157970"/>
                <a:ext cx="193638" cy="535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8B7CF51-392B-3B58-1BB3-46D2BC18D140}"/>
                    </a:ext>
                  </a:extLst>
                </p:cNvPr>
                <p:cNvSpPr/>
                <p:nvPr/>
              </p:nvSpPr>
              <p:spPr>
                <a:xfrm>
                  <a:off x="5060201" y="1903506"/>
                  <a:ext cx="5647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oMath>
                    </m:oMathPara>
                  </a14:m>
                  <a:endParaRPr lang="en-US" dirty="0"/>
                </a:p>
              </p:txBody>
            </p:sp>
          </mc:Choice>
          <mc:Fallback xmlns="">
            <p:sp>
              <p:nvSpPr>
                <p:cNvPr id="44" name="Rectangle 43">
                  <a:extLst>
                    <a:ext uri="{FF2B5EF4-FFF2-40B4-BE49-F238E27FC236}">
                      <a16:creationId xmlns:a16="http://schemas.microsoft.com/office/drawing/2014/main" id="{48B7CF51-392B-3B58-1BB3-46D2BC18D140}"/>
                    </a:ext>
                  </a:extLst>
                </p:cNvPr>
                <p:cNvSpPr>
                  <a:spLocks noRot="1" noChangeAspect="1" noMove="1" noResize="1" noEditPoints="1" noAdjustHandles="1" noChangeArrowheads="1" noChangeShapeType="1" noTextEdit="1"/>
                </p:cNvSpPr>
                <p:nvPr/>
              </p:nvSpPr>
              <p:spPr>
                <a:xfrm>
                  <a:off x="5060201" y="1903506"/>
                  <a:ext cx="564770" cy="369332"/>
                </a:xfrm>
                <a:prstGeom prst="rect">
                  <a:avLst/>
                </a:prstGeom>
                <a:blipFill>
                  <a:blip r:embed="rId6"/>
                  <a:stretch>
                    <a:fillRect/>
                  </a:stretch>
                </a:blipFill>
              </p:spPr>
              <p:txBody>
                <a:bodyPr/>
                <a:lstStyle/>
                <a:p>
                  <a:r>
                    <a:rPr lang="en-US">
                      <a:noFill/>
                    </a:rPr>
                    <a:t> </a:t>
                  </a:r>
                </a:p>
              </p:txBody>
            </p:sp>
          </mc:Fallback>
        </mc:AlternateContent>
        <p:sp>
          <p:nvSpPr>
            <p:cNvPr id="45" name="Oval 44">
              <a:extLst>
                <a:ext uri="{FF2B5EF4-FFF2-40B4-BE49-F238E27FC236}">
                  <a16:creationId xmlns:a16="http://schemas.microsoft.com/office/drawing/2014/main" id="{D108D8FC-9F42-E9C2-0553-32FE1B131A32}"/>
                </a:ext>
              </a:extLst>
            </p:cNvPr>
            <p:cNvSpPr>
              <a:spLocks noChangeAspect="1"/>
            </p:cNvSpPr>
            <p:nvPr/>
          </p:nvSpPr>
          <p:spPr>
            <a:xfrm>
              <a:off x="4433379" y="2360386"/>
              <a:ext cx="26359" cy="263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1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EA742268-DC5C-4440-B99F-8BB9546A6F44}" vid="{071B0C7E-FC86-E94B-9D8C-B774D0F61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7178</TotalTime>
  <Words>3330</Words>
  <Application>Microsoft Macintosh PowerPoint</Application>
  <PresentationFormat>Widescreen</PresentationFormat>
  <Paragraphs>836</Paragraphs>
  <Slides>86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Arial</vt:lpstr>
      <vt:lpstr>Calibri</vt:lpstr>
      <vt:lpstr>Calibri Light</vt:lpstr>
      <vt:lpstr>Cambria Math</vt:lpstr>
      <vt:lpstr>Symbol</vt:lpstr>
      <vt:lpstr>Times</vt:lpstr>
      <vt:lpstr>Times New Roman</vt:lpstr>
      <vt:lpstr>Verdana</vt:lpstr>
      <vt:lpstr>Wingdings</vt:lpstr>
      <vt:lpstr>Custom Design</vt:lpstr>
      <vt:lpstr>Chapter 3:  Primary Energy Conversion</vt:lpstr>
      <vt:lpstr>Primary energy sources</vt:lpstr>
      <vt:lpstr>Wind generation</vt:lpstr>
      <vt:lpstr>How much energy is there in the wind?</vt:lpstr>
      <vt:lpstr>How much power is there in the wind?</vt:lpstr>
      <vt:lpstr>How much power can be captured?</vt:lpstr>
      <vt:lpstr>Flow of air around an airfoil</vt:lpstr>
      <vt:lpstr>Lift force</vt:lpstr>
      <vt:lpstr>Torque</vt:lpstr>
      <vt:lpstr>Angle of attack α</vt:lpstr>
      <vt:lpstr>Lift force vs. angle of attack a</vt:lpstr>
      <vt:lpstr>Pitch angle β</vt:lpstr>
      <vt:lpstr>Controlling the pitch angle</vt:lpstr>
      <vt:lpstr>Tip speed ratio λ </vt:lpstr>
      <vt:lpstr>Optimal tip speed ratio λ </vt:lpstr>
      <vt:lpstr>Controlling a wind turbine</vt:lpstr>
      <vt:lpstr>Power vs. wind speed characteristic</vt:lpstr>
      <vt:lpstr>Wind resource of the United States.</vt:lpstr>
      <vt:lpstr>Variability of wind generation</vt:lpstr>
      <vt:lpstr>Histogram of wind generation output</vt:lpstr>
      <vt:lpstr>Offshore wind</vt:lpstr>
      <vt:lpstr>Offshore wind</vt:lpstr>
      <vt:lpstr>Offshore wind</vt:lpstr>
      <vt:lpstr>Thermal generation</vt:lpstr>
      <vt:lpstr>Heat engine</vt:lpstr>
      <vt:lpstr>Carnot Efficiency</vt:lpstr>
      <vt:lpstr>Fossil-fueled steam plants</vt:lpstr>
      <vt:lpstr>Example 3.1: Efficiency of a coal plant</vt:lpstr>
      <vt:lpstr>Coal power plant</vt:lpstr>
      <vt:lpstr>Steam turbine</vt:lpstr>
      <vt:lpstr>Input/output curve of a thermal power plant</vt:lpstr>
      <vt:lpstr>Example 3.2: Heat rate and CO2 emissions</vt:lpstr>
      <vt:lpstr>Nuclear power plants</vt:lpstr>
      <vt:lpstr>Nuclear power plant</vt:lpstr>
      <vt:lpstr>Concentrated solar plant</vt:lpstr>
      <vt:lpstr>Combined heat and power plants - cogeneration</vt:lpstr>
      <vt:lpstr>Open cycle gas turbine (OCGT)</vt:lpstr>
      <vt:lpstr>Gas turbine</vt:lpstr>
      <vt:lpstr>Combined cycle gas turbine (CCGT)</vt:lpstr>
      <vt:lpstr>Hydroelectric generation</vt:lpstr>
      <vt:lpstr>Impoundment hydro plants</vt:lpstr>
      <vt:lpstr>Grand Coulee Dam</vt:lpstr>
      <vt:lpstr>Tailrace of Grand Coulee Dam</vt:lpstr>
      <vt:lpstr>Turbine hall of Grand Coulee Dam</vt:lpstr>
      <vt:lpstr>Francis turbine</vt:lpstr>
      <vt:lpstr>Kaplan turbine</vt:lpstr>
      <vt:lpstr>Pelton turbine</vt:lpstr>
      <vt:lpstr>Three Gorges Dam on the Yangtze River</vt:lpstr>
      <vt:lpstr>Itaipu Dam  (Brazil &amp; Paraguay)</vt:lpstr>
      <vt:lpstr>Energy in an impoundment reservoir</vt:lpstr>
      <vt:lpstr>Example 3.3: Energy in a hydro reservoir</vt:lpstr>
      <vt:lpstr>Power from a hydro plant</vt:lpstr>
      <vt:lpstr>Controlling hydro power</vt:lpstr>
      <vt:lpstr>Columbia river system</vt:lpstr>
      <vt:lpstr>Diversion hydro plants</vt:lpstr>
      <vt:lpstr>Photovoltaic generation</vt:lpstr>
      <vt:lpstr>Solar resources in the United States</vt:lpstr>
      <vt:lpstr>Solar cell</vt:lpstr>
      <vt:lpstr>I-V and P-V characteristics of a solar cell</vt:lpstr>
      <vt:lpstr>Effect of irradiance on the P-V characteristic</vt:lpstr>
      <vt:lpstr>Effect of temperature on the P-V characteristic</vt:lpstr>
      <vt:lpstr>Maximizing solar generation</vt:lpstr>
      <vt:lpstr>Example 3.4: PV array</vt:lpstr>
      <vt:lpstr>Solar tracking</vt:lpstr>
      <vt:lpstr>Vertical axis tracking</vt:lpstr>
      <vt:lpstr>Horizontal axis tracking</vt:lpstr>
      <vt:lpstr>Energy storage</vt:lpstr>
      <vt:lpstr>Pumped hydro plant</vt:lpstr>
      <vt:lpstr>Pumped hydro plant</vt:lpstr>
      <vt:lpstr>Rocky Mountain Hydroelectric Plant (Georgia)</vt:lpstr>
      <vt:lpstr>Hohenwarte II in Thuringia, Germany</vt:lpstr>
      <vt:lpstr>Battery energy storage systems (BESS)</vt:lpstr>
      <vt:lpstr>Battery energy storage systems</vt:lpstr>
      <vt:lpstr>BESS characteristics</vt:lpstr>
      <vt:lpstr>Example 3.5: Battery energy storage system</vt:lpstr>
      <vt:lpstr>Other energy storage technologies</vt:lpstr>
      <vt:lpstr>Applications of energy storage</vt:lpstr>
      <vt:lpstr>Choosing a generation technology</vt:lpstr>
      <vt:lpstr>Factors affecting the choice of technology</vt:lpstr>
      <vt:lpstr>A simple profitability calculation model</vt:lpstr>
      <vt:lpstr>Cost of ownership</vt:lpstr>
      <vt:lpstr>Breakeven price</vt:lpstr>
      <vt:lpstr>Competitiveness</vt:lpstr>
      <vt:lpstr>Example 3.6: Breakeven energy prices</vt:lpstr>
      <vt:lpstr>Levelized cost of energy (LCOE)</vt:lpstr>
      <vt:lpstr>LCOE estimates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Primary Energy Conversion</dc:title>
  <dc:creator>Daniel S Kirschen</dc:creator>
  <cp:lastModifiedBy>Daniel S Kirschen</cp:lastModifiedBy>
  <cp:revision>52</cp:revision>
  <cp:lastPrinted>2017-06-02T21:50:04Z</cp:lastPrinted>
  <dcterms:created xsi:type="dcterms:W3CDTF">2023-12-08T00:19:21Z</dcterms:created>
  <dcterms:modified xsi:type="dcterms:W3CDTF">2024-03-26T22:27:14Z</dcterms:modified>
</cp:coreProperties>
</file>